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3" r:id="rId2"/>
    <p:sldMasterId id="2147483671" r:id="rId3"/>
  </p:sldMasterIdLst>
  <p:notesMasterIdLst>
    <p:notesMasterId r:id="rId4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Lst>
  <p:sldSz cx="9144000" cy="5143500" type="screen16x9"/>
  <p:notesSz cx="6858000" cy="9144000"/>
  <p:embeddedFontLst>
    <p:embeddedFont>
      <p:font typeface="Calibri" panose="020F0502020204030204" pitchFamily="34" charset="0"/>
      <p:regular r:id="rId46"/>
      <p:bold r:id="rId47"/>
      <p:italic r:id="rId48"/>
      <p:boldItalic r:id="rId49"/>
    </p:embeddedFont>
    <p:embeddedFont>
      <p:font typeface="Garamond" panose="02020404030301010803" pitchFamily="18" charset="0"/>
      <p:regular r:id="rId50"/>
      <p:bold r:id="rId51"/>
      <p:italic r:id="rId52"/>
      <p:boldItalic r:id="rId53"/>
    </p:embeddedFont>
    <p:embeddedFont>
      <p:font typeface="Lustria" panose="020B0604020202020204" charset="0"/>
      <p:regular r:id="rId54"/>
    </p:embeddedFont>
    <p:embeddedFont>
      <p:font typeface="Open Sans" panose="020B0606030504020204" pitchFamily="34" charset="0"/>
      <p:regular r:id="rId55"/>
      <p:bold r:id="rId56"/>
      <p:italic r:id="rId57"/>
      <p:boldItalic r:id="rId58"/>
    </p:embeddedFont>
    <p:embeddedFont>
      <p:font typeface="Times" panose="02020603050405020304" pitchFamily="18"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hUuymnSTHtP6vf/Wujq8WcgLKu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13B069-A675-421C-A331-D541171C8BB8}">
  <a:tblStyle styleId="{8213B069-A675-421C-A331-D541171C8BB8}" styleName="Table_0">
    <a:wholeTbl>
      <a:tcTxStyle b="off" i="off">
        <a:font>
          <a:latin typeface="Calisto MT"/>
          <a:ea typeface="Calisto MT"/>
          <a:cs typeface="Calisto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E8EA"/>
          </a:solidFill>
        </a:fill>
      </a:tcStyle>
    </a:wholeTbl>
    <a:band1H>
      <a:tcTxStyle/>
      <a:tcStyle>
        <a:tcBdr/>
        <a:fill>
          <a:solidFill>
            <a:srgbClr val="D4CED2"/>
          </a:solidFill>
        </a:fill>
      </a:tcStyle>
    </a:band1H>
    <a:band2H>
      <a:tcTxStyle/>
      <a:tcStyle>
        <a:tcBdr/>
      </a:tcStyle>
    </a:band2H>
    <a:band1V>
      <a:tcTxStyle/>
      <a:tcStyle>
        <a:tcBdr/>
        <a:fill>
          <a:solidFill>
            <a:srgbClr val="D4CED2"/>
          </a:solidFill>
        </a:fill>
      </a:tcStyle>
    </a:band1V>
    <a:band2V>
      <a:tcTxStyle/>
      <a:tcStyle>
        <a:tcBdr/>
      </a:tcStyle>
    </a:band2V>
    <a:lastCol>
      <a:tcTxStyle b="on" i="off">
        <a:font>
          <a:latin typeface="Calisto MT"/>
          <a:ea typeface="Calisto MT"/>
          <a:cs typeface="Calisto MT"/>
        </a:font>
        <a:schemeClr val="lt1"/>
      </a:tcTxStyle>
      <a:tcStyle>
        <a:tcBdr/>
        <a:fill>
          <a:solidFill>
            <a:schemeClr val="accent1"/>
          </a:solidFill>
        </a:fill>
      </a:tcStyle>
    </a:lastCol>
    <a:firstCol>
      <a:tcTxStyle b="on" i="off">
        <a:font>
          <a:latin typeface="Calisto MT"/>
          <a:ea typeface="Calisto MT"/>
          <a:cs typeface="Calisto MT"/>
        </a:font>
        <a:schemeClr val="lt1"/>
      </a:tcTxStyle>
      <a:tcStyle>
        <a:tcBdr/>
        <a:fill>
          <a:solidFill>
            <a:schemeClr val="accent1"/>
          </a:solidFill>
        </a:fill>
      </a:tcStyle>
    </a:firstCol>
    <a:lastRow>
      <a:tcTxStyle b="on" i="off">
        <a:font>
          <a:latin typeface="Calisto MT"/>
          <a:ea typeface="Calisto MT"/>
          <a:cs typeface="Calisto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sto MT"/>
          <a:ea typeface="Calisto MT"/>
          <a:cs typeface="Calisto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01D93DA9-5D03-4D8B-92EE-D4FC97DEDB4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668AE4A-C710-459D-968F-CB59B9F09961}" styleName="Table_2">
    <a:wholeTbl>
      <a:tcTxStyle b="off" i="off">
        <a:font>
          <a:latin typeface="Calisto MT"/>
          <a:ea typeface="Calisto MT"/>
          <a:cs typeface="Calisto MT"/>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BE8EA"/>
          </a:solidFill>
        </a:fill>
      </a:tcStyle>
    </a:wholeTbl>
    <a:band1H>
      <a:tcTxStyle b="off" i="off"/>
      <a:tcStyle>
        <a:tcBdr/>
        <a:fill>
          <a:solidFill>
            <a:srgbClr val="D4CED2"/>
          </a:solidFill>
        </a:fill>
      </a:tcStyle>
    </a:band1H>
    <a:band2H>
      <a:tcTxStyle b="off" i="off"/>
      <a:tcStyle>
        <a:tcBdr/>
      </a:tcStyle>
    </a:band2H>
    <a:band1V>
      <a:tcTxStyle b="off" i="off"/>
      <a:tcStyle>
        <a:tcBdr/>
        <a:fill>
          <a:solidFill>
            <a:srgbClr val="D4CED2"/>
          </a:solidFill>
        </a:fill>
      </a:tcStyle>
    </a:band1V>
    <a:band2V>
      <a:tcTxStyle b="off" i="off"/>
      <a:tcStyle>
        <a:tcBdr/>
      </a:tcStyle>
    </a:band2V>
    <a:lastCol>
      <a:tcTxStyle b="on" i="off">
        <a:font>
          <a:latin typeface="Calisto MT"/>
          <a:ea typeface="Calisto MT"/>
          <a:cs typeface="Calisto MT"/>
        </a:font>
        <a:srgbClr val="FFFFFF"/>
      </a:tcTxStyle>
      <a:tcStyle>
        <a:tcBdr/>
        <a:fill>
          <a:solidFill>
            <a:srgbClr val="4F81BD"/>
          </a:solidFill>
        </a:fill>
      </a:tcStyle>
    </a:lastCol>
    <a:firstCol>
      <a:tcTxStyle b="on" i="off">
        <a:font>
          <a:latin typeface="Calisto MT"/>
          <a:ea typeface="Calisto MT"/>
          <a:cs typeface="Calisto MT"/>
        </a:font>
        <a:srgbClr val="FFFFFF"/>
      </a:tcTxStyle>
      <a:tcStyle>
        <a:tcBdr/>
        <a:fill>
          <a:solidFill>
            <a:srgbClr val="4F81BD"/>
          </a:solidFill>
        </a:fill>
      </a:tcStyle>
    </a:firstCol>
    <a:lastRow>
      <a:tcTxStyle b="on" i="off">
        <a:font>
          <a:latin typeface="Calisto MT"/>
          <a:ea typeface="Calisto MT"/>
          <a:cs typeface="Calisto MT"/>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b="off" i="off"/>
      <a:tcStyle>
        <a:tcBdr/>
      </a:tcStyle>
    </a:seCell>
    <a:swCell>
      <a:tcTxStyle b="off" i="off"/>
      <a:tcStyle>
        <a:tcBdr/>
      </a:tcStyle>
    </a:swCell>
    <a:firstRow>
      <a:tcTxStyle b="on" i="off">
        <a:font>
          <a:latin typeface="Calisto MT"/>
          <a:ea typeface="Calisto MT"/>
          <a:cs typeface="Calisto MT"/>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b="off" i="off"/>
      <a:tcStyle>
        <a:tcBdr/>
      </a:tcStyle>
    </a:neCell>
    <a:nwCell>
      <a:tcTxStyle b="off" i="off"/>
      <a:tcStyle>
        <a:tcBdr/>
      </a:tcStyle>
    </a:nwCell>
  </a:tblStyle>
  <a:tblStyle styleId="{58DA725D-59A6-4F52-BAF6-CCA180DFEE58}"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E7945CD-2CB7-4C55-A594-FA8DA706F355}" styleName="Table_4">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3d9e8ba276_7_11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Joseph</a:t>
            </a:r>
            <a:endParaRPr/>
          </a:p>
        </p:txBody>
      </p:sp>
      <p:sp>
        <p:nvSpPr>
          <p:cNvPr id="274" name="Google Shape;274;g23d9e8ba276_7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5: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marR="190500" lvl="0" indent="0" algn="l" rtl="0">
              <a:lnSpc>
                <a:spcPct val="101600"/>
              </a:lnSpc>
              <a:spcBef>
                <a:spcPts val="0"/>
              </a:spcBef>
              <a:spcAft>
                <a:spcPts val="0"/>
              </a:spcAft>
              <a:buClr>
                <a:schemeClr val="dk1"/>
              </a:buClr>
              <a:buSzPts val="1200"/>
              <a:buFont typeface="Arial"/>
              <a:buNone/>
            </a:pPr>
            <a:endParaRPr sz="1200">
              <a:solidFill>
                <a:srgbClr val="222222"/>
              </a:solidFill>
              <a:latin typeface="Times New Roman"/>
              <a:ea typeface="Times New Roman"/>
              <a:cs typeface="Times New Roman"/>
              <a:sym typeface="Times New Roman"/>
            </a:endParaRPr>
          </a:p>
        </p:txBody>
      </p:sp>
      <p:sp>
        <p:nvSpPr>
          <p:cNvPr id="404" name="Google Shape;404;p5: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a59aa285e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2a59aa285e9_1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20" name="Google Shape;420;g2a59aa285e9_1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a59aa285e9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a59aa285e9_1_22: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43" name="Google Shape;443;g2a59aa285e9_1_22: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a2349a5c6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2a2349a5c6e_2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65" name="Google Shape;465;g2a2349a5c6e_2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a5d75c074a_5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2a5d75c074a_5_158: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88" name="Google Shape;488;g2a5d75c074a_5_158: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a2349a5c6e_2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a2349a5c6e_2_243: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12" name="Google Shape;512;g2a2349a5c6e_2_243: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a3f836943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2a3f8369433_1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35" name="Google Shape;535;g2a3f8369433_1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a63fc5176c_1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2a63fc5176c_10_83: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g2a63fc5176c_10_83: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a5bd2fe0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g2a5bd2fe068_0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82" name="Google Shape;582;g2a5bd2fe068_0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19: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p19: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a5d75c074a_5_3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300"/>
              <a:buFont typeface="Times New Roman"/>
              <a:buNone/>
            </a:pPr>
            <a:r>
              <a:rPr lang="en" sz="1200">
                <a:solidFill>
                  <a:schemeClr val="dk1"/>
                </a:solidFill>
                <a:latin typeface="Times New Roman"/>
                <a:ea typeface="Times New Roman"/>
                <a:cs typeface="Times New Roman"/>
                <a:sym typeface="Times New Roman"/>
              </a:rPr>
              <a:t>Joseph</a:t>
            </a:r>
            <a:endParaRPr sz="1200" b="0" i="0" u="none" strike="noStrike" cap="none">
              <a:solidFill>
                <a:schemeClr val="dk1"/>
              </a:solidFill>
              <a:latin typeface="Times New Roman"/>
              <a:ea typeface="Times New Roman"/>
              <a:cs typeface="Times New Roman"/>
              <a:sym typeface="Times New Roman"/>
            </a:endParaRPr>
          </a:p>
        </p:txBody>
      </p:sp>
      <p:sp>
        <p:nvSpPr>
          <p:cNvPr id="283" name="Google Shape;283;g2a5d75c074a_5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a5ca982a5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g2a5ca982a5f_0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30" name="Google Shape;630;g2a5ca982a5f_0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ed21f10a8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1ed21f10a80_0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54" name="Google Shape;654;g1ed21f10a80_0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ed21f10a80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1ed21f10a80_0_29: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81" name="Google Shape;681;g1ed21f10a80_0_29: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a63e64243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g2a63e642439_1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06" name="Google Shape;706;g2a63e642439_1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a63e642439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2a63e642439_1_25: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32" name="Google Shape;732;g2a63e642439_1_25: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17: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Google: anti-trust. Slow growth in ad sector but we are expecting growth in other </a:t>
            </a:r>
            <a:endParaRPr/>
          </a:p>
          <a:p>
            <a:pPr marL="0" lvl="0" indent="0" algn="l" rtl="0">
              <a:lnSpc>
                <a:spcPct val="100000"/>
              </a:lnSpc>
              <a:spcBef>
                <a:spcPts val="0"/>
              </a:spcBef>
              <a:spcAft>
                <a:spcPts val="0"/>
              </a:spcAft>
              <a:buSzPts val="1400"/>
              <a:buNone/>
            </a:pPr>
            <a:r>
              <a:rPr lang="en"/>
              <a:t>Verizon: 5G is expected to be fully rolled out by 2025. </a:t>
            </a:r>
            <a:endParaRPr/>
          </a:p>
          <a:p>
            <a:pPr marL="0" lvl="0" indent="0" algn="l" rtl="0">
              <a:lnSpc>
                <a:spcPct val="100000"/>
              </a:lnSpc>
              <a:spcBef>
                <a:spcPts val="0"/>
              </a:spcBef>
              <a:spcAft>
                <a:spcPts val="0"/>
              </a:spcAft>
              <a:buSzPts val="1400"/>
              <a:buNone/>
            </a:pPr>
            <a:r>
              <a:rPr lang="en"/>
              <a:t>Imax: imax has dropped recently due to headwinds in the entertainment industry from the actors’ and writers’ strike in hollywood. Despite this, the company has made an 85% recovery to pre-pandemic levels and is expected to realize the rest of this in 2024. Additionally, since imax operates in the technology space of the entertainment industry, they’re more insulated than competitors like AMC.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57" name="Google Shape;757;p17: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ed3c37fd3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g1ed3c37fd39_1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ML and Generative AI are being increasingly used in the creative process to enhance advertising, assist in post-production, and speed up the content delivery process. </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Currently, 5G is expected to be the leading smartphone connection type come 2025, and Verizon is the leader in this space in terms of quality offerings and infrastructure across the US. </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Finally, US in-app games advertising has been the largest generator of social and casual revenue for this year, so we see this as a great opportunity to potentially get into next semester. </a:t>
            </a:r>
            <a:endParaRPr>
              <a:solidFill>
                <a:schemeClr val="dk1"/>
              </a:solidFill>
            </a:endParaRPr>
          </a:p>
        </p:txBody>
      </p:sp>
      <p:sp>
        <p:nvSpPr>
          <p:cNvPr id="781" name="Google Shape;781;g1ed3c37fd39_1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1ed288b15cb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1ed288b15cb_0_26: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t>For the energy sector,we were doing very well, until crude oil price started to fall in the past month; however with OPEC &amp; Russia announced to cut down global oil supply till next year. This should increase  energy price as supply decreases.  Plus, the wars in the middle east and Ukraine might escalate any moment, those are the events s we should look out for.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The newly found oil field in Guyana will provide Chevron and Exxon with over 11 Billion barrels of oil for the next decade, giving the supermajors more opportunity to grow and greater diversification </a:t>
            </a:r>
            <a:endParaRPr/>
          </a:p>
        </p:txBody>
      </p:sp>
      <p:sp>
        <p:nvSpPr>
          <p:cNvPr id="807" name="Google Shape;807;g1ed288b15cb_0_26: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ed288b15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g1ed288b15cb_0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t>This semester, we pitched both Chevron and Equinor, and trimmed the benchmark twice, this added more diversification to the portfolio</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With inflation cooling down, we should see a decline in cost of production as energy sector is quite capital intensive. Global diversification and diversified business portfolios should allow the firms to hedge against market downturns and support long term growth.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The sector is down by 1.78% overall in the past 2 months primarily due to high concentration in the upstream sector when oil price falls, however demand is still strong and a reduced global supply should put upward pressure on the energy price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CVX and XOM are both value stocks with strong balance sheet with good dividend and long term growth potential, so over time, we should bounce back </a:t>
            </a:r>
            <a:endParaRPr/>
          </a:p>
        </p:txBody>
      </p:sp>
      <p:sp>
        <p:nvSpPr>
          <p:cNvPr id="832" name="Google Shape;832;g1ed288b15cb_0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27: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a:t>In healthcare, we are seeing a continued rise of integration of services and a commitment to innovation within each of our holdings, helping position our portfolio for long-term growth.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Looking forward, we see integration of providers in the space opening potentials for synergies, increased resilience in healthcare provider services as the addressable market due to the aging population increases, and a resurgence in biotech that will help push it back to 2021 highs.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Risks that we remain cautious of are clinical trial failures or delays that can impact when new therapies come to market, regulatory changes which can impact factors like reimbursement rates, and increased competition and innovation which can challenge the competitive advantage that our holdings have.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solidFill>
                  <a:schemeClr val="dk1"/>
                </a:solidFill>
              </a:rPr>
              <a:t>Potential risks are headlined by clinical trial failures or delays that could affect the timeline for bringing new therapies to market. Other risks include regulatory changes impacting reimbursement rates, product approvals, and market access, as well as increased competition that could affect our holdings' respective competitive advantages they currently enjoy (or expect to enjoy).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such as CVS's and Cigna's integrated healthcare services as payers/PBMs/providers positions the portfolio for long-term growth.</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With a focus on demographics and changing healthcare needs, our holdings, especially in hospital operations (HCA) and pharmaceuticals (JNJ, Vertex), are well-positioned to capture sustained demand in the healthcare sector. With Americans healthcare utilization increasing, along with a continued growth in an aging/ailing population proves staying power in the face of any potential macro headwinds.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The lion's share of the growth/upside the healthcare portfolio has to offer comes from robust pipeline drugs (namely from Vertex). Several groundbreaking therapies are set to be approved late this year and in the first half of next year (and some have already been approved in other countries, like Exa-cel in the UK/Bahrain) are poised to catapult the biotech market back toward 2021 highs and beyond.</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856" name="Google Shape;856;p27: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a5d75c074a_5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2a5d75c074a_5_2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Joseph</a:t>
            </a:r>
            <a:endParaRPr/>
          </a:p>
        </p:txBody>
      </p:sp>
      <p:sp>
        <p:nvSpPr>
          <p:cNvPr id="292" name="Google Shape;292;g2a5d75c074a_5_2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a5bd2fe06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g2a5bd2fe068_1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solidFill>
                  <a:schemeClr val="dk1"/>
                </a:solidFill>
              </a:rPr>
              <a:t>This semester we sold out of our diagnostics positions, Agilent and Abbott, and bought HCA Healthcare and Vertex. Through these investments, we believe that the portfolio will be able to better capture new opportunities that we are seeing, most notably strong pipelines for both JNJ and Vertex in 2024, global expansion, and continued diversification in healthcare services. </a:t>
            </a:r>
            <a:endParaRPr>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
                <a:solidFill>
                  <a:schemeClr val="dk1"/>
                </a:solidFill>
              </a:rPr>
              <a:t>Our negative return this semester was primarily attributed to the performance of JNJ and Vertex, but we see future opportunities for both companies in the next year, especially with pharmaceutical pipelines. </a:t>
            </a:r>
            <a:endParaRPr>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
                <a:solidFill>
                  <a:schemeClr val="dk1"/>
                </a:solidFill>
              </a:rPr>
              <a:t>Our portfolio was also not positioned to take advantage of the trends in GLP-1 drugs</a:t>
            </a:r>
            <a:endParaRPr>
              <a:solidFill>
                <a:schemeClr val="dk1"/>
              </a:solidFill>
            </a:endParaRPr>
          </a:p>
        </p:txBody>
      </p:sp>
      <p:sp>
        <p:nvSpPr>
          <p:cNvPr id="881" name="Google Shape;881;g2a5bd2fe068_1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29: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WM</a:t>
            </a:r>
            <a:endParaRPr/>
          </a:p>
        </p:txBody>
      </p:sp>
      <p:sp>
        <p:nvSpPr>
          <p:cNvPr id="906" name="Google Shape;906;p29: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a5d75c074a_4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g2a5d75c074a_4_4: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continued rise of integration of services and a commitment to innovation within each holding, such as CVS's and Cigna's integrated healthcare services as payers/PBMs/providers positions the portfolio for long-term growth.</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
              <a:t>The sector is down by 1.78% overall in the past 2 months primarily due to high concentration in the upstream sector, when oil prices fall, our holdings suffer. However, this is only short term, CVX and XOM are both value stocks with strong balance sheet and attractive ratios, so over time, we should bounce back </a:t>
            </a:r>
            <a:endParaRPr/>
          </a:p>
        </p:txBody>
      </p:sp>
      <p:sp>
        <p:nvSpPr>
          <p:cNvPr id="930" name="Google Shape;930;g2a5d75c074a_4_4: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31: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5" name="Google Shape;955;p31: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a63fc5176c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g2a63fc5176c_7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0" name="Google Shape;980;g2a63fc5176c_7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6370d355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g26370d3550d_2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05" name="Google Shape;1005;g26370d3550d_2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6370d3550d_2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g26370d3550d_2_23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31" name="Google Shape;1031;g26370d3550d_2_23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ed21f10a80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g1ed21f10a80_0_96: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56" name="Google Shape;1056;g1ed21f10a80_0_96: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1ed21f10a80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g1ed21f10a80_0_123: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81" name="Google Shape;1081;g1ed21f10a80_0_123: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a267742bcf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g2a267742bcf_1_3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endParaRPr/>
          </a:p>
        </p:txBody>
      </p:sp>
      <p:sp>
        <p:nvSpPr>
          <p:cNvPr id="1103" name="Google Shape;1103;g2a267742bcf_1_3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a5d75c074a_5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2a5d75c074a_5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Joseph</a:t>
            </a:r>
            <a:endParaRPr/>
          </a:p>
        </p:txBody>
      </p:sp>
      <p:sp>
        <p:nvSpPr>
          <p:cNvPr id="305" name="Google Shape;305;g2a5d75c074a_5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7" name="Google Shape;1117;p6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p39: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SzPts val="1100"/>
              <a:buNone/>
            </a:pPr>
            <a:endParaRPr/>
          </a:p>
        </p:txBody>
      </p:sp>
      <p:sp>
        <p:nvSpPr>
          <p:cNvPr id="1123" name="Google Shape;1123;p39: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a5d75c074a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a5d75c074a_5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Rishika</a:t>
            </a:r>
            <a:endParaRPr/>
          </a:p>
        </p:txBody>
      </p:sp>
      <p:sp>
        <p:nvSpPr>
          <p:cNvPr id="316" name="Google Shape;316;g2a5d75c074a_5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a5d75c074a_5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a5d75c074a_5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Afwan</a:t>
            </a:r>
            <a:endParaRPr/>
          </a:p>
        </p:txBody>
      </p:sp>
      <p:sp>
        <p:nvSpPr>
          <p:cNvPr id="328" name="Google Shape;328;g2a5d75c074a_5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ed461a1909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1ed461a1909_6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Afwan</a:t>
            </a:r>
            <a:endParaRPr/>
          </a:p>
        </p:txBody>
      </p:sp>
      <p:sp>
        <p:nvSpPr>
          <p:cNvPr id="339" name="Google Shape;339;g1ed461a1909_6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6370d3550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6370d3550d_1_0: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67" name="Google Shape;367;g26370d3550d_1_0: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ed21f10a80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1ed21f10a80_2_1:notes"/>
          <p:cNvSpPr txBox="1">
            <a:spLocks noGrp="1"/>
          </p:cNvSpPr>
          <p:nvPr>
            <p:ph type="body" idx="1"/>
          </p:nvPr>
        </p:nvSpPr>
        <p:spPr>
          <a:xfrm>
            <a:off x="685800" y="4400551"/>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85" name="Google Shape;385;g1ed21f10a80_2_1:notes"/>
          <p:cNvSpPr txBox="1">
            <a:spLocks noGrp="1"/>
          </p:cNvSpPr>
          <p:nvPr>
            <p:ph type="sldNum" idx="12"/>
          </p:nvPr>
        </p:nvSpPr>
        <p:spPr>
          <a:xfrm>
            <a:off x="3884414" y="8684684"/>
            <a:ext cx="2971800" cy="459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g23d9e8ba276_7_4"/>
          <p:cNvSpPr txBox="1">
            <a:spLocks noGrp="1"/>
          </p:cNvSpPr>
          <p:nvPr>
            <p:ph type="ctrTitle"/>
          </p:nvPr>
        </p:nvSpPr>
        <p:spPr>
          <a:xfrm>
            <a:off x="514350" y="681488"/>
            <a:ext cx="2715662" cy="2730259"/>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chemeClr val="lt1"/>
              </a:buClr>
              <a:buSzPts val="3000"/>
              <a:buFont typeface="Open Sans"/>
              <a:buNone/>
              <a:defRPr sz="3000" b="0"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g23d9e8ba276_7_4"/>
          <p:cNvSpPr txBox="1">
            <a:spLocks noGrp="1"/>
          </p:cNvSpPr>
          <p:nvPr>
            <p:ph type="subTitle" idx="1"/>
          </p:nvPr>
        </p:nvSpPr>
        <p:spPr>
          <a:xfrm>
            <a:off x="529451" y="3915338"/>
            <a:ext cx="2535328" cy="428061"/>
          </a:xfrm>
          <a:prstGeom prst="rect">
            <a:avLst/>
          </a:prstGeom>
          <a:noFill/>
          <a:ln>
            <a:noFill/>
          </a:ln>
        </p:spPr>
        <p:txBody>
          <a:bodyPr spcFirstLastPara="1" wrap="square" lIns="68575" tIns="34275" rIns="68575" bIns="34275" anchor="b" anchorCtr="0">
            <a:normAutofit/>
          </a:bodyPr>
          <a:lstStyle>
            <a:lvl1pPr marR="0" lvl="0" algn="l" rtl="0">
              <a:lnSpc>
                <a:spcPct val="120000"/>
              </a:lnSpc>
              <a:spcBef>
                <a:spcPts val="80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1pPr>
            <a:lvl2pPr marR="0" lvl="1"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R="0" lvl="2"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R="0" lvl="3"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R="0" lvl="4"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12" name="Google Shape;12;g23d9e8ba276_7_4"/>
          <p:cNvSpPr>
            <a:spLocks noGrp="1"/>
          </p:cNvSpPr>
          <p:nvPr>
            <p:ph type="pic" idx="2"/>
          </p:nvPr>
        </p:nvSpPr>
        <p:spPr>
          <a:xfrm>
            <a:off x="3657118" y="0"/>
            <a:ext cx="5486881" cy="5143500"/>
          </a:xfrm>
          <a:prstGeom prst="rect">
            <a:avLst/>
          </a:prstGeom>
          <a:noFill/>
          <a:ln>
            <a:noFill/>
          </a:ln>
        </p:spPr>
      </p:sp>
      <p:cxnSp>
        <p:nvCxnSpPr>
          <p:cNvPr id="13" name="Google Shape;13;g23d9e8ba276_7_4"/>
          <p:cNvCxnSpPr/>
          <p:nvPr/>
        </p:nvCxnSpPr>
        <p:spPr>
          <a:xfrm>
            <a:off x="600075" y="542925"/>
            <a:ext cx="1228725" cy="0"/>
          </a:xfrm>
          <a:prstGeom prst="straightConnector1">
            <a:avLst/>
          </a:prstGeom>
          <a:noFill/>
          <a:ln w="44450" cap="flat" cmpd="sng">
            <a:solidFill>
              <a:schemeClr val="lt1"/>
            </a:solidFill>
            <a:prstDash val="solid"/>
            <a:miter lim="800000"/>
            <a:headEnd type="none" w="sm" len="sm"/>
            <a:tailEnd type="none" w="sm" len="sm"/>
          </a:ln>
        </p:spPr>
      </p:cxnSp>
      <p:sp>
        <p:nvSpPr>
          <p:cNvPr id="14" name="Google Shape;14;g23d9e8ba276_7_4"/>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g23d9e8ba276_7_4"/>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g23d9e8ba276_7_4"/>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FFFFFF"/>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sp>
        <p:nvSpPr>
          <p:cNvPr id="81" name="Google Shape;81;g23d9e8ba276_7_75"/>
          <p:cNvSpPr>
            <a:spLocks noGrp="1"/>
          </p:cNvSpPr>
          <p:nvPr>
            <p:ph type="pic" idx="2"/>
          </p:nvPr>
        </p:nvSpPr>
        <p:spPr>
          <a:xfrm>
            <a:off x="0" y="0"/>
            <a:ext cx="9144000" cy="5143500"/>
          </a:xfrm>
          <a:prstGeom prst="rect">
            <a:avLst/>
          </a:prstGeom>
          <a:noFill/>
          <a:ln>
            <a:noFill/>
          </a:ln>
        </p:spPr>
      </p:sp>
      <p:sp>
        <p:nvSpPr>
          <p:cNvPr id="82" name="Google Shape;82;g23d9e8ba276_7_75"/>
          <p:cNvSpPr txBox="1">
            <a:spLocks noGrp="1"/>
          </p:cNvSpPr>
          <p:nvPr>
            <p:ph type="title"/>
          </p:nvPr>
        </p:nvSpPr>
        <p:spPr>
          <a:xfrm>
            <a:off x="4951324" y="1378258"/>
            <a:ext cx="3698176" cy="1751121"/>
          </a:xfrm>
          <a:prstGeom prst="rect">
            <a:avLst/>
          </a:prstGeom>
          <a:noFill/>
          <a:ln>
            <a:noFill/>
          </a:ln>
        </p:spPr>
        <p:txBody>
          <a:bodyPr spcFirstLastPara="1" wrap="square" lIns="68575" tIns="34275" rIns="68575" bIns="34275" anchor="t" anchorCtr="0">
            <a:noAutofit/>
          </a:bodyPr>
          <a:lstStyle>
            <a:lvl1pPr marR="0" lvl="0" algn="r" rtl="0">
              <a:lnSpc>
                <a:spcPct val="100000"/>
              </a:lnSpc>
              <a:spcBef>
                <a:spcPts val="0"/>
              </a:spcBef>
              <a:spcAft>
                <a:spcPts val="0"/>
              </a:spcAft>
              <a:buClr>
                <a:schemeClr val="lt1"/>
              </a:buClr>
              <a:buSzPts val="3000"/>
              <a:buFont typeface="Open Sans"/>
              <a:buNone/>
              <a:defRPr sz="3000" b="0"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Google Shape;83;g23d9e8ba276_7_75"/>
          <p:cNvSpPr txBox="1">
            <a:spLocks noGrp="1"/>
          </p:cNvSpPr>
          <p:nvPr>
            <p:ph type="subTitle" idx="1"/>
          </p:nvPr>
        </p:nvSpPr>
        <p:spPr>
          <a:xfrm>
            <a:off x="4760649" y="3306229"/>
            <a:ext cx="3881848" cy="682065"/>
          </a:xfrm>
          <a:prstGeom prst="rect">
            <a:avLst/>
          </a:prstGeom>
          <a:noFill/>
          <a:ln>
            <a:noFill/>
          </a:ln>
        </p:spPr>
        <p:txBody>
          <a:bodyPr spcFirstLastPara="1" wrap="square" lIns="68575" tIns="34275" rIns="68575" bIns="34275" anchor="t" anchorCtr="0">
            <a:normAutofit/>
          </a:bodyPr>
          <a:lstStyle>
            <a:lvl1pPr marR="0" lvl="0" algn="r" rtl="0">
              <a:lnSpc>
                <a:spcPct val="120000"/>
              </a:lnSpc>
              <a:spcBef>
                <a:spcPts val="800"/>
              </a:spcBef>
              <a:spcAft>
                <a:spcPts val="0"/>
              </a:spcAft>
              <a:buClr>
                <a:schemeClr val="lt1"/>
              </a:buClr>
              <a:buSzPts val="2100"/>
              <a:buFont typeface="Arial"/>
              <a:buNone/>
              <a:defRPr sz="2100" b="0" i="0" u="none" strike="noStrike" cap="none">
                <a:solidFill>
                  <a:schemeClr val="lt1"/>
                </a:solidFill>
                <a:latin typeface="Lustria"/>
                <a:ea typeface="Lustria"/>
                <a:cs typeface="Lustria"/>
                <a:sym typeface="Lustria"/>
              </a:defRPr>
            </a:lvl1pPr>
            <a:lvl2pPr marR="0" lvl="1"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R="0" lvl="2"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R="0" lvl="3"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R="0" lvl="4"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84" name="Google Shape;84;g23d9e8ba276_7_75"/>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g23d9e8ba276_7_75"/>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g23d9e8ba276_7_75"/>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cxnSp>
        <p:nvCxnSpPr>
          <p:cNvPr id="87" name="Google Shape;87;g23d9e8ba276_7_75"/>
          <p:cNvCxnSpPr/>
          <p:nvPr/>
        </p:nvCxnSpPr>
        <p:spPr>
          <a:xfrm>
            <a:off x="600357" y="542925"/>
            <a:ext cx="7957856" cy="0"/>
          </a:xfrm>
          <a:prstGeom prst="straightConnector1">
            <a:avLst/>
          </a:prstGeom>
          <a:noFill/>
          <a:ln w="44450" cap="flat" cmpd="sng">
            <a:solidFill>
              <a:srgbClr val="FFFFFF"/>
            </a:solidFill>
            <a:prstDash val="solid"/>
            <a:miter lim="800000"/>
            <a:headEnd type="none" w="sm" len="sm"/>
            <a:tailEnd type="none" w="sm" len="sm"/>
          </a:ln>
          <a:effectLst>
            <a:outerShdw blurRad="50800" dist="25400" dir="2700000" sx="99000" sy="99000" algn="tl" rotWithShape="0">
              <a:srgbClr val="000000">
                <a:alpha val="20000"/>
              </a:srgbClr>
            </a:outerShdw>
          </a:effectLst>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3 Column">
  <p:cSld name="Content 3 Column">
    <p:spTree>
      <p:nvGrpSpPr>
        <p:cNvPr id="1" name="Shape 88"/>
        <p:cNvGrpSpPr/>
        <p:nvPr/>
      </p:nvGrpSpPr>
      <p:grpSpPr>
        <a:xfrm>
          <a:off x="0" y="0"/>
          <a:ext cx="0" cy="0"/>
          <a:chOff x="0" y="0"/>
          <a:chExt cx="0" cy="0"/>
        </a:xfrm>
      </p:grpSpPr>
      <p:cxnSp>
        <p:nvCxnSpPr>
          <p:cNvPr id="89" name="Google Shape;89;g23d9e8ba276_7_83"/>
          <p:cNvCxnSpPr/>
          <p:nvPr/>
        </p:nvCxnSpPr>
        <p:spPr>
          <a:xfrm>
            <a:off x="600075" y="542925"/>
            <a:ext cx="7943850" cy="0"/>
          </a:xfrm>
          <a:prstGeom prst="straightConnector1">
            <a:avLst/>
          </a:prstGeom>
          <a:noFill/>
          <a:ln w="44450" cap="flat" cmpd="sng">
            <a:solidFill>
              <a:schemeClr val="dk1"/>
            </a:solidFill>
            <a:prstDash val="solid"/>
            <a:miter lim="800000"/>
            <a:headEnd type="none" w="sm" len="sm"/>
            <a:tailEnd type="none" w="sm" len="sm"/>
          </a:ln>
        </p:spPr>
      </p:cxnSp>
      <p:sp>
        <p:nvSpPr>
          <p:cNvPr id="90" name="Google Shape;90;g23d9e8ba276_7_83"/>
          <p:cNvSpPr txBox="1">
            <a:spLocks noGrp="1"/>
          </p:cNvSpPr>
          <p:nvPr>
            <p:ph type="title"/>
          </p:nvPr>
        </p:nvSpPr>
        <p:spPr>
          <a:xfrm>
            <a:off x="525065" y="682229"/>
            <a:ext cx="8018860" cy="607644"/>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1" name="Google Shape;91;g23d9e8ba276_7_83"/>
          <p:cNvSpPr txBox="1">
            <a:spLocks noGrp="1"/>
          </p:cNvSpPr>
          <p:nvPr>
            <p:ph type="body" idx="1"/>
          </p:nvPr>
        </p:nvSpPr>
        <p:spPr>
          <a:xfrm>
            <a:off x="600074" y="1504403"/>
            <a:ext cx="2542621" cy="39506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0000"/>
              </a:lnSpc>
              <a:spcBef>
                <a:spcPts val="800"/>
              </a:spcBef>
              <a:spcAft>
                <a:spcPts val="0"/>
              </a:spcAft>
              <a:buClr>
                <a:schemeClr val="accent4"/>
              </a:buClr>
              <a:buSzPts val="1500"/>
              <a:buFont typeface="Arial"/>
              <a:buNone/>
              <a:defRPr sz="1500" b="1" i="0" u="none" strike="noStrike" cap="none">
                <a:solidFill>
                  <a:schemeClr val="accent4"/>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92" name="Google Shape;92;g23d9e8ba276_7_83"/>
          <p:cNvSpPr txBox="1">
            <a:spLocks noGrp="1"/>
          </p:cNvSpPr>
          <p:nvPr>
            <p:ph type="body" idx="2"/>
          </p:nvPr>
        </p:nvSpPr>
        <p:spPr>
          <a:xfrm>
            <a:off x="600074" y="1914259"/>
            <a:ext cx="2542621" cy="2454607"/>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93" name="Google Shape;93;g23d9e8ba276_7_83"/>
          <p:cNvSpPr txBox="1">
            <a:spLocks noGrp="1"/>
          </p:cNvSpPr>
          <p:nvPr>
            <p:ph type="body" idx="3"/>
          </p:nvPr>
        </p:nvSpPr>
        <p:spPr>
          <a:xfrm>
            <a:off x="3300689" y="1504403"/>
            <a:ext cx="2542621" cy="39506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0000"/>
              </a:lnSpc>
              <a:spcBef>
                <a:spcPts val="800"/>
              </a:spcBef>
              <a:spcAft>
                <a:spcPts val="0"/>
              </a:spcAft>
              <a:buClr>
                <a:schemeClr val="accent4"/>
              </a:buClr>
              <a:buSzPts val="1500"/>
              <a:buFont typeface="Arial"/>
              <a:buNone/>
              <a:defRPr sz="1500" b="1" i="0" u="none" strike="noStrike" cap="none">
                <a:solidFill>
                  <a:schemeClr val="accent4"/>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94" name="Google Shape;94;g23d9e8ba276_7_83"/>
          <p:cNvSpPr txBox="1">
            <a:spLocks noGrp="1"/>
          </p:cNvSpPr>
          <p:nvPr>
            <p:ph type="body" idx="4"/>
          </p:nvPr>
        </p:nvSpPr>
        <p:spPr>
          <a:xfrm>
            <a:off x="3300689" y="1914259"/>
            <a:ext cx="2542621" cy="2454607"/>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95" name="Google Shape;95;g23d9e8ba276_7_83"/>
          <p:cNvSpPr txBox="1">
            <a:spLocks noGrp="1"/>
          </p:cNvSpPr>
          <p:nvPr>
            <p:ph type="body" idx="5"/>
          </p:nvPr>
        </p:nvSpPr>
        <p:spPr>
          <a:xfrm>
            <a:off x="6001304" y="1504403"/>
            <a:ext cx="2542621" cy="395067"/>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0000"/>
              </a:lnSpc>
              <a:spcBef>
                <a:spcPts val="800"/>
              </a:spcBef>
              <a:spcAft>
                <a:spcPts val="0"/>
              </a:spcAft>
              <a:buClr>
                <a:schemeClr val="accent4"/>
              </a:buClr>
              <a:buSzPts val="1500"/>
              <a:buFont typeface="Arial"/>
              <a:buNone/>
              <a:defRPr sz="1500" b="1" i="0" u="none" strike="noStrike" cap="none">
                <a:solidFill>
                  <a:schemeClr val="accent4"/>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96" name="Google Shape;96;g23d9e8ba276_7_83"/>
          <p:cNvSpPr txBox="1">
            <a:spLocks noGrp="1"/>
          </p:cNvSpPr>
          <p:nvPr>
            <p:ph type="body" idx="6"/>
          </p:nvPr>
        </p:nvSpPr>
        <p:spPr>
          <a:xfrm>
            <a:off x="6001304" y="1914259"/>
            <a:ext cx="2542621" cy="2454607"/>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cxnSp>
        <p:nvCxnSpPr>
          <p:cNvPr id="97" name="Google Shape;97;g23d9e8ba276_7_83"/>
          <p:cNvCxnSpPr/>
          <p:nvPr/>
        </p:nvCxnSpPr>
        <p:spPr>
          <a:xfrm>
            <a:off x="600075" y="4607086"/>
            <a:ext cx="7943850" cy="0"/>
          </a:xfrm>
          <a:prstGeom prst="straightConnector1">
            <a:avLst/>
          </a:prstGeom>
          <a:noFill/>
          <a:ln w="12700" cap="flat" cmpd="sng">
            <a:solidFill>
              <a:schemeClr val="dk1"/>
            </a:solidFill>
            <a:prstDash val="solid"/>
            <a:miter lim="800000"/>
            <a:headEnd type="none" w="sm" len="sm"/>
            <a:tailEnd type="none" w="sm" len="sm"/>
          </a:ln>
        </p:spPr>
      </p:cxnSp>
      <p:sp>
        <p:nvSpPr>
          <p:cNvPr id="98" name="Google Shape;98;g23d9e8ba276_7_83"/>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g23d9e8ba276_7_83"/>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g23d9e8ba276_7_83"/>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mmary">
  <p:cSld name="Summary">
    <p:spTree>
      <p:nvGrpSpPr>
        <p:cNvPr id="1" name="Shape 101"/>
        <p:cNvGrpSpPr/>
        <p:nvPr/>
      </p:nvGrpSpPr>
      <p:grpSpPr>
        <a:xfrm>
          <a:off x="0" y="0"/>
          <a:ext cx="0" cy="0"/>
          <a:chOff x="0" y="0"/>
          <a:chExt cx="0" cy="0"/>
        </a:xfrm>
      </p:grpSpPr>
      <p:cxnSp>
        <p:nvCxnSpPr>
          <p:cNvPr id="102" name="Google Shape;102;g23d9e8ba276_7_96"/>
          <p:cNvCxnSpPr/>
          <p:nvPr/>
        </p:nvCxnSpPr>
        <p:spPr>
          <a:xfrm>
            <a:off x="5990642" y="547269"/>
            <a:ext cx="1228725" cy="0"/>
          </a:xfrm>
          <a:prstGeom prst="straightConnector1">
            <a:avLst/>
          </a:prstGeom>
          <a:noFill/>
          <a:ln w="44450" cap="flat" cmpd="sng">
            <a:solidFill>
              <a:schemeClr val="dk1"/>
            </a:solidFill>
            <a:prstDash val="solid"/>
            <a:miter lim="800000"/>
            <a:headEnd type="none" w="sm" len="sm"/>
            <a:tailEnd type="none" w="sm" len="sm"/>
          </a:ln>
        </p:spPr>
      </p:cxnSp>
      <p:sp>
        <p:nvSpPr>
          <p:cNvPr id="103" name="Google Shape;103;g23d9e8ba276_7_96"/>
          <p:cNvSpPr txBox="1">
            <a:spLocks noGrp="1"/>
          </p:cNvSpPr>
          <p:nvPr>
            <p:ph type="title"/>
          </p:nvPr>
        </p:nvSpPr>
        <p:spPr>
          <a:xfrm>
            <a:off x="5915633" y="682229"/>
            <a:ext cx="2777892" cy="967977"/>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Google Shape;104;g23d9e8ba276_7_96"/>
          <p:cNvSpPr>
            <a:spLocks noGrp="1"/>
          </p:cNvSpPr>
          <p:nvPr>
            <p:ph type="pic" idx="2"/>
          </p:nvPr>
        </p:nvSpPr>
        <p:spPr>
          <a:xfrm>
            <a:off x="536537" y="542925"/>
            <a:ext cx="2384822" cy="1620441"/>
          </a:xfrm>
          <a:prstGeom prst="rect">
            <a:avLst/>
          </a:prstGeom>
          <a:noFill/>
          <a:ln>
            <a:noFill/>
          </a:ln>
        </p:spPr>
      </p:sp>
      <p:sp>
        <p:nvSpPr>
          <p:cNvPr id="105" name="Google Shape;105;g23d9e8ba276_7_96"/>
          <p:cNvSpPr>
            <a:spLocks noGrp="1"/>
          </p:cNvSpPr>
          <p:nvPr>
            <p:ph type="pic" idx="3"/>
          </p:nvPr>
        </p:nvSpPr>
        <p:spPr>
          <a:xfrm>
            <a:off x="536537" y="2286000"/>
            <a:ext cx="2383631" cy="2314575"/>
          </a:xfrm>
          <a:prstGeom prst="rect">
            <a:avLst/>
          </a:prstGeom>
          <a:noFill/>
          <a:ln>
            <a:noFill/>
          </a:ln>
        </p:spPr>
      </p:sp>
      <p:sp>
        <p:nvSpPr>
          <p:cNvPr id="106" name="Google Shape;106;g23d9e8ba276_7_96"/>
          <p:cNvSpPr>
            <a:spLocks noGrp="1"/>
          </p:cNvSpPr>
          <p:nvPr>
            <p:ph type="pic" idx="4"/>
          </p:nvPr>
        </p:nvSpPr>
        <p:spPr>
          <a:xfrm>
            <a:off x="3030141" y="542925"/>
            <a:ext cx="2528888" cy="2369344"/>
          </a:xfrm>
          <a:prstGeom prst="rect">
            <a:avLst/>
          </a:prstGeom>
          <a:noFill/>
          <a:ln>
            <a:noFill/>
          </a:ln>
        </p:spPr>
      </p:sp>
      <p:sp>
        <p:nvSpPr>
          <p:cNvPr id="107" name="Google Shape;107;g23d9e8ba276_7_96"/>
          <p:cNvSpPr>
            <a:spLocks noGrp="1"/>
          </p:cNvSpPr>
          <p:nvPr>
            <p:ph type="pic" idx="5"/>
          </p:nvPr>
        </p:nvSpPr>
        <p:spPr>
          <a:xfrm>
            <a:off x="3029706" y="3028950"/>
            <a:ext cx="2528744" cy="1571625"/>
          </a:xfrm>
          <a:prstGeom prst="rect">
            <a:avLst/>
          </a:prstGeom>
          <a:noFill/>
          <a:ln>
            <a:noFill/>
          </a:ln>
        </p:spPr>
      </p:sp>
      <p:sp>
        <p:nvSpPr>
          <p:cNvPr id="108" name="Google Shape;108;g23d9e8ba276_7_96"/>
          <p:cNvSpPr txBox="1">
            <a:spLocks noGrp="1"/>
          </p:cNvSpPr>
          <p:nvPr>
            <p:ph type="body" idx="1"/>
          </p:nvPr>
        </p:nvSpPr>
        <p:spPr>
          <a:xfrm>
            <a:off x="5915633" y="1785166"/>
            <a:ext cx="2777892" cy="2899802"/>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00000"/>
              </a:lnSpc>
              <a:spcBef>
                <a:spcPts val="800"/>
              </a:spcBef>
              <a:spcAft>
                <a:spcPts val="0"/>
              </a:spcAft>
              <a:buClr>
                <a:schemeClr val="dk1"/>
              </a:buClr>
              <a:buSzPts val="1400"/>
              <a:buFont typeface="Arial"/>
              <a:buNone/>
              <a:defRPr sz="1400" b="0" i="0" u="none" strike="noStrike" cap="none">
                <a:solidFill>
                  <a:schemeClr val="dk1"/>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109" name="Google Shape;109;g23d9e8ba276_7_96"/>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g23d9e8ba276_7_96"/>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g23d9e8ba276_7_96"/>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losing">
  <p:cSld name="Closing">
    <p:bg>
      <p:bgPr>
        <a:solidFill>
          <a:schemeClr val="dk1"/>
        </a:solidFill>
        <a:effectLst/>
      </p:bgPr>
    </p:bg>
    <p:spTree>
      <p:nvGrpSpPr>
        <p:cNvPr id="1" name="Shape 112"/>
        <p:cNvGrpSpPr/>
        <p:nvPr/>
      </p:nvGrpSpPr>
      <p:grpSpPr>
        <a:xfrm>
          <a:off x="0" y="0"/>
          <a:ext cx="0" cy="0"/>
          <a:chOff x="0" y="0"/>
          <a:chExt cx="0" cy="0"/>
        </a:xfrm>
      </p:grpSpPr>
      <p:sp>
        <p:nvSpPr>
          <p:cNvPr id="113" name="Google Shape;113;g23d9e8ba276_7_107"/>
          <p:cNvSpPr txBox="1">
            <a:spLocks noGrp="1"/>
          </p:cNvSpPr>
          <p:nvPr>
            <p:ph type="ctrTitle"/>
          </p:nvPr>
        </p:nvSpPr>
        <p:spPr>
          <a:xfrm>
            <a:off x="521494" y="3222071"/>
            <a:ext cx="8086724" cy="825466"/>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chemeClr val="lt1"/>
              </a:buClr>
              <a:buSzPts val="3000"/>
              <a:buFont typeface="Open Sans"/>
              <a:buNone/>
              <a:defRPr sz="3000" b="0"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Google Shape;114;g23d9e8ba276_7_107"/>
          <p:cNvSpPr txBox="1">
            <a:spLocks noGrp="1"/>
          </p:cNvSpPr>
          <p:nvPr>
            <p:ph type="subTitle" idx="1"/>
          </p:nvPr>
        </p:nvSpPr>
        <p:spPr>
          <a:xfrm>
            <a:off x="521493" y="4149932"/>
            <a:ext cx="7479506" cy="407629"/>
          </a:xfrm>
          <a:prstGeom prst="rect">
            <a:avLst/>
          </a:prstGeom>
          <a:noFill/>
          <a:ln>
            <a:noFill/>
          </a:ln>
        </p:spPr>
        <p:txBody>
          <a:bodyPr spcFirstLastPara="1" wrap="square" lIns="68575" tIns="34275" rIns="68575" bIns="34275" anchor="t" anchorCtr="0">
            <a:noAutofit/>
          </a:bodyPr>
          <a:lstStyle>
            <a:lvl1pPr marR="0" lvl="0" algn="l" rtl="0">
              <a:lnSpc>
                <a:spcPct val="120000"/>
              </a:lnSpc>
              <a:spcBef>
                <a:spcPts val="800"/>
              </a:spcBef>
              <a:spcAft>
                <a:spcPts val="0"/>
              </a:spcAft>
              <a:buClr>
                <a:schemeClr val="lt1"/>
              </a:buClr>
              <a:buSzPts val="1400"/>
              <a:buFont typeface="Arial"/>
              <a:buNone/>
              <a:defRPr sz="1400" b="0" i="0" u="none" strike="noStrike" cap="none">
                <a:solidFill>
                  <a:schemeClr val="lt1"/>
                </a:solidFill>
                <a:latin typeface="Lustria"/>
                <a:ea typeface="Lustria"/>
                <a:cs typeface="Lustria"/>
                <a:sym typeface="Lustria"/>
              </a:defRPr>
            </a:lvl1pPr>
            <a:lvl2pPr marR="0" lvl="1"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R="0" lvl="2"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R="0" lvl="3"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R="0" lvl="4"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115" name="Google Shape;115;g23d9e8ba276_7_107"/>
          <p:cNvSpPr>
            <a:spLocks noGrp="1"/>
          </p:cNvSpPr>
          <p:nvPr>
            <p:ph type="pic" idx="2"/>
          </p:nvPr>
        </p:nvSpPr>
        <p:spPr>
          <a:xfrm>
            <a:off x="600075" y="545306"/>
            <a:ext cx="3882629" cy="2303860"/>
          </a:xfrm>
          <a:prstGeom prst="rect">
            <a:avLst/>
          </a:prstGeom>
          <a:noFill/>
          <a:ln>
            <a:noFill/>
          </a:ln>
        </p:spPr>
      </p:sp>
      <p:sp>
        <p:nvSpPr>
          <p:cNvPr id="116" name="Google Shape;116;g23d9e8ba276_7_107"/>
          <p:cNvSpPr>
            <a:spLocks noGrp="1"/>
          </p:cNvSpPr>
          <p:nvPr>
            <p:ph type="pic" idx="3"/>
          </p:nvPr>
        </p:nvSpPr>
        <p:spPr>
          <a:xfrm>
            <a:off x="4610100" y="545306"/>
            <a:ext cx="3933825" cy="2302669"/>
          </a:xfrm>
          <a:prstGeom prst="rect">
            <a:avLst/>
          </a:prstGeom>
          <a:noFill/>
          <a:ln>
            <a:noFill/>
          </a:ln>
        </p:spPr>
      </p:sp>
      <p:cxnSp>
        <p:nvCxnSpPr>
          <p:cNvPr id="117" name="Google Shape;117;g23d9e8ba276_7_107"/>
          <p:cNvCxnSpPr/>
          <p:nvPr/>
        </p:nvCxnSpPr>
        <p:spPr>
          <a:xfrm>
            <a:off x="600075" y="3108325"/>
            <a:ext cx="7972425" cy="0"/>
          </a:xfrm>
          <a:prstGeom prst="straightConnector1">
            <a:avLst/>
          </a:prstGeom>
          <a:noFill/>
          <a:ln w="44450" cap="flat" cmpd="sng">
            <a:solidFill>
              <a:schemeClr val="lt1"/>
            </a:solidFill>
            <a:prstDash val="solid"/>
            <a:miter lim="800000"/>
            <a:headEnd type="none" w="sm" len="sm"/>
            <a:tailEnd type="none" w="sm" len="sm"/>
          </a:ln>
        </p:spPr>
      </p:cxnSp>
      <p:sp>
        <p:nvSpPr>
          <p:cNvPr id="118" name="Google Shape;118;g23d9e8ba276_7_107"/>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g23d9e8ba276_7_107"/>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 name="Google Shape;120;g23d9e8ba276_7_107"/>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
        <p:cNvGrpSpPr/>
        <p:nvPr/>
      </p:nvGrpSpPr>
      <p:grpSpPr>
        <a:xfrm>
          <a:off x="0" y="0"/>
          <a:ext cx="0" cy="0"/>
          <a:chOff x="0" y="0"/>
          <a:chExt cx="0" cy="0"/>
        </a:xfrm>
      </p:grpSpPr>
      <p:sp>
        <p:nvSpPr>
          <p:cNvPr id="122" name="Google Shape;122;g2a5d75c074a_5_44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3" name="Google Shape;123;g2a5d75c074a_5_440"/>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4" name="Google Shape;124;g2a5d75c074a_5_4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0"/>
        <p:cNvGrpSpPr/>
        <p:nvPr/>
      </p:nvGrpSpPr>
      <p:grpSpPr>
        <a:xfrm>
          <a:off x="0" y="0"/>
          <a:ext cx="0" cy="0"/>
          <a:chOff x="0" y="0"/>
          <a:chExt cx="0" cy="0"/>
        </a:xfrm>
      </p:grpSpPr>
      <p:sp>
        <p:nvSpPr>
          <p:cNvPr id="131" name="Google Shape;131;p42"/>
          <p:cNvSpPr txBox="1">
            <a:spLocks noGrp="1"/>
          </p:cNvSpPr>
          <p:nvPr>
            <p:ph type="title"/>
          </p:nvPr>
        </p:nvSpPr>
        <p:spPr>
          <a:xfrm>
            <a:off x="1049179" y="350550"/>
            <a:ext cx="7045800" cy="476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000" b="1" i="0">
                <a:solidFill>
                  <a:srgbClr val="903434"/>
                </a:solidFill>
                <a:latin typeface="Times New Roman"/>
                <a:ea typeface="Times New Roman"/>
                <a:cs typeface="Times New Roman"/>
                <a:sym typeface="Times New Roman"/>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p42"/>
          <p:cNvSpPr txBox="1">
            <a:spLocks noGrp="1"/>
          </p:cNvSpPr>
          <p:nvPr>
            <p:ph type="body" idx="1"/>
          </p:nvPr>
        </p:nvSpPr>
        <p:spPr>
          <a:xfrm>
            <a:off x="999053" y="1332942"/>
            <a:ext cx="7163700" cy="1104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100"/>
              <a:buNone/>
              <a:defRPr sz="1200" b="0" i="0">
                <a:solidFill>
                  <a:schemeClr val="dk1"/>
                </a:solidFill>
                <a:latin typeface="Times New Roman"/>
                <a:ea typeface="Times New Roman"/>
                <a:cs typeface="Times New Roman"/>
                <a:sym typeface="Times New Roman"/>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33" name="Google Shape;133;p42"/>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34"/>
        <p:cNvGrpSpPr/>
        <p:nvPr/>
      </p:nvGrpSpPr>
      <p:grpSpPr>
        <a:xfrm>
          <a:off x="0" y="0"/>
          <a:ext cx="0" cy="0"/>
          <a:chOff x="0" y="0"/>
          <a:chExt cx="0" cy="0"/>
        </a:xfrm>
      </p:grpSpPr>
      <p:sp>
        <p:nvSpPr>
          <p:cNvPr id="135" name="Google Shape;135;p67"/>
          <p:cNvSpPr txBox="1">
            <a:spLocks noGrp="1"/>
          </p:cNvSpPr>
          <p:nvPr>
            <p:ph type="ctrTitle"/>
          </p:nvPr>
        </p:nvSpPr>
        <p:spPr>
          <a:xfrm>
            <a:off x="1143000" y="841772"/>
            <a:ext cx="6858000" cy="17907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100"/>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67"/>
          <p:cNvSpPr txBox="1">
            <a:spLocks noGrp="1"/>
          </p:cNvSpPr>
          <p:nvPr>
            <p:ph type="subTitle" idx="1"/>
          </p:nvPr>
        </p:nvSpPr>
        <p:spPr>
          <a:xfrm>
            <a:off x="1143000" y="2701528"/>
            <a:ext cx="6858000" cy="124182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100"/>
              <a:buNone/>
              <a:defRPr sz="1800"/>
            </a:lvl1pPr>
            <a:lvl2pPr lvl="1" algn="ctr">
              <a:lnSpc>
                <a:spcPct val="100000"/>
              </a:lnSpc>
              <a:spcBef>
                <a:spcPts val="0"/>
              </a:spcBef>
              <a:spcAft>
                <a:spcPts val="0"/>
              </a:spcAft>
              <a:buSzPts val="1100"/>
              <a:buNone/>
              <a:defRPr sz="1500"/>
            </a:lvl2pPr>
            <a:lvl3pPr lvl="2" algn="ctr">
              <a:lnSpc>
                <a:spcPct val="100000"/>
              </a:lnSpc>
              <a:spcBef>
                <a:spcPts val="0"/>
              </a:spcBef>
              <a:spcAft>
                <a:spcPts val="0"/>
              </a:spcAft>
              <a:buSzPts val="1100"/>
              <a:buNone/>
              <a:defRPr sz="1350"/>
            </a:lvl3pPr>
            <a:lvl4pPr lvl="3" algn="ctr">
              <a:lnSpc>
                <a:spcPct val="100000"/>
              </a:lnSpc>
              <a:spcBef>
                <a:spcPts val="0"/>
              </a:spcBef>
              <a:spcAft>
                <a:spcPts val="0"/>
              </a:spcAft>
              <a:buSzPts val="1100"/>
              <a:buNone/>
              <a:defRPr sz="1200"/>
            </a:lvl4pPr>
            <a:lvl5pPr lvl="4" algn="ctr">
              <a:lnSpc>
                <a:spcPct val="100000"/>
              </a:lnSpc>
              <a:spcBef>
                <a:spcPts val="0"/>
              </a:spcBef>
              <a:spcAft>
                <a:spcPts val="0"/>
              </a:spcAft>
              <a:buSzPts val="1100"/>
              <a:buNone/>
              <a:defRPr sz="1200"/>
            </a:lvl5pPr>
            <a:lvl6pPr lvl="5" algn="ctr">
              <a:lnSpc>
                <a:spcPct val="100000"/>
              </a:lnSpc>
              <a:spcBef>
                <a:spcPts val="0"/>
              </a:spcBef>
              <a:spcAft>
                <a:spcPts val="0"/>
              </a:spcAft>
              <a:buSzPts val="1100"/>
              <a:buNone/>
              <a:defRPr sz="1200"/>
            </a:lvl6pPr>
            <a:lvl7pPr lvl="6" algn="ctr">
              <a:lnSpc>
                <a:spcPct val="100000"/>
              </a:lnSpc>
              <a:spcBef>
                <a:spcPts val="0"/>
              </a:spcBef>
              <a:spcAft>
                <a:spcPts val="0"/>
              </a:spcAft>
              <a:buSzPts val="1100"/>
              <a:buNone/>
              <a:defRPr sz="1200"/>
            </a:lvl7pPr>
            <a:lvl8pPr lvl="7" algn="ctr">
              <a:lnSpc>
                <a:spcPct val="100000"/>
              </a:lnSpc>
              <a:spcBef>
                <a:spcPts val="0"/>
              </a:spcBef>
              <a:spcAft>
                <a:spcPts val="0"/>
              </a:spcAft>
              <a:buSzPts val="1100"/>
              <a:buNone/>
              <a:defRPr sz="1200"/>
            </a:lvl8pPr>
            <a:lvl9pPr lvl="8" algn="ctr">
              <a:lnSpc>
                <a:spcPct val="100000"/>
              </a:lnSpc>
              <a:spcBef>
                <a:spcPts val="0"/>
              </a:spcBef>
              <a:spcAft>
                <a:spcPts val="0"/>
              </a:spcAft>
              <a:buSzPts val="1100"/>
              <a:buNone/>
              <a:defRPr sz="1200"/>
            </a:lvl9pPr>
          </a:lstStyle>
          <a:p>
            <a:endParaRPr/>
          </a:p>
        </p:txBody>
      </p:sp>
      <p:sp>
        <p:nvSpPr>
          <p:cNvPr id="137" name="Google Shape;137;p6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8" name="Google Shape;138;p6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9" name="Google Shape;139;p6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40"/>
        <p:cNvGrpSpPr/>
        <p:nvPr/>
      </p:nvGrpSpPr>
      <p:grpSpPr>
        <a:xfrm>
          <a:off x="0" y="0"/>
          <a:ext cx="0" cy="0"/>
          <a:chOff x="0" y="0"/>
          <a:chExt cx="0" cy="0"/>
        </a:xfrm>
      </p:grpSpPr>
      <p:sp>
        <p:nvSpPr>
          <p:cNvPr id="141" name="Google Shape;141;p41"/>
          <p:cNvSpPr/>
          <p:nvPr/>
        </p:nvSpPr>
        <p:spPr>
          <a:xfrm>
            <a:off x="994409" y="0"/>
            <a:ext cx="8149590" cy="3879056"/>
          </a:xfrm>
          <a:custGeom>
            <a:avLst/>
            <a:gdLst/>
            <a:ahLst/>
            <a:cxnLst/>
            <a:rect l="l" t="t" r="r" b="b"/>
            <a:pathLst>
              <a:path w="10866120" h="5172075" extrusionOk="0">
                <a:moveTo>
                  <a:pt x="0" y="5171869"/>
                </a:moveTo>
                <a:lnTo>
                  <a:pt x="10866120" y="5171869"/>
                </a:lnTo>
                <a:lnTo>
                  <a:pt x="10866120" y="0"/>
                </a:lnTo>
                <a:lnTo>
                  <a:pt x="0" y="0"/>
                </a:lnTo>
                <a:lnTo>
                  <a:pt x="0" y="5171869"/>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 name="Google Shape;142;p41"/>
          <p:cNvSpPr/>
          <p:nvPr/>
        </p:nvSpPr>
        <p:spPr>
          <a:xfrm>
            <a:off x="994409" y="3920490"/>
            <a:ext cx="8149590" cy="789146"/>
          </a:xfrm>
          <a:custGeom>
            <a:avLst/>
            <a:gdLst/>
            <a:ahLst/>
            <a:cxnLst/>
            <a:rect l="l" t="t" r="r" b="b"/>
            <a:pathLst>
              <a:path w="10866120" h="1052195" extrusionOk="0">
                <a:moveTo>
                  <a:pt x="0" y="1051989"/>
                </a:moveTo>
                <a:lnTo>
                  <a:pt x="10866120" y="1051989"/>
                </a:lnTo>
                <a:lnTo>
                  <a:pt x="10866120" y="0"/>
                </a:lnTo>
                <a:lnTo>
                  <a:pt x="0" y="0"/>
                </a:lnTo>
                <a:lnTo>
                  <a:pt x="0" y="1051989"/>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 name="Google Shape;143;p41"/>
          <p:cNvSpPr/>
          <p:nvPr/>
        </p:nvSpPr>
        <p:spPr>
          <a:xfrm>
            <a:off x="0" y="0"/>
            <a:ext cx="912971" cy="3879056"/>
          </a:xfrm>
          <a:custGeom>
            <a:avLst/>
            <a:gdLst/>
            <a:ahLst/>
            <a:cxnLst/>
            <a:rect l="l" t="t" r="r" b="b"/>
            <a:pathLst>
              <a:path w="1217295" h="5172075" extrusionOk="0">
                <a:moveTo>
                  <a:pt x="0" y="5171869"/>
                </a:moveTo>
                <a:lnTo>
                  <a:pt x="1216845" y="5171869"/>
                </a:lnTo>
                <a:lnTo>
                  <a:pt x="1216845" y="0"/>
                </a:lnTo>
                <a:lnTo>
                  <a:pt x="0" y="0"/>
                </a:lnTo>
                <a:lnTo>
                  <a:pt x="0" y="5171869"/>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 name="Google Shape;144;p41"/>
          <p:cNvSpPr/>
          <p:nvPr/>
        </p:nvSpPr>
        <p:spPr>
          <a:xfrm>
            <a:off x="994409" y="4751069"/>
            <a:ext cx="8149590" cy="392430"/>
          </a:xfrm>
          <a:custGeom>
            <a:avLst/>
            <a:gdLst/>
            <a:ahLst/>
            <a:cxnLst/>
            <a:rect l="l" t="t" r="r" b="b"/>
            <a:pathLst>
              <a:path w="10866120" h="523240" extrusionOk="0">
                <a:moveTo>
                  <a:pt x="0" y="523239"/>
                </a:moveTo>
                <a:lnTo>
                  <a:pt x="10866120" y="523239"/>
                </a:lnTo>
                <a:lnTo>
                  <a:pt x="10866120" y="0"/>
                </a:lnTo>
                <a:lnTo>
                  <a:pt x="0" y="0"/>
                </a:lnTo>
                <a:lnTo>
                  <a:pt x="0" y="523239"/>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5" name="Google Shape;145;p41"/>
          <p:cNvSpPr/>
          <p:nvPr/>
        </p:nvSpPr>
        <p:spPr>
          <a:xfrm>
            <a:off x="0" y="4751069"/>
            <a:ext cx="912971" cy="392430"/>
          </a:xfrm>
          <a:custGeom>
            <a:avLst/>
            <a:gdLst/>
            <a:ahLst/>
            <a:cxnLst/>
            <a:rect l="l" t="t" r="r" b="b"/>
            <a:pathLst>
              <a:path w="1217295" h="523240" extrusionOk="0">
                <a:moveTo>
                  <a:pt x="0" y="523239"/>
                </a:moveTo>
                <a:lnTo>
                  <a:pt x="1216845" y="523239"/>
                </a:lnTo>
                <a:lnTo>
                  <a:pt x="1216845" y="0"/>
                </a:lnTo>
                <a:lnTo>
                  <a:pt x="0" y="0"/>
                </a:lnTo>
                <a:lnTo>
                  <a:pt x="0" y="523239"/>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6" name="Google Shape;146;p41"/>
          <p:cNvSpPr/>
          <p:nvPr/>
        </p:nvSpPr>
        <p:spPr>
          <a:xfrm>
            <a:off x="8397268" y="4370895"/>
            <a:ext cx="572400" cy="711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7" name="Google Shape;147;p41"/>
          <p:cNvSpPr/>
          <p:nvPr/>
        </p:nvSpPr>
        <p:spPr>
          <a:xfrm>
            <a:off x="994409" y="4730275"/>
            <a:ext cx="8149590" cy="0"/>
          </a:xfrm>
          <a:custGeom>
            <a:avLst/>
            <a:gdLst/>
            <a:ahLst/>
            <a:cxnLst/>
            <a:rect l="l" t="t" r="r" b="b"/>
            <a:pathLst>
              <a:path w="10866120" h="120000" extrusionOk="0">
                <a:moveTo>
                  <a:pt x="0" y="0"/>
                </a:moveTo>
                <a:lnTo>
                  <a:pt x="10866120" y="0"/>
                </a:lnTo>
              </a:path>
            </a:pathLst>
          </a:custGeom>
          <a:noFill/>
          <a:ln w="554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 name="Google Shape;148;p41"/>
          <p:cNvSpPr/>
          <p:nvPr/>
        </p:nvSpPr>
        <p:spPr>
          <a:xfrm>
            <a:off x="0" y="4709483"/>
            <a:ext cx="912971" cy="41909"/>
          </a:xfrm>
          <a:custGeom>
            <a:avLst/>
            <a:gdLst/>
            <a:ahLst/>
            <a:cxnLst/>
            <a:rect l="l" t="t" r="r" b="b"/>
            <a:pathLst>
              <a:path w="1217295" h="55879" extrusionOk="0">
                <a:moveTo>
                  <a:pt x="0" y="55449"/>
                </a:moveTo>
                <a:lnTo>
                  <a:pt x="1216845" y="55449"/>
                </a:lnTo>
                <a:lnTo>
                  <a:pt x="1216845" y="0"/>
                </a:lnTo>
                <a:lnTo>
                  <a:pt x="0" y="0"/>
                </a:lnTo>
                <a:lnTo>
                  <a:pt x="0" y="5544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 name="Google Shape;149;p41"/>
          <p:cNvSpPr/>
          <p:nvPr/>
        </p:nvSpPr>
        <p:spPr>
          <a:xfrm>
            <a:off x="912634" y="0"/>
            <a:ext cx="81914" cy="3879056"/>
          </a:xfrm>
          <a:custGeom>
            <a:avLst/>
            <a:gdLst/>
            <a:ahLst/>
            <a:cxnLst/>
            <a:rect l="l" t="t" r="r" b="b"/>
            <a:pathLst>
              <a:path w="109219" h="5172075" extrusionOk="0">
                <a:moveTo>
                  <a:pt x="0" y="5171870"/>
                </a:moveTo>
                <a:lnTo>
                  <a:pt x="109033" y="5171870"/>
                </a:lnTo>
                <a:lnTo>
                  <a:pt x="109033" y="0"/>
                </a:lnTo>
                <a:lnTo>
                  <a:pt x="0" y="0"/>
                </a:lnTo>
                <a:lnTo>
                  <a:pt x="0" y="517187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 name="Google Shape;150;p41"/>
          <p:cNvSpPr/>
          <p:nvPr/>
        </p:nvSpPr>
        <p:spPr>
          <a:xfrm>
            <a:off x="912634" y="3920490"/>
            <a:ext cx="81914" cy="1223009"/>
          </a:xfrm>
          <a:custGeom>
            <a:avLst/>
            <a:gdLst/>
            <a:ahLst/>
            <a:cxnLst/>
            <a:rect l="l" t="t" r="r" b="b"/>
            <a:pathLst>
              <a:path w="109219" h="1630679" extrusionOk="0">
                <a:moveTo>
                  <a:pt x="0" y="1630679"/>
                </a:moveTo>
                <a:lnTo>
                  <a:pt x="109033" y="1630679"/>
                </a:lnTo>
                <a:lnTo>
                  <a:pt x="109033" y="0"/>
                </a:lnTo>
                <a:lnTo>
                  <a:pt x="0" y="0"/>
                </a:lnTo>
                <a:lnTo>
                  <a:pt x="0" y="1630679"/>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 name="Google Shape;151;p41"/>
          <p:cNvSpPr/>
          <p:nvPr/>
        </p:nvSpPr>
        <p:spPr>
          <a:xfrm>
            <a:off x="0" y="3899696"/>
            <a:ext cx="9144000" cy="0"/>
          </a:xfrm>
          <a:custGeom>
            <a:avLst/>
            <a:gdLst/>
            <a:ahLst/>
            <a:cxnLst/>
            <a:rect l="l" t="t" r="r" b="b"/>
            <a:pathLst>
              <a:path w="12192000" h="120000" extrusionOk="0">
                <a:moveTo>
                  <a:pt x="0" y="0"/>
                </a:moveTo>
                <a:lnTo>
                  <a:pt x="12191999" y="0"/>
                </a:lnTo>
              </a:path>
            </a:pathLst>
          </a:custGeom>
          <a:noFill/>
          <a:ln w="554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 name="Google Shape;152;p41"/>
          <p:cNvSpPr/>
          <p:nvPr/>
        </p:nvSpPr>
        <p:spPr>
          <a:xfrm>
            <a:off x="0" y="3920490"/>
            <a:ext cx="912971" cy="789146"/>
          </a:xfrm>
          <a:custGeom>
            <a:avLst/>
            <a:gdLst/>
            <a:ahLst/>
            <a:cxnLst/>
            <a:rect l="l" t="t" r="r" b="b"/>
            <a:pathLst>
              <a:path w="1217295" h="1052195" extrusionOk="0">
                <a:moveTo>
                  <a:pt x="0" y="0"/>
                </a:moveTo>
                <a:lnTo>
                  <a:pt x="1216844" y="0"/>
                </a:lnTo>
                <a:lnTo>
                  <a:pt x="1216844" y="1051989"/>
                </a:lnTo>
                <a:lnTo>
                  <a:pt x="0" y="1051989"/>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 name="Google Shape;153;p41"/>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4"/>
        <p:cNvGrpSpPr/>
        <p:nvPr/>
      </p:nvGrpSpPr>
      <p:grpSpPr>
        <a:xfrm>
          <a:off x="0" y="0"/>
          <a:ext cx="0" cy="0"/>
          <a:chOff x="0" y="0"/>
          <a:chExt cx="0" cy="0"/>
        </a:xfrm>
      </p:grpSpPr>
      <p:sp>
        <p:nvSpPr>
          <p:cNvPr id="155" name="Google Shape;155;p46"/>
          <p:cNvSpPr/>
          <p:nvPr/>
        </p:nvSpPr>
        <p:spPr>
          <a:xfrm>
            <a:off x="994410"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 name="Google Shape;156;p46"/>
          <p:cNvSpPr/>
          <p:nvPr/>
        </p:nvSpPr>
        <p:spPr>
          <a:xfrm>
            <a:off x="0"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7" name="Google Shape;157;p46"/>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8" name="Google Shape;158;p46"/>
          <p:cNvSpPr/>
          <p:nvPr/>
        </p:nvSpPr>
        <p:spPr>
          <a:xfrm>
            <a:off x="0"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9" name="Google Shape;159;p46"/>
          <p:cNvSpPr txBox="1">
            <a:spLocks noGrp="1"/>
          </p:cNvSpPr>
          <p:nvPr>
            <p:ph type="title"/>
          </p:nvPr>
        </p:nvSpPr>
        <p:spPr>
          <a:xfrm>
            <a:off x="1049179" y="350550"/>
            <a:ext cx="7045800" cy="476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000" b="1" i="0">
                <a:solidFill>
                  <a:srgbClr val="903434"/>
                </a:solidFill>
                <a:latin typeface="Times New Roman"/>
                <a:ea typeface="Times New Roman"/>
                <a:cs typeface="Times New Roman"/>
                <a:sym typeface="Times New Roman"/>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 name="Google Shape;160;p46"/>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1"/>
        <p:cNvGrpSpPr/>
        <p:nvPr/>
      </p:nvGrpSpPr>
      <p:grpSpPr>
        <a:xfrm>
          <a:off x="0" y="0"/>
          <a:ext cx="0" cy="0"/>
          <a:chOff x="0" y="0"/>
          <a:chExt cx="0" cy="0"/>
        </a:xfrm>
      </p:grpSpPr>
      <p:sp>
        <p:nvSpPr>
          <p:cNvPr id="162" name="Google Shape;162;p47"/>
          <p:cNvSpPr/>
          <p:nvPr/>
        </p:nvSpPr>
        <p:spPr>
          <a:xfrm>
            <a:off x="994410" y="4726582"/>
            <a:ext cx="7161371" cy="0"/>
          </a:xfrm>
          <a:custGeom>
            <a:avLst/>
            <a:gdLst/>
            <a:ahLst/>
            <a:cxnLst/>
            <a:rect l="l" t="t" r="r" b="b"/>
            <a:pathLst>
              <a:path w="9548495" h="120000" extrusionOk="0">
                <a:moveTo>
                  <a:pt x="0" y="0"/>
                </a:moveTo>
                <a:lnTo>
                  <a:pt x="9548099" y="0"/>
                </a:lnTo>
              </a:path>
            </a:pathLst>
          </a:custGeom>
          <a:noFill/>
          <a:ln w="45575"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63" name="Google Shape;163;p47"/>
          <p:cNvSpPr/>
          <p:nvPr/>
        </p:nvSpPr>
        <p:spPr>
          <a:xfrm>
            <a:off x="0" y="4726582"/>
            <a:ext cx="912971" cy="0"/>
          </a:xfrm>
          <a:custGeom>
            <a:avLst/>
            <a:gdLst/>
            <a:ahLst/>
            <a:cxnLst/>
            <a:rect l="l" t="t" r="r" b="b"/>
            <a:pathLst>
              <a:path w="1217295" h="120000" extrusionOk="0">
                <a:moveTo>
                  <a:pt x="0" y="0"/>
                </a:moveTo>
                <a:lnTo>
                  <a:pt x="1216957" y="0"/>
                </a:lnTo>
              </a:path>
            </a:pathLst>
          </a:custGeom>
          <a:noFill/>
          <a:ln w="45575"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64" name="Google Shape;164;p47"/>
          <p:cNvSpPr/>
          <p:nvPr/>
        </p:nvSpPr>
        <p:spPr>
          <a:xfrm>
            <a:off x="994410" y="877656"/>
            <a:ext cx="8149590" cy="69532"/>
          </a:xfrm>
          <a:custGeom>
            <a:avLst/>
            <a:gdLst/>
            <a:ahLst/>
            <a:cxnLst/>
            <a:rect l="l" t="t" r="r" b="b"/>
            <a:pathLst>
              <a:path w="10866120" h="92709" extrusionOk="0">
                <a:moveTo>
                  <a:pt x="0" y="0"/>
                </a:moveTo>
                <a:lnTo>
                  <a:pt x="10866119" y="0"/>
                </a:lnTo>
                <a:lnTo>
                  <a:pt x="10866119" y="92099"/>
                </a:lnTo>
                <a:lnTo>
                  <a:pt x="0" y="92099"/>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65" name="Google Shape;165;p47"/>
          <p:cNvSpPr/>
          <p:nvPr/>
        </p:nvSpPr>
        <p:spPr>
          <a:xfrm>
            <a:off x="0" y="877654"/>
            <a:ext cx="912971" cy="69532"/>
          </a:xfrm>
          <a:custGeom>
            <a:avLst/>
            <a:gdLst/>
            <a:ahLst/>
            <a:cxnLst/>
            <a:rect l="l" t="t" r="r" b="b"/>
            <a:pathLst>
              <a:path w="1217295" h="92709" extrusionOk="0">
                <a:moveTo>
                  <a:pt x="0" y="0"/>
                </a:moveTo>
                <a:lnTo>
                  <a:pt x="1216957" y="0"/>
                </a:lnTo>
                <a:lnTo>
                  <a:pt x="1216957" y="92099"/>
                </a:lnTo>
                <a:lnTo>
                  <a:pt x="0" y="92099"/>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66" name="Google Shape;166;p47"/>
          <p:cNvSpPr txBox="1">
            <a:spLocks noGrp="1"/>
          </p:cNvSpPr>
          <p:nvPr>
            <p:ph type="ctrTitle"/>
          </p:nvPr>
        </p:nvSpPr>
        <p:spPr>
          <a:xfrm>
            <a:off x="1049172" y="354364"/>
            <a:ext cx="7045800" cy="362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100"/>
              <a:buFont typeface="Times New Roman"/>
              <a:buNone/>
              <a:defRPr b="0" i="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7" name="Google Shape;167;p47"/>
          <p:cNvSpPr txBox="1">
            <a:spLocks noGrp="1"/>
          </p:cNvSpPr>
          <p:nvPr>
            <p:ph type="subTitle" idx="1"/>
          </p:nvPr>
        </p:nvSpPr>
        <p:spPr>
          <a:xfrm>
            <a:off x="1371600" y="2880360"/>
            <a:ext cx="6400800" cy="1285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100"/>
              <a:buFont typeface="Times New Roman"/>
              <a:buNone/>
              <a:defRPr/>
            </a:lvl1pPr>
            <a:lvl2pPr lvl="1" algn="l">
              <a:lnSpc>
                <a:spcPct val="100000"/>
              </a:lnSpc>
              <a:spcBef>
                <a:spcPts val="0"/>
              </a:spcBef>
              <a:spcAft>
                <a:spcPts val="0"/>
              </a:spcAft>
              <a:buSzPts val="1100"/>
              <a:buFont typeface="Calibri"/>
              <a:buNone/>
              <a:defRPr/>
            </a:lvl2pPr>
            <a:lvl3pPr lvl="2" algn="l">
              <a:lnSpc>
                <a:spcPct val="100000"/>
              </a:lnSpc>
              <a:spcBef>
                <a:spcPts val="0"/>
              </a:spcBef>
              <a:spcAft>
                <a:spcPts val="0"/>
              </a:spcAft>
              <a:buSzPts val="1100"/>
              <a:buFont typeface="Calibri"/>
              <a:buNone/>
              <a:defRPr/>
            </a:lvl3pPr>
            <a:lvl4pPr lvl="3" algn="l">
              <a:lnSpc>
                <a:spcPct val="100000"/>
              </a:lnSpc>
              <a:spcBef>
                <a:spcPts val="0"/>
              </a:spcBef>
              <a:spcAft>
                <a:spcPts val="0"/>
              </a:spcAft>
              <a:buSzPts val="1100"/>
              <a:buFont typeface="Calibri"/>
              <a:buNone/>
              <a:defRPr/>
            </a:lvl4pPr>
            <a:lvl5pPr lvl="4" algn="l">
              <a:lnSpc>
                <a:spcPct val="100000"/>
              </a:lnSpc>
              <a:spcBef>
                <a:spcPts val="0"/>
              </a:spcBef>
              <a:spcAft>
                <a:spcPts val="0"/>
              </a:spcAft>
              <a:buSzPts val="1100"/>
              <a:buFont typeface="Calibri"/>
              <a:buNone/>
              <a:defRPr/>
            </a:lvl5pPr>
            <a:lvl6pPr lvl="5" algn="l">
              <a:lnSpc>
                <a:spcPct val="100000"/>
              </a:lnSpc>
              <a:spcBef>
                <a:spcPts val="0"/>
              </a:spcBef>
              <a:spcAft>
                <a:spcPts val="0"/>
              </a:spcAft>
              <a:buSzPts val="1100"/>
              <a:buFont typeface="Calibri"/>
              <a:buNone/>
              <a:defRPr/>
            </a:lvl6pPr>
            <a:lvl7pPr lvl="6" algn="l">
              <a:lnSpc>
                <a:spcPct val="100000"/>
              </a:lnSpc>
              <a:spcBef>
                <a:spcPts val="0"/>
              </a:spcBef>
              <a:spcAft>
                <a:spcPts val="0"/>
              </a:spcAft>
              <a:buSzPts val="1100"/>
              <a:buFont typeface="Calibri"/>
              <a:buNone/>
              <a:defRPr/>
            </a:lvl7pPr>
            <a:lvl8pPr lvl="7" algn="l">
              <a:lnSpc>
                <a:spcPct val="100000"/>
              </a:lnSpc>
              <a:spcBef>
                <a:spcPts val="0"/>
              </a:spcBef>
              <a:spcAft>
                <a:spcPts val="0"/>
              </a:spcAft>
              <a:buSzPts val="1100"/>
              <a:buFont typeface="Calibri"/>
              <a:buNone/>
              <a:defRPr/>
            </a:lvl8pPr>
            <a:lvl9pPr lvl="8" algn="l">
              <a:lnSpc>
                <a:spcPct val="100000"/>
              </a:lnSpc>
              <a:spcBef>
                <a:spcPts val="0"/>
              </a:spcBef>
              <a:spcAft>
                <a:spcPts val="0"/>
              </a:spcAft>
              <a:buSzPts val="1100"/>
              <a:buFont typeface="Calibri"/>
              <a:buNone/>
              <a:defRPr/>
            </a:lvl9pPr>
          </a:lstStyle>
          <a:p>
            <a:endParaRPr/>
          </a:p>
        </p:txBody>
      </p:sp>
      <p:sp>
        <p:nvSpPr>
          <p:cNvPr id="168" name="Google Shape;168;p47"/>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17"/>
        <p:cNvGrpSpPr/>
        <p:nvPr/>
      </p:nvGrpSpPr>
      <p:grpSpPr>
        <a:xfrm>
          <a:off x="0" y="0"/>
          <a:ext cx="0" cy="0"/>
          <a:chOff x="0" y="0"/>
          <a:chExt cx="0" cy="0"/>
        </a:xfrm>
      </p:grpSpPr>
      <p:sp>
        <p:nvSpPr>
          <p:cNvPr id="18" name="Google Shape;18;g23d9e8ba276_7_12"/>
          <p:cNvSpPr txBox="1">
            <a:spLocks noGrp="1"/>
          </p:cNvSpPr>
          <p:nvPr>
            <p:ph type="title"/>
          </p:nvPr>
        </p:nvSpPr>
        <p:spPr>
          <a:xfrm>
            <a:off x="521494" y="666749"/>
            <a:ext cx="8098632" cy="788936"/>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19" name="Google Shape;19;g23d9e8ba276_7_12"/>
          <p:cNvCxnSpPr/>
          <p:nvPr/>
        </p:nvCxnSpPr>
        <p:spPr>
          <a:xfrm>
            <a:off x="600075" y="542925"/>
            <a:ext cx="1228725" cy="0"/>
          </a:xfrm>
          <a:prstGeom prst="straightConnector1">
            <a:avLst/>
          </a:prstGeom>
          <a:noFill/>
          <a:ln w="44450" cap="flat" cmpd="sng">
            <a:solidFill>
              <a:schemeClr val="dk1"/>
            </a:solidFill>
            <a:prstDash val="solid"/>
            <a:miter lim="800000"/>
            <a:headEnd type="none" w="sm" len="sm"/>
            <a:tailEnd type="none" w="sm" len="sm"/>
          </a:ln>
        </p:spPr>
      </p:cxnSp>
      <p:sp>
        <p:nvSpPr>
          <p:cNvPr id="20" name="Google Shape;20;g23d9e8ba276_7_12"/>
          <p:cNvSpPr txBox="1">
            <a:spLocks noGrp="1"/>
          </p:cNvSpPr>
          <p:nvPr>
            <p:ph type="body" idx="1"/>
          </p:nvPr>
        </p:nvSpPr>
        <p:spPr>
          <a:xfrm>
            <a:off x="521495" y="1455685"/>
            <a:ext cx="8098632" cy="301619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0000"/>
              </a:lnSpc>
              <a:spcBef>
                <a:spcPts val="800"/>
              </a:spcBef>
              <a:spcAft>
                <a:spcPts val="0"/>
              </a:spcAft>
              <a:buClr>
                <a:schemeClr val="dk1"/>
              </a:buClr>
              <a:buSzPts val="1500"/>
              <a:buFont typeface="Open Sans"/>
              <a:buNone/>
              <a:defRPr sz="1500" b="0" i="0" u="none" strike="noStrike" cap="none">
                <a:solidFill>
                  <a:schemeClr val="dk1"/>
                </a:solidFill>
                <a:latin typeface="Open Sans"/>
                <a:ea typeface="Open Sans"/>
                <a:cs typeface="Open Sans"/>
                <a:sym typeface="Open Sans"/>
              </a:defRPr>
            </a:lvl1pPr>
            <a:lvl2pPr marL="914400" marR="0" lvl="1" indent="-228600" algn="l" rtl="0">
              <a:lnSpc>
                <a:spcPct val="120000"/>
              </a:lnSpc>
              <a:spcBef>
                <a:spcPts val="40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2pPr>
            <a:lvl3pPr marL="1371600" marR="0" lvl="2" indent="-228600" algn="l" rtl="0">
              <a:lnSpc>
                <a:spcPct val="120000"/>
              </a:lnSpc>
              <a:spcBef>
                <a:spcPts val="40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3pPr>
            <a:lvl4pPr marL="1828800" marR="0" lvl="3" indent="-228600" algn="l" rtl="0">
              <a:lnSpc>
                <a:spcPct val="120000"/>
              </a:lnSpc>
              <a:spcBef>
                <a:spcPts val="400"/>
              </a:spcBef>
              <a:spcAft>
                <a:spcPts val="0"/>
              </a:spcAft>
              <a:buClr>
                <a:schemeClr val="dk1"/>
              </a:buClr>
              <a:buSzPts val="1100"/>
              <a:buFont typeface="Open Sans"/>
              <a:buNone/>
              <a:defRPr sz="1100" b="0" i="0" u="none" strike="noStrike" cap="none">
                <a:solidFill>
                  <a:schemeClr val="dk1"/>
                </a:solidFill>
                <a:latin typeface="Open Sans"/>
                <a:ea typeface="Open Sans"/>
                <a:cs typeface="Open Sans"/>
                <a:sym typeface="Open Sans"/>
              </a:defRPr>
            </a:lvl4pPr>
            <a:lvl5pPr marL="2286000" marR="0" lvl="4" indent="-228600" algn="l" rtl="0">
              <a:lnSpc>
                <a:spcPct val="120000"/>
              </a:lnSpc>
              <a:spcBef>
                <a:spcPts val="400"/>
              </a:spcBef>
              <a:spcAft>
                <a:spcPts val="0"/>
              </a:spcAft>
              <a:buClr>
                <a:schemeClr val="dk1"/>
              </a:buClr>
              <a:buSzPts val="1100"/>
              <a:buFont typeface="Open Sans"/>
              <a:buNone/>
              <a:defRPr sz="1100" b="0" i="0" u="none" strike="noStrike" cap="none">
                <a:solidFill>
                  <a:schemeClr val="dk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90000"/>
              </a:lnSpc>
              <a:spcBef>
                <a:spcPts val="4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90000"/>
              </a:lnSpc>
              <a:spcBef>
                <a:spcPts val="4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90000"/>
              </a:lnSpc>
              <a:spcBef>
                <a:spcPts val="4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21" name="Google Shape;21;g23d9e8ba276_7_12"/>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g23d9e8ba276_7_12"/>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 name="Google Shape;23;g23d9e8ba276_7_12"/>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9"/>
        <p:cNvGrpSpPr/>
        <p:nvPr/>
      </p:nvGrpSpPr>
      <p:grpSpPr>
        <a:xfrm>
          <a:off x="0" y="0"/>
          <a:ext cx="0" cy="0"/>
          <a:chOff x="0" y="0"/>
          <a:chExt cx="0" cy="0"/>
        </a:xfrm>
      </p:grpSpPr>
      <p:sp>
        <p:nvSpPr>
          <p:cNvPr id="170" name="Google Shape;170;p48"/>
          <p:cNvSpPr txBox="1">
            <a:spLocks noGrp="1"/>
          </p:cNvSpPr>
          <p:nvPr>
            <p:ph type="title"/>
          </p:nvPr>
        </p:nvSpPr>
        <p:spPr>
          <a:xfrm>
            <a:off x="1049179" y="350550"/>
            <a:ext cx="7045800" cy="476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sz="3000" b="1" i="0">
                <a:solidFill>
                  <a:srgbClr val="903434"/>
                </a:solidFill>
                <a:latin typeface="Times New Roman"/>
                <a:ea typeface="Times New Roman"/>
                <a:cs typeface="Times New Roman"/>
                <a:sym typeface="Times New Roman"/>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p48"/>
          <p:cNvSpPr txBox="1">
            <a:spLocks noGrp="1"/>
          </p:cNvSpPr>
          <p:nvPr>
            <p:ph type="body" idx="1"/>
          </p:nvPr>
        </p:nvSpPr>
        <p:spPr>
          <a:xfrm>
            <a:off x="1011553" y="1464317"/>
            <a:ext cx="3952500" cy="3188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100"/>
              <a:buNone/>
              <a:defRPr sz="1100" b="0" i="0">
                <a:solidFill>
                  <a:schemeClr val="dk1"/>
                </a:solidFill>
                <a:latin typeface="Times New Roman"/>
                <a:ea typeface="Times New Roman"/>
                <a:cs typeface="Times New Roman"/>
                <a:sym typeface="Times New Roman"/>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72" name="Google Shape;172;p48"/>
          <p:cNvSpPr txBox="1">
            <a:spLocks noGrp="1"/>
          </p:cNvSpPr>
          <p:nvPr>
            <p:ph type="body" idx="2"/>
          </p:nvPr>
        </p:nvSpPr>
        <p:spPr>
          <a:xfrm>
            <a:off x="5275477" y="1465080"/>
            <a:ext cx="3629400" cy="3030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100"/>
              <a:buNone/>
              <a:defRPr sz="1200" b="1" i="0">
                <a:solidFill>
                  <a:srgbClr val="800000"/>
                </a:solidFill>
                <a:latin typeface="Times New Roman"/>
                <a:ea typeface="Times New Roman"/>
                <a:cs typeface="Times New Roman"/>
                <a:sym typeface="Times New Roman"/>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73" name="Google Shape;173;p48"/>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4"/>
        <p:cNvGrpSpPr/>
        <p:nvPr/>
      </p:nvGrpSpPr>
      <p:grpSpPr>
        <a:xfrm>
          <a:off x="0" y="0"/>
          <a:ext cx="0" cy="0"/>
          <a:chOff x="0" y="0"/>
          <a:chExt cx="0" cy="0"/>
        </a:xfrm>
      </p:grpSpPr>
      <p:sp>
        <p:nvSpPr>
          <p:cNvPr id="175" name="Google Shape;175;p49"/>
          <p:cNvSpPr/>
          <p:nvPr/>
        </p:nvSpPr>
        <p:spPr>
          <a:xfrm>
            <a:off x="994410" y="4726582"/>
            <a:ext cx="7161371" cy="0"/>
          </a:xfrm>
          <a:custGeom>
            <a:avLst/>
            <a:gdLst/>
            <a:ahLst/>
            <a:cxnLst/>
            <a:rect l="l" t="t" r="r" b="b"/>
            <a:pathLst>
              <a:path w="9548495" h="120000" extrusionOk="0">
                <a:moveTo>
                  <a:pt x="0" y="0"/>
                </a:moveTo>
                <a:lnTo>
                  <a:pt x="9548099" y="0"/>
                </a:lnTo>
              </a:path>
            </a:pathLst>
          </a:custGeom>
          <a:noFill/>
          <a:ln w="45575"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 name="Google Shape;176;p49"/>
          <p:cNvSpPr/>
          <p:nvPr/>
        </p:nvSpPr>
        <p:spPr>
          <a:xfrm>
            <a:off x="0" y="4726582"/>
            <a:ext cx="912971" cy="0"/>
          </a:xfrm>
          <a:custGeom>
            <a:avLst/>
            <a:gdLst/>
            <a:ahLst/>
            <a:cxnLst/>
            <a:rect l="l" t="t" r="r" b="b"/>
            <a:pathLst>
              <a:path w="1217295" h="120000" extrusionOk="0">
                <a:moveTo>
                  <a:pt x="0" y="0"/>
                </a:moveTo>
                <a:lnTo>
                  <a:pt x="1216957" y="0"/>
                </a:lnTo>
              </a:path>
            </a:pathLst>
          </a:custGeom>
          <a:noFill/>
          <a:ln w="45575"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 name="Google Shape;177;p49"/>
          <p:cNvSpPr/>
          <p:nvPr/>
        </p:nvSpPr>
        <p:spPr>
          <a:xfrm>
            <a:off x="994410" y="877656"/>
            <a:ext cx="8149590" cy="69532"/>
          </a:xfrm>
          <a:custGeom>
            <a:avLst/>
            <a:gdLst/>
            <a:ahLst/>
            <a:cxnLst/>
            <a:rect l="l" t="t" r="r" b="b"/>
            <a:pathLst>
              <a:path w="10866120" h="92709" extrusionOk="0">
                <a:moveTo>
                  <a:pt x="0" y="0"/>
                </a:moveTo>
                <a:lnTo>
                  <a:pt x="10866119" y="0"/>
                </a:lnTo>
                <a:lnTo>
                  <a:pt x="10866119" y="92099"/>
                </a:lnTo>
                <a:lnTo>
                  <a:pt x="0" y="92099"/>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 name="Google Shape;178;p49"/>
          <p:cNvSpPr/>
          <p:nvPr/>
        </p:nvSpPr>
        <p:spPr>
          <a:xfrm>
            <a:off x="0" y="877654"/>
            <a:ext cx="912971" cy="69532"/>
          </a:xfrm>
          <a:custGeom>
            <a:avLst/>
            <a:gdLst/>
            <a:ahLst/>
            <a:cxnLst/>
            <a:rect l="l" t="t" r="r" b="b"/>
            <a:pathLst>
              <a:path w="1217295" h="92709" extrusionOk="0">
                <a:moveTo>
                  <a:pt x="0" y="0"/>
                </a:moveTo>
                <a:lnTo>
                  <a:pt x="1216957" y="0"/>
                </a:lnTo>
                <a:lnTo>
                  <a:pt x="1216957" y="92099"/>
                </a:lnTo>
                <a:lnTo>
                  <a:pt x="0" y="92099"/>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 name="Google Shape;179;p49"/>
          <p:cNvSpPr txBox="1">
            <a:spLocks noGrp="1"/>
          </p:cNvSpPr>
          <p:nvPr>
            <p:ph type="ctrTitle"/>
          </p:nvPr>
        </p:nvSpPr>
        <p:spPr>
          <a:xfrm>
            <a:off x="1049172" y="354364"/>
            <a:ext cx="7045800" cy="362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b="0" i="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49"/>
          <p:cNvSpPr txBox="1">
            <a:spLocks noGrp="1"/>
          </p:cNvSpPr>
          <p:nvPr>
            <p:ph type="subTitle" idx="1"/>
          </p:nvPr>
        </p:nvSpPr>
        <p:spPr>
          <a:xfrm>
            <a:off x="1371600" y="2880360"/>
            <a:ext cx="6400800" cy="1285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1" name="Google Shape;181;p49"/>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88"/>
        <p:cNvGrpSpPr/>
        <p:nvPr/>
      </p:nvGrpSpPr>
      <p:grpSpPr>
        <a:xfrm>
          <a:off x="0" y="0"/>
          <a:ext cx="0" cy="0"/>
          <a:chOff x="0" y="0"/>
          <a:chExt cx="0" cy="0"/>
        </a:xfrm>
      </p:grpSpPr>
      <p:sp>
        <p:nvSpPr>
          <p:cNvPr id="189" name="Google Shape;189;g2a2ceec9d38_6_84"/>
          <p:cNvSpPr txBox="1">
            <a:spLocks noGrp="1"/>
          </p:cNvSpPr>
          <p:nvPr>
            <p:ph type="title"/>
          </p:nvPr>
        </p:nvSpPr>
        <p:spPr>
          <a:xfrm>
            <a:off x="1049179" y="350550"/>
            <a:ext cx="7045800" cy="476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903434"/>
              </a:buClr>
              <a:buSzPts val="800"/>
              <a:buFont typeface="Times New Roman"/>
              <a:buNone/>
              <a:defRPr sz="3000" b="1" i="0">
                <a:solidFill>
                  <a:srgbClr val="903434"/>
                </a:solidFill>
                <a:latin typeface="Times New Roman"/>
                <a:ea typeface="Times New Roman"/>
                <a:cs typeface="Times New Roman"/>
                <a:sym typeface="Times New Roman"/>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90" name="Google Shape;190;g2a2ceec9d38_6_84"/>
          <p:cNvSpPr txBox="1">
            <a:spLocks noGrp="1"/>
          </p:cNvSpPr>
          <p:nvPr>
            <p:ph type="body" idx="1"/>
          </p:nvPr>
        </p:nvSpPr>
        <p:spPr>
          <a:xfrm>
            <a:off x="999053" y="1332942"/>
            <a:ext cx="7163700" cy="1104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800"/>
              <a:buNone/>
              <a:defRPr sz="1200" b="0" i="0">
                <a:solidFill>
                  <a:schemeClr val="dk1"/>
                </a:solidFill>
                <a:latin typeface="Times New Roman"/>
                <a:ea typeface="Times New Roman"/>
                <a:cs typeface="Times New Roman"/>
                <a:sym typeface="Times New Roman"/>
              </a:defRPr>
            </a:lvl1pPr>
            <a:lvl2pPr marL="914400" lvl="1" indent="-228600" algn="l">
              <a:lnSpc>
                <a:spcPct val="100000"/>
              </a:lnSpc>
              <a:spcBef>
                <a:spcPts val="0"/>
              </a:spcBef>
              <a:spcAft>
                <a:spcPts val="0"/>
              </a:spcAft>
              <a:buClr>
                <a:schemeClr val="dk1"/>
              </a:buClr>
              <a:buSzPts val="800"/>
              <a:buNone/>
              <a:defRPr/>
            </a:lvl2pPr>
            <a:lvl3pPr marL="1371600" lvl="2" indent="-228600" algn="l">
              <a:lnSpc>
                <a:spcPct val="100000"/>
              </a:lnSpc>
              <a:spcBef>
                <a:spcPts val="0"/>
              </a:spcBef>
              <a:spcAft>
                <a:spcPts val="0"/>
              </a:spcAft>
              <a:buClr>
                <a:schemeClr val="dk1"/>
              </a:buClr>
              <a:buSzPts val="800"/>
              <a:buNone/>
              <a:defRPr/>
            </a:lvl3pPr>
            <a:lvl4pPr marL="1828800" lvl="3" indent="-228600" algn="l">
              <a:lnSpc>
                <a:spcPct val="100000"/>
              </a:lnSpc>
              <a:spcBef>
                <a:spcPts val="0"/>
              </a:spcBef>
              <a:spcAft>
                <a:spcPts val="0"/>
              </a:spcAft>
              <a:buClr>
                <a:schemeClr val="dk1"/>
              </a:buClr>
              <a:buSzPts val="800"/>
              <a:buNone/>
              <a:defRPr/>
            </a:lvl4pPr>
            <a:lvl5pPr marL="2286000" lvl="4" indent="-228600" algn="l">
              <a:lnSpc>
                <a:spcPct val="100000"/>
              </a:lnSpc>
              <a:spcBef>
                <a:spcPts val="0"/>
              </a:spcBef>
              <a:spcAft>
                <a:spcPts val="0"/>
              </a:spcAft>
              <a:buClr>
                <a:schemeClr val="dk1"/>
              </a:buClr>
              <a:buSzPts val="800"/>
              <a:buNone/>
              <a:defRPr/>
            </a:lvl5pPr>
            <a:lvl6pPr marL="2743200" lvl="5" indent="-228600" algn="l">
              <a:lnSpc>
                <a:spcPct val="100000"/>
              </a:lnSpc>
              <a:spcBef>
                <a:spcPts val="0"/>
              </a:spcBef>
              <a:spcAft>
                <a:spcPts val="0"/>
              </a:spcAft>
              <a:buClr>
                <a:schemeClr val="dk1"/>
              </a:buClr>
              <a:buSzPts val="800"/>
              <a:buNone/>
              <a:defRPr/>
            </a:lvl6pPr>
            <a:lvl7pPr marL="3200400" lvl="6" indent="-228600" algn="l">
              <a:lnSpc>
                <a:spcPct val="100000"/>
              </a:lnSpc>
              <a:spcBef>
                <a:spcPts val="0"/>
              </a:spcBef>
              <a:spcAft>
                <a:spcPts val="0"/>
              </a:spcAft>
              <a:buClr>
                <a:schemeClr val="dk1"/>
              </a:buClr>
              <a:buSzPts val="800"/>
              <a:buNone/>
              <a:defRPr/>
            </a:lvl7pPr>
            <a:lvl8pPr marL="3657600" lvl="7" indent="-228600" algn="l">
              <a:lnSpc>
                <a:spcPct val="100000"/>
              </a:lnSpc>
              <a:spcBef>
                <a:spcPts val="0"/>
              </a:spcBef>
              <a:spcAft>
                <a:spcPts val="0"/>
              </a:spcAft>
              <a:buClr>
                <a:schemeClr val="dk1"/>
              </a:buClr>
              <a:buSzPts val="800"/>
              <a:buNone/>
              <a:defRPr/>
            </a:lvl8pPr>
            <a:lvl9pPr marL="4114800" lvl="8" indent="-228600" algn="l">
              <a:lnSpc>
                <a:spcPct val="100000"/>
              </a:lnSpc>
              <a:spcBef>
                <a:spcPts val="0"/>
              </a:spcBef>
              <a:spcAft>
                <a:spcPts val="0"/>
              </a:spcAft>
              <a:buClr>
                <a:schemeClr val="dk1"/>
              </a:buClr>
              <a:buSzPts val="800"/>
              <a:buNone/>
              <a:defRPr/>
            </a:lvl9pPr>
          </a:lstStyle>
          <a:p>
            <a:endParaRPr/>
          </a:p>
        </p:txBody>
      </p:sp>
      <p:sp>
        <p:nvSpPr>
          <p:cNvPr id="191" name="Google Shape;191;g2a2ceec9d38_6_8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888888"/>
              </a:buClr>
              <a:buSzPts val="1100"/>
              <a:buFont typeface="Calibri"/>
              <a:buNone/>
              <a:defRPr sz="10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88888"/>
              </a:buClr>
              <a:buSzPts val="1100"/>
              <a:buFont typeface="Calibri"/>
              <a:buNone/>
              <a:defRPr sz="10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88888"/>
              </a:buClr>
              <a:buSzPts val="1100"/>
              <a:buFont typeface="Calibri"/>
              <a:buNone/>
              <a:defRPr sz="10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88888"/>
              </a:buClr>
              <a:buSzPts val="1100"/>
              <a:buFont typeface="Calibri"/>
              <a:buNone/>
              <a:defRPr sz="10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88888"/>
              </a:buClr>
              <a:buSzPts val="1100"/>
              <a:buFont typeface="Calibri"/>
              <a:buNone/>
              <a:defRPr sz="10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88888"/>
              </a:buClr>
              <a:buSzPts val="1100"/>
              <a:buFont typeface="Calibri"/>
              <a:buNone/>
              <a:defRPr sz="10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88888"/>
              </a:buClr>
              <a:buSzPts val="1100"/>
              <a:buFont typeface="Calibri"/>
              <a:buNone/>
              <a:defRPr sz="10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88888"/>
              </a:buClr>
              <a:buSzPts val="1100"/>
              <a:buFont typeface="Calibri"/>
              <a:buNone/>
              <a:defRPr sz="10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88888"/>
              </a:buClr>
              <a:buSzPts val="1100"/>
              <a:buFont typeface="Calibri"/>
              <a:buNone/>
              <a:defRPr sz="10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92"/>
        <p:cNvGrpSpPr/>
        <p:nvPr/>
      </p:nvGrpSpPr>
      <p:grpSpPr>
        <a:xfrm>
          <a:off x="0" y="0"/>
          <a:ext cx="0" cy="0"/>
          <a:chOff x="0" y="0"/>
          <a:chExt cx="0" cy="0"/>
        </a:xfrm>
      </p:grpSpPr>
      <p:sp>
        <p:nvSpPr>
          <p:cNvPr id="193" name="Google Shape;193;g2a2ceec9d38_6_88"/>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Calibri"/>
              <a:ea typeface="Calibri"/>
              <a:cs typeface="Calibri"/>
              <a:sym typeface="Calibri"/>
            </a:endParaRPr>
          </a:p>
        </p:txBody>
      </p:sp>
      <p:sp>
        <p:nvSpPr>
          <p:cNvPr id="194" name="Google Shape;194;g2a2ceec9d38_6_88"/>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Calibri"/>
              <a:ea typeface="Calibri"/>
              <a:cs typeface="Calibri"/>
              <a:sym typeface="Calibri"/>
            </a:endParaRPr>
          </a:p>
        </p:txBody>
      </p:sp>
      <p:sp>
        <p:nvSpPr>
          <p:cNvPr id="195" name="Google Shape;195;g2a2ceec9d38_6_88"/>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Calibri"/>
              <a:ea typeface="Calibri"/>
              <a:cs typeface="Calibri"/>
              <a:sym typeface="Calibri"/>
            </a:endParaRPr>
          </a:p>
        </p:txBody>
      </p:sp>
      <p:sp>
        <p:nvSpPr>
          <p:cNvPr id="196" name="Google Shape;196;g2a2ceec9d38_6_88"/>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Calibri"/>
              <a:ea typeface="Calibri"/>
              <a:cs typeface="Calibri"/>
              <a:sym typeface="Calibri"/>
            </a:endParaRPr>
          </a:p>
        </p:txBody>
      </p:sp>
      <p:sp>
        <p:nvSpPr>
          <p:cNvPr id="197" name="Google Shape;197;g2a2ceec9d38_6_88"/>
          <p:cNvSpPr txBox="1">
            <a:spLocks noGrp="1"/>
          </p:cNvSpPr>
          <p:nvPr>
            <p:ph type="title"/>
          </p:nvPr>
        </p:nvSpPr>
        <p:spPr>
          <a:xfrm>
            <a:off x="1049179" y="350550"/>
            <a:ext cx="7045800" cy="476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903434"/>
              </a:buClr>
              <a:buSzPts val="800"/>
              <a:buFont typeface="Times New Roman"/>
              <a:buNone/>
              <a:defRPr sz="3000" b="1" i="0">
                <a:solidFill>
                  <a:srgbClr val="903434"/>
                </a:solidFill>
                <a:latin typeface="Times New Roman"/>
                <a:ea typeface="Times New Roman"/>
                <a:cs typeface="Times New Roman"/>
                <a:sym typeface="Times New Roman"/>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98" name="Google Shape;198;g2a2ceec9d38_6_88"/>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0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100"/>
              <a:buFont typeface="Arial"/>
              <a:buNone/>
              <a:defRPr sz="10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100"/>
              <a:buFont typeface="Arial"/>
              <a:buNone/>
              <a:defRPr sz="10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100"/>
              <a:buFont typeface="Arial"/>
              <a:buNone/>
              <a:defRPr sz="10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100"/>
              <a:buFont typeface="Arial"/>
              <a:buNone/>
              <a:defRPr sz="10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100"/>
              <a:buFont typeface="Arial"/>
              <a:buNone/>
              <a:defRPr sz="10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100"/>
              <a:buFont typeface="Arial"/>
              <a:buNone/>
              <a:defRPr sz="10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100"/>
              <a:buFont typeface="Arial"/>
              <a:buNone/>
              <a:defRPr sz="10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100"/>
              <a:buFont typeface="Arial"/>
              <a:buNone/>
              <a:defRPr sz="10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9"/>
        <p:cNvGrpSpPr/>
        <p:nvPr/>
      </p:nvGrpSpPr>
      <p:grpSpPr>
        <a:xfrm>
          <a:off x="0" y="0"/>
          <a:ext cx="0" cy="0"/>
          <a:chOff x="0" y="0"/>
          <a:chExt cx="0" cy="0"/>
        </a:xfrm>
      </p:grpSpPr>
      <p:sp>
        <p:nvSpPr>
          <p:cNvPr id="200" name="Google Shape;200;g2a2ceec9d38_6_9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1" name="Google Shape;201;g2a2ceec9d38_6_95"/>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02" name="Google Shape;202;g2a2ceec9d38_6_9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 name="Google Shape;203;g2a2ceec9d38_6_9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4" name="Google Shape;204;g2a2ceec9d38_6_9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5"/>
        <p:cNvGrpSpPr/>
        <p:nvPr/>
      </p:nvGrpSpPr>
      <p:grpSpPr>
        <a:xfrm>
          <a:off x="0" y="0"/>
          <a:ext cx="0" cy="0"/>
          <a:chOff x="0" y="0"/>
          <a:chExt cx="0" cy="0"/>
        </a:xfrm>
      </p:grpSpPr>
      <p:sp>
        <p:nvSpPr>
          <p:cNvPr id="206" name="Google Shape;206;g2a2ceec9d38_6_10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7" name="Google Shape;207;g2a2ceec9d38_6_10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8" name="Google Shape;208;g2a2ceec9d38_6_10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9" name="Google Shape;209;g2a2ceec9d38_6_10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g2a2ceec9d38_6_10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1"/>
        <p:cNvGrpSpPr/>
        <p:nvPr/>
      </p:nvGrpSpPr>
      <p:grpSpPr>
        <a:xfrm>
          <a:off x="0" y="0"/>
          <a:ext cx="0" cy="0"/>
          <a:chOff x="0" y="0"/>
          <a:chExt cx="0" cy="0"/>
        </a:xfrm>
      </p:grpSpPr>
      <p:sp>
        <p:nvSpPr>
          <p:cNvPr id="212" name="Google Shape;212;g2a2ceec9d38_6_10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3" name="Google Shape;213;g2a2ceec9d38_6_10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14" name="Google Shape;214;g2a2ceec9d38_6_10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5" name="Google Shape;215;g2a2ceec9d38_6_10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g2a2ceec9d38_6_10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7"/>
        <p:cNvGrpSpPr/>
        <p:nvPr/>
      </p:nvGrpSpPr>
      <p:grpSpPr>
        <a:xfrm>
          <a:off x="0" y="0"/>
          <a:ext cx="0" cy="0"/>
          <a:chOff x="0" y="0"/>
          <a:chExt cx="0" cy="0"/>
        </a:xfrm>
      </p:grpSpPr>
      <p:sp>
        <p:nvSpPr>
          <p:cNvPr id="218" name="Google Shape;218;g2a2ceec9d38_6_1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9" name="Google Shape;219;g2a2ceec9d38_6_113"/>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0" name="Google Shape;220;g2a2ceec9d38_6_113"/>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1" name="Google Shape;221;g2a2ceec9d38_6_1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2" name="Google Shape;222;g2a2ceec9d38_6_1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3" name="Google Shape;223;g2a2ceec9d38_6_1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4"/>
        <p:cNvGrpSpPr/>
        <p:nvPr/>
      </p:nvGrpSpPr>
      <p:grpSpPr>
        <a:xfrm>
          <a:off x="0" y="0"/>
          <a:ext cx="0" cy="0"/>
          <a:chOff x="0" y="0"/>
          <a:chExt cx="0" cy="0"/>
        </a:xfrm>
      </p:grpSpPr>
      <p:sp>
        <p:nvSpPr>
          <p:cNvPr id="225" name="Google Shape;225;g2a2ceec9d38_6_120"/>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 name="Google Shape;226;g2a2ceec9d38_6_120"/>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27" name="Google Shape;227;g2a2ceec9d38_6_120"/>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8" name="Google Shape;228;g2a2ceec9d38_6_120"/>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29" name="Google Shape;229;g2a2ceec9d38_6_120"/>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0" name="Google Shape;230;g2a2ceec9d38_6_1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1" name="Google Shape;231;g2a2ceec9d38_6_1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 name="Google Shape;232;g2a2ceec9d38_6_1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3"/>
        <p:cNvGrpSpPr/>
        <p:nvPr/>
      </p:nvGrpSpPr>
      <p:grpSpPr>
        <a:xfrm>
          <a:off x="0" y="0"/>
          <a:ext cx="0" cy="0"/>
          <a:chOff x="0" y="0"/>
          <a:chExt cx="0" cy="0"/>
        </a:xfrm>
      </p:grpSpPr>
      <p:sp>
        <p:nvSpPr>
          <p:cNvPr id="234" name="Google Shape;234;g2a2ceec9d38_6_12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5" name="Google Shape;235;g2a2ceec9d38_6_1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6" name="Google Shape;236;g2a2ceec9d38_6_1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7" name="Google Shape;237;g2a2ceec9d38_6_1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am">
  <p:cSld name="Team">
    <p:spTree>
      <p:nvGrpSpPr>
        <p:cNvPr id="1" name="Shape 24"/>
        <p:cNvGrpSpPr/>
        <p:nvPr/>
      </p:nvGrpSpPr>
      <p:grpSpPr>
        <a:xfrm>
          <a:off x="0" y="0"/>
          <a:ext cx="0" cy="0"/>
          <a:chOff x="0" y="0"/>
          <a:chExt cx="0" cy="0"/>
        </a:xfrm>
      </p:grpSpPr>
      <p:sp>
        <p:nvSpPr>
          <p:cNvPr id="25" name="Google Shape;25;g23d9e8ba276_7_19"/>
          <p:cNvSpPr txBox="1">
            <a:spLocks noGrp="1"/>
          </p:cNvSpPr>
          <p:nvPr>
            <p:ph type="title"/>
          </p:nvPr>
        </p:nvSpPr>
        <p:spPr>
          <a:xfrm>
            <a:off x="521494" y="666749"/>
            <a:ext cx="8098632" cy="788936"/>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g23d9e8ba276_7_19"/>
          <p:cNvSpPr txBox="1">
            <a:spLocks noGrp="1"/>
          </p:cNvSpPr>
          <p:nvPr>
            <p:ph type="body" idx="1"/>
          </p:nvPr>
        </p:nvSpPr>
        <p:spPr>
          <a:xfrm>
            <a:off x="293002" y="1342495"/>
            <a:ext cx="8555615" cy="3263503"/>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0000"/>
              </a:lnSpc>
              <a:spcBef>
                <a:spcPts val="800"/>
              </a:spcBef>
              <a:spcAft>
                <a:spcPts val="0"/>
              </a:spcAft>
              <a:buClr>
                <a:schemeClr val="dk1"/>
              </a:buClr>
              <a:buSzPts val="1500"/>
              <a:buFont typeface="Open Sans"/>
              <a:buNone/>
              <a:defRPr sz="1500" b="0" i="0" u="none" strike="noStrike" cap="none">
                <a:solidFill>
                  <a:schemeClr val="dk1"/>
                </a:solidFill>
                <a:latin typeface="Open Sans"/>
                <a:ea typeface="Open Sans"/>
                <a:cs typeface="Open Sans"/>
                <a:sym typeface="Open Sans"/>
              </a:defRPr>
            </a:lvl1pPr>
            <a:lvl2pPr marL="914400" marR="0" lvl="1" indent="-228600" algn="l" rtl="0">
              <a:lnSpc>
                <a:spcPct val="120000"/>
              </a:lnSpc>
              <a:spcBef>
                <a:spcPts val="40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2pPr>
            <a:lvl3pPr marL="1371600" marR="0" lvl="2" indent="-228600" algn="l" rtl="0">
              <a:lnSpc>
                <a:spcPct val="120000"/>
              </a:lnSpc>
              <a:spcBef>
                <a:spcPts val="400"/>
              </a:spcBef>
              <a:spcAft>
                <a:spcPts val="0"/>
              </a:spcAft>
              <a:buClr>
                <a:schemeClr val="dk1"/>
              </a:buClr>
              <a:buSzPts val="1200"/>
              <a:buFont typeface="Open Sans"/>
              <a:buNone/>
              <a:defRPr sz="1200" b="0" i="0" u="none" strike="noStrike" cap="none">
                <a:solidFill>
                  <a:schemeClr val="dk1"/>
                </a:solidFill>
                <a:latin typeface="Open Sans"/>
                <a:ea typeface="Open Sans"/>
                <a:cs typeface="Open Sans"/>
                <a:sym typeface="Open Sans"/>
              </a:defRPr>
            </a:lvl3pPr>
            <a:lvl4pPr marL="1828800" marR="0" lvl="3" indent="-228600" algn="l" rtl="0">
              <a:lnSpc>
                <a:spcPct val="120000"/>
              </a:lnSpc>
              <a:spcBef>
                <a:spcPts val="400"/>
              </a:spcBef>
              <a:spcAft>
                <a:spcPts val="0"/>
              </a:spcAft>
              <a:buClr>
                <a:schemeClr val="dk1"/>
              </a:buClr>
              <a:buSzPts val="1100"/>
              <a:buFont typeface="Open Sans"/>
              <a:buNone/>
              <a:defRPr sz="1100" b="0" i="0" u="none" strike="noStrike" cap="none">
                <a:solidFill>
                  <a:schemeClr val="dk1"/>
                </a:solidFill>
                <a:latin typeface="Open Sans"/>
                <a:ea typeface="Open Sans"/>
                <a:cs typeface="Open Sans"/>
                <a:sym typeface="Open Sans"/>
              </a:defRPr>
            </a:lvl4pPr>
            <a:lvl5pPr marL="2286000" marR="0" lvl="4" indent="-228600" algn="l" rtl="0">
              <a:lnSpc>
                <a:spcPct val="120000"/>
              </a:lnSpc>
              <a:spcBef>
                <a:spcPts val="400"/>
              </a:spcBef>
              <a:spcAft>
                <a:spcPts val="0"/>
              </a:spcAft>
              <a:buClr>
                <a:schemeClr val="dk1"/>
              </a:buClr>
              <a:buSzPts val="1100"/>
              <a:buFont typeface="Open Sans"/>
              <a:buNone/>
              <a:defRPr sz="1100" b="0" i="0" u="none" strike="noStrike" cap="none">
                <a:solidFill>
                  <a:schemeClr val="dk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90000"/>
              </a:lnSpc>
              <a:spcBef>
                <a:spcPts val="4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90000"/>
              </a:lnSpc>
              <a:spcBef>
                <a:spcPts val="4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90000"/>
              </a:lnSpc>
              <a:spcBef>
                <a:spcPts val="4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cxnSp>
        <p:nvCxnSpPr>
          <p:cNvPr id="27" name="Google Shape;27;g23d9e8ba276_7_19"/>
          <p:cNvCxnSpPr/>
          <p:nvPr/>
        </p:nvCxnSpPr>
        <p:spPr>
          <a:xfrm>
            <a:off x="600075" y="542925"/>
            <a:ext cx="1228725" cy="0"/>
          </a:xfrm>
          <a:prstGeom prst="straightConnector1">
            <a:avLst/>
          </a:prstGeom>
          <a:noFill/>
          <a:ln w="44450" cap="flat" cmpd="sng">
            <a:solidFill>
              <a:schemeClr val="dk1"/>
            </a:solidFill>
            <a:prstDash val="solid"/>
            <a:miter lim="800000"/>
            <a:headEnd type="none" w="sm" len="sm"/>
            <a:tailEnd type="none" w="sm" len="sm"/>
          </a:ln>
        </p:spPr>
      </p:cxnSp>
      <p:sp>
        <p:nvSpPr>
          <p:cNvPr id="28" name="Google Shape;28;g23d9e8ba276_7_19"/>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g23d9e8ba276_7_19"/>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 name="Google Shape;30;g23d9e8ba276_7_19"/>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
        <p:nvSpPr>
          <p:cNvPr id="239" name="Google Shape;239;g2a2ceec9d38_6_13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0" name="Google Shape;240;g2a2ceec9d38_6_1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1" name="Google Shape;241;g2a2ceec9d38_6_1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2"/>
        <p:cNvGrpSpPr/>
        <p:nvPr/>
      </p:nvGrpSpPr>
      <p:grpSpPr>
        <a:xfrm>
          <a:off x="0" y="0"/>
          <a:ext cx="0" cy="0"/>
          <a:chOff x="0" y="0"/>
          <a:chExt cx="0" cy="0"/>
        </a:xfrm>
      </p:grpSpPr>
      <p:sp>
        <p:nvSpPr>
          <p:cNvPr id="243" name="Google Shape;243;g2a2ceec9d38_6_13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4" name="Google Shape;244;g2a2ceec9d38_6_138"/>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45" name="Google Shape;245;g2a2ceec9d38_6_138"/>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46" name="Google Shape;246;g2a2ceec9d38_6_13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7" name="Google Shape;247;g2a2ceec9d38_6_13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8" name="Google Shape;248;g2a2ceec9d38_6_13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9"/>
        <p:cNvGrpSpPr/>
        <p:nvPr/>
      </p:nvGrpSpPr>
      <p:grpSpPr>
        <a:xfrm>
          <a:off x="0" y="0"/>
          <a:ext cx="0" cy="0"/>
          <a:chOff x="0" y="0"/>
          <a:chExt cx="0" cy="0"/>
        </a:xfrm>
      </p:grpSpPr>
      <p:sp>
        <p:nvSpPr>
          <p:cNvPr id="250" name="Google Shape;250;g2a2ceec9d38_6_14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1" name="Google Shape;251;g2a2ceec9d38_6_145"/>
          <p:cNvSpPr>
            <a:spLocks noGrp="1"/>
          </p:cNvSpPr>
          <p:nvPr>
            <p:ph type="pic" idx="2"/>
          </p:nvPr>
        </p:nvSpPr>
        <p:spPr>
          <a:xfrm>
            <a:off x="3887391" y="740569"/>
            <a:ext cx="4629150" cy="3655219"/>
          </a:xfrm>
          <a:prstGeom prst="rect">
            <a:avLst/>
          </a:prstGeom>
          <a:noFill/>
          <a:ln>
            <a:noFill/>
          </a:ln>
        </p:spPr>
      </p:sp>
      <p:sp>
        <p:nvSpPr>
          <p:cNvPr id="252" name="Google Shape;252;g2a2ceec9d38_6_145"/>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53" name="Google Shape;253;g2a2ceec9d38_6_14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4" name="Google Shape;254;g2a2ceec9d38_6_14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5" name="Google Shape;255;g2a2ceec9d38_6_14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6"/>
        <p:cNvGrpSpPr/>
        <p:nvPr/>
      </p:nvGrpSpPr>
      <p:grpSpPr>
        <a:xfrm>
          <a:off x="0" y="0"/>
          <a:ext cx="0" cy="0"/>
          <a:chOff x="0" y="0"/>
          <a:chExt cx="0" cy="0"/>
        </a:xfrm>
      </p:grpSpPr>
      <p:sp>
        <p:nvSpPr>
          <p:cNvPr id="257" name="Google Shape;257;g2a2ceec9d38_6_15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8" name="Google Shape;258;g2a2ceec9d38_6_152"/>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9" name="Google Shape;259;g2a2ceec9d38_6_15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0" name="Google Shape;260;g2a2ceec9d38_6_15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1" name="Google Shape;261;g2a2ceec9d38_6_15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2"/>
        <p:cNvGrpSpPr/>
        <p:nvPr/>
      </p:nvGrpSpPr>
      <p:grpSpPr>
        <a:xfrm>
          <a:off x="0" y="0"/>
          <a:ext cx="0" cy="0"/>
          <a:chOff x="0" y="0"/>
          <a:chExt cx="0" cy="0"/>
        </a:xfrm>
      </p:grpSpPr>
      <p:sp>
        <p:nvSpPr>
          <p:cNvPr id="263" name="Google Shape;263;g2a2ceec9d38_6_158"/>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4" name="Google Shape;264;g2a2ceec9d38_6_158"/>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5" name="Google Shape;265;g2a2ceec9d38_6_15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6" name="Google Shape;266;g2a2ceec9d38_6_15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7" name="Google Shape;267;g2a2ceec9d38_6_15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268"/>
        <p:cNvGrpSpPr/>
        <p:nvPr/>
      </p:nvGrpSpPr>
      <p:grpSpPr>
        <a:xfrm>
          <a:off x="0" y="0"/>
          <a:ext cx="0" cy="0"/>
          <a:chOff x="0" y="0"/>
          <a:chExt cx="0" cy="0"/>
        </a:xfrm>
      </p:grpSpPr>
      <p:sp>
        <p:nvSpPr>
          <p:cNvPr id="269" name="Google Shape;269;g2a3f8369433_1_23"/>
          <p:cNvSpPr txBox="1">
            <a:spLocks noGrp="1"/>
          </p:cNvSpPr>
          <p:nvPr>
            <p:ph type="title"/>
          </p:nvPr>
        </p:nvSpPr>
        <p:spPr>
          <a:xfrm>
            <a:off x="1049179" y="350550"/>
            <a:ext cx="7045800" cy="476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sz="3000" b="1" i="0">
                <a:solidFill>
                  <a:srgbClr val="903434"/>
                </a:solidFill>
                <a:latin typeface="Times New Roman"/>
                <a:ea typeface="Times New Roman"/>
                <a:cs typeface="Times New Roman"/>
                <a:sym typeface="Times New Roman"/>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0" name="Google Shape;270;g2a3f8369433_1_23"/>
          <p:cNvSpPr txBox="1">
            <a:spLocks noGrp="1"/>
          </p:cNvSpPr>
          <p:nvPr>
            <p:ph type="body" idx="1"/>
          </p:nvPr>
        </p:nvSpPr>
        <p:spPr>
          <a:xfrm>
            <a:off x="999053" y="1332942"/>
            <a:ext cx="7163700" cy="1104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100"/>
              <a:buNone/>
              <a:defRPr sz="1200" b="0" i="0">
                <a:solidFill>
                  <a:schemeClr val="dk1"/>
                </a:solidFill>
                <a:latin typeface="Times New Roman"/>
                <a:ea typeface="Times New Roman"/>
                <a:cs typeface="Times New Roman"/>
                <a:sym typeface="Times New Roman"/>
              </a:defRPr>
            </a:lvl1pPr>
            <a:lvl2pPr marL="914400" lvl="1" indent="-228600" algn="l" rtl="0">
              <a:lnSpc>
                <a:spcPct val="100000"/>
              </a:lnSpc>
              <a:spcBef>
                <a:spcPts val="0"/>
              </a:spcBef>
              <a:spcAft>
                <a:spcPts val="0"/>
              </a:spcAft>
              <a:buSzPts val="1100"/>
              <a:buNone/>
              <a:defRPr/>
            </a:lvl2pPr>
            <a:lvl3pPr marL="1371600" lvl="2" indent="-228600" algn="l" rtl="0">
              <a:lnSpc>
                <a:spcPct val="100000"/>
              </a:lnSpc>
              <a:spcBef>
                <a:spcPts val="0"/>
              </a:spcBef>
              <a:spcAft>
                <a:spcPts val="0"/>
              </a:spcAft>
              <a:buSzPts val="1100"/>
              <a:buNone/>
              <a:defRPr/>
            </a:lvl3pPr>
            <a:lvl4pPr marL="1828800" lvl="3" indent="-228600" algn="l" rtl="0">
              <a:lnSpc>
                <a:spcPct val="100000"/>
              </a:lnSpc>
              <a:spcBef>
                <a:spcPts val="0"/>
              </a:spcBef>
              <a:spcAft>
                <a:spcPts val="0"/>
              </a:spcAft>
              <a:buSzPts val="1100"/>
              <a:buNone/>
              <a:defRPr/>
            </a:lvl4pPr>
            <a:lvl5pPr marL="2286000" lvl="4" indent="-228600" algn="l" rtl="0">
              <a:lnSpc>
                <a:spcPct val="100000"/>
              </a:lnSpc>
              <a:spcBef>
                <a:spcPts val="0"/>
              </a:spcBef>
              <a:spcAft>
                <a:spcPts val="0"/>
              </a:spcAft>
              <a:buSzPts val="1100"/>
              <a:buNone/>
              <a:defRPr/>
            </a:lvl5pPr>
            <a:lvl6pPr marL="2743200" lvl="5" indent="-228600" algn="l" rtl="0">
              <a:lnSpc>
                <a:spcPct val="100000"/>
              </a:lnSpc>
              <a:spcBef>
                <a:spcPts val="0"/>
              </a:spcBef>
              <a:spcAft>
                <a:spcPts val="0"/>
              </a:spcAft>
              <a:buSzPts val="1100"/>
              <a:buNone/>
              <a:defRPr/>
            </a:lvl6pPr>
            <a:lvl7pPr marL="3200400" lvl="6" indent="-228600" algn="l" rtl="0">
              <a:lnSpc>
                <a:spcPct val="100000"/>
              </a:lnSpc>
              <a:spcBef>
                <a:spcPts val="0"/>
              </a:spcBef>
              <a:spcAft>
                <a:spcPts val="0"/>
              </a:spcAft>
              <a:buSzPts val="1100"/>
              <a:buNone/>
              <a:defRPr/>
            </a:lvl7pPr>
            <a:lvl8pPr marL="3657600" lvl="7" indent="-228600" algn="l" rtl="0">
              <a:lnSpc>
                <a:spcPct val="100000"/>
              </a:lnSpc>
              <a:spcBef>
                <a:spcPts val="0"/>
              </a:spcBef>
              <a:spcAft>
                <a:spcPts val="0"/>
              </a:spcAft>
              <a:buSzPts val="1100"/>
              <a:buNone/>
              <a:defRPr/>
            </a:lvl8pPr>
            <a:lvl9pPr marL="4114800" lvl="8" indent="-228600" algn="l" rtl="0">
              <a:lnSpc>
                <a:spcPct val="100000"/>
              </a:lnSpc>
              <a:spcBef>
                <a:spcPts val="0"/>
              </a:spcBef>
              <a:spcAft>
                <a:spcPts val="0"/>
              </a:spcAft>
              <a:buSzPts val="1100"/>
              <a:buNone/>
              <a:defRPr/>
            </a:lvl9pPr>
          </a:lstStyle>
          <a:p>
            <a:endParaRPr/>
          </a:p>
        </p:txBody>
      </p:sp>
      <p:sp>
        <p:nvSpPr>
          <p:cNvPr id="271" name="Google Shape;271;g2a3f8369433_1_2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888888"/>
              </a:buClr>
              <a:buSzPts val="1400"/>
              <a:buFont typeface="Calibri"/>
              <a:buNone/>
              <a:defRPr sz="10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2 Column">
  <p:cSld name="Content 2 Column">
    <p:spTree>
      <p:nvGrpSpPr>
        <p:cNvPr id="1" name="Shape 31"/>
        <p:cNvGrpSpPr/>
        <p:nvPr/>
      </p:nvGrpSpPr>
      <p:grpSpPr>
        <a:xfrm>
          <a:off x="0" y="0"/>
          <a:ext cx="0" cy="0"/>
          <a:chOff x="0" y="0"/>
          <a:chExt cx="0" cy="0"/>
        </a:xfrm>
      </p:grpSpPr>
      <p:sp>
        <p:nvSpPr>
          <p:cNvPr id="32" name="Google Shape;32;g23d9e8ba276_7_26"/>
          <p:cNvSpPr txBox="1">
            <a:spLocks noGrp="1"/>
          </p:cNvSpPr>
          <p:nvPr>
            <p:ph type="title"/>
          </p:nvPr>
        </p:nvSpPr>
        <p:spPr>
          <a:xfrm>
            <a:off x="525065" y="682229"/>
            <a:ext cx="8018860" cy="607644"/>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33" name="Google Shape;33;g23d9e8ba276_7_26"/>
          <p:cNvCxnSpPr/>
          <p:nvPr/>
        </p:nvCxnSpPr>
        <p:spPr>
          <a:xfrm>
            <a:off x="600075" y="542925"/>
            <a:ext cx="7943850" cy="0"/>
          </a:xfrm>
          <a:prstGeom prst="straightConnector1">
            <a:avLst/>
          </a:prstGeom>
          <a:noFill/>
          <a:ln w="44450" cap="flat" cmpd="sng">
            <a:solidFill>
              <a:schemeClr val="dk1"/>
            </a:solidFill>
            <a:prstDash val="solid"/>
            <a:miter lim="800000"/>
            <a:headEnd type="none" w="sm" len="sm"/>
            <a:tailEnd type="none" w="sm" len="sm"/>
          </a:ln>
        </p:spPr>
      </p:cxnSp>
      <p:sp>
        <p:nvSpPr>
          <p:cNvPr id="34" name="Google Shape;34;g23d9e8ba276_7_26"/>
          <p:cNvSpPr txBox="1">
            <a:spLocks noGrp="1"/>
          </p:cNvSpPr>
          <p:nvPr>
            <p:ph type="body" idx="1"/>
          </p:nvPr>
        </p:nvSpPr>
        <p:spPr>
          <a:xfrm>
            <a:off x="600075" y="1502531"/>
            <a:ext cx="3820716" cy="39507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0000"/>
              </a:lnSpc>
              <a:spcBef>
                <a:spcPts val="800"/>
              </a:spcBef>
              <a:spcAft>
                <a:spcPts val="0"/>
              </a:spcAft>
              <a:buClr>
                <a:schemeClr val="accent4"/>
              </a:buClr>
              <a:buSzPts val="1500"/>
              <a:buFont typeface="Arial"/>
              <a:buNone/>
              <a:defRPr sz="1500" b="1" i="0" u="none" strike="noStrike" cap="none">
                <a:solidFill>
                  <a:schemeClr val="accent4"/>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35" name="Google Shape;35;g23d9e8ba276_7_26"/>
          <p:cNvSpPr txBox="1">
            <a:spLocks noGrp="1"/>
          </p:cNvSpPr>
          <p:nvPr>
            <p:ph type="body" idx="2"/>
          </p:nvPr>
        </p:nvSpPr>
        <p:spPr>
          <a:xfrm>
            <a:off x="600074" y="1913382"/>
            <a:ext cx="3821005" cy="2455164"/>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36" name="Google Shape;36;g23d9e8ba276_7_26"/>
          <p:cNvSpPr txBox="1">
            <a:spLocks noGrp="1"/>
          </p:cNvSpPr>
          <p:nvPr>
            <p:ph type="body" idx="3"/>
          </p:nvPr>
        </p:nvSpPr>
        <p:spPr>
          <a:xfrm>
            <a:off x="4723208" y="1502531"/>
            <a:ext cx="3820716" cy="39507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0000"/>
              </a:lnSpc>
              <a:spcBef>
                <a:spcPts val="800"/>
              </a:spcBef>
              <a:spcAft>
                <a:spcPts val="0"/>
              </a:spcAft>
              <a:buClr>
                <a:schemeClr val="accent4"/>
              </a:buClr>
              <a:buSzPts val="1500"/>
              <a:buFont typeface="Arial"/>
              <a:buNone/>
              <a:defRPr sz="1500" b="1" i="0" u="none" strike="noStrike" cap="none">
                <a:solidFill>
                  <a:schemeClr val="accent4"/>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37" name="Google Shape;37;g23d9e8ba276_7_26"/>
          <p:cNvSpPr txBox="1">
            <a:spLocks noGrp="1"/>
          </p:cNvSpPr>
          <p:nvPr>
            <p:ph type="body" idx="4"/>
          </p:nvPr>
        </p:nvSpPr>
        <p:spPr>
          <a:xfrm>
            <a:off x="4722920" y="1913382"/>
            <a:ext cx="3821005" cy="2455164"/>
          </a:xfrm>
          <a:prstGeom prst="rect">
            <a:avLst/>
          </a:prstGeom>
          <a:noFill/>
          <a:ln>
            <a:noFill/>
          </a:ln>
        </p:spPr>
        <p:txBody>
          <a:bodyPr spcFirstLastPara="1" wrap="square" lIns="68575" tIns="34275" rIns="68575" bIns="34275" anchor="t" anchorCtr="0">
            <a:normAutofit/>
          </a:bodyPr>
          <a:lstStyle>
            <a:lvl1pPr marL="457200" marR="0" lvl="0"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cxnSp>
        <p:nvCxnSpPr>
          <p:cNvPr id="38" name="Google Shape;38;g23d9e8ba276_7_26"/>
          <p:cNvCxnSpPr/>
          <p:nvPr/>
        </p:nvCxnSpPr>
        <p:spPr>
          <a:xfrm>
            <a:off x="600075" y="4607086"/>
            <a:ext cx="7943850" cy="0"/>
          </a:xfrm>
          <a:prstGeom prst="straightConnector1">
            <a:avLst/>
          </a:prstGeom>
          <a:noFill/>
          <a:ln w="12700" cap="flat" cmpd="sng">
            <a:solidFill>
              <a:schemeClr val="dk1"/>
            </a:solidFill>
            <a:prstDash val="solid"/>
            <a:miter lim="800000"/>
            <a:headEnd type="none" w="sm" len="sm"/>
            <a:tailEnd type="none" w="sm" len="sm"/>
          </a:ln>
        </p:spPr>
      </p:cxnSp>
      <p:sp>
        <p:nvSpPr>
          <p:cNvPr id="39" name="Google Shape;39;g23d9e8ba276_7_26"/>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g23d9e8ba276_7_26"/>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g23d9e8ba276_7_26"/>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2"/>
        <p:cNvGrpSpPr/>
        <p:nvPr/>
      </p:nvGrpSpPr>
      <p:grpSpPr>
        <a:xfrm>
          <a:off x="0" y="0"/>
          <a:ext cx="0" cy="0"/>
          <a:chOff x="0" y="0"/>
          <a:chExt cx="0" cy="0"/>
        </a:xfrm>
      </p:grpSpPr>
      <p:sp>
        <p:nvSpPr>
          <p:cNvPr id="43" name="Google Shape;43;g23d9e8ba276_7_37"/>
          <p:cNvSpPr txBox="1">
            <a:spLocks noGrp="1"/>
          </p:cNvSpPr>
          <p:nvPr>
            <p:ph type="title"/>
          </p:nvPr>
        </p:nvSpPr>
        <p:spPr>
          <a:xfrm>
            <a:off x="4203635" y="645461"/>
            <a:ext cx="4441709" cy="954740"/>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g23d9e8ba276_7_37"/>
          <p:cNvSpPr>
            <a:spLocks noGrp="1"/>
          </p:cNvSpPr>
          <p:nvPr>
            <p:ph type="pic" idx="2"/>
          </p:nvPr>
        </p:nvSpPr>
        <p:spPr>
          <a:xfrm>
            <a:off x="-1" y="1"/>
            <a:ext cx="3657599" cy="5143500"/>
          </a:xfrm>
          <a:prstGeom prst="rect">
            <a:avLst/>
          </a:prstGeom>
          <a:noFill/>
          <a:ln>
            <a:noFill/>
          </a:ln>
        </p:spPr>
      </p:sp>
      <p:cxnSp>
        <p:nvCxnSpPr>
          <p:cNvPr id="45" name="Google Shape;45;g23d9e8ba276_7_37"/>
          <p:cNvCxnSpPr/>
          <p:nvPr/>
        </p:nvCxnSpPr>
        <p:spPr>
          <a:xfrm>
            <a:off x="4286250" y="553510"/>
            <a:ext cx="4257675" cy="0"/>
          </a:xfrm>
          <a:prstGeom prst="straightConnector1">
            <a:avLst/>
          </a:prstGeom>
          <a:noFill/>
          <a:ln w="44450" cap="flat" cmpd="sng">
            <a:solidFill>
              <a:schemeClr val="dk1"/>
            </a:solidFill>
            <a:prstDash val="solid"/>
            <a:miter lim="800000"/>
            <a:headEnd type="none" w="sm" len="sm"/>
            <a:tailEnd type="none" w="sm" len="sm"/>
          </a:ln>
        </p:spPr>
      </p:cxnSp>
      <p:sp>
        <p:nvSpPr>
          <p:cNvPr id="46" name="Google Shape;46;g23d9e8ba276_7_37"/>
          <p:cNvSpPr txBox="1">
            <a:spLocks noGrp="1"/>
          </p:cNvSpPr>
          <p:nvPr>
            <p:ph type="body" idx="1"/>
          </p:nvPr>
        </p:nvSpPr>
        <p:spPr>
          <a:xfrm>
            <a:off x="4175207" y="1600200"/>
            <a:ext cx="4504450" cy="2830848"/>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00000"/>
              </a:lnSpc>
              <a:spcBef>
                <a:spcPts val="800"/>
              </a:spcBef>
              <a:spcAft>
                <a:spcPts val="0"/>
              </a:spcAft>
              <a:buClr>
                <a:schemeClr val="dk1"/>
              </a:buClr>
              <a:buSzPts val="1400"/>
              <a:buFont typeface="Arial"/>
              <a:buNone/>
              <a:defRPr sz="1400" b="0" i="0" u="none" strike="noStrike" cap="none">
                <a:solidFill>
                  <a:schemeClr val="dk1"/>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cxnSp>
        <p:nvCxnSpPr>
          <p:cNvPr id="47" name="Google Shape;47;g23d9e8ba276_7_37"/>
          <p:cNvCxnSpPr/>
          <p:nvPr/>
        </p:nvCxnSpPr>
        <p:spPr>
          <a:xfrm>
            <a:off x="4286250" y="4600575"/>
            <a:ext cx="4257675" cy="0"/>
          </a:xfrm>
          <a:prstGeom prst="straightConnector1">
            <a:avLst/>
          </a:prstGeom>
          <a:noFill/>
          <a:ln w="12700" cap="flat" cmpd="sng">
            <a:solidFill>
              <a:schemeClr val="dk1"/>
            </a:solidFill>
            <a:prstDash val="solid"/>
            <a:miter lim="800000"/>
            <a:headEnd type="none" w="sm" len="sm"/>
            <a:tailEnd type="none" w="sm" len="sm"/>
          </a:ln>
        </p:spPr>
      </p:cxnSp>
      <p:sp>
        <p:nvSpPr>
          <p:cNvPr id="48" name="Google Shape;48;g23d9e8ba276_7_37"/>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 name="Google Shape;49;g23d9e8ba276_7_37"/>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 name="Google Shape;50;g23d9e8ba276_7_37"/>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51"/>
        <p:cNvGrpSpPr/>
        <p:nvPr/>
      </p:nvGrpSpPr>
      <p:grpSpPr>
        <a:xfrm>
          <a:off x="0" y="0"/>
          <a:ext cx="0" cy="0"/>
          <a:chOff x="0" y="0"/>
          <a:chExt cx="0" cy="0"/>
        </a:xfrm>
      </p:grpSpPr>
      <p:sp>
        <p:nvSpPr>
          <p:cNvPr id="52" name="Google Shape;52;g23d9e8ba276_7_46"/>
          <p:cNvSpPr txBox="1">
            <a:spLocks noGrp="1"/>
          </p:cNvSpPr>
          <p:nvPr>
            <p:ph type="title"/>
          </p:nvPr>
        </p:nvSpPr>
        <p:spPr>
          <a:xfrm>
            <a:off x="600074" y="678548"/>
            <a:ext cx="3114675" cy="1239443"/>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g23d9e8ba276_7_46"/>
          <p:cNvSpPr txBox="1">
            <a:spLocks noGrp="1"/>
          </p:cNvSpPr>
          <p:nvPr>
            <p:ph type="body" idx="1"/>
          </p:nvPr>
        </p:nvSpPr>
        <p:spPr>
          <a:xfrm>
            <a:off x="3850481" y="714276"/>
            <a:ext cx="4693444" cy="133042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100000"/>
              </a:lnSpc>
              <a:spcBef>
                <a:spcPts val="800"/>
              </a:spcBef>
              <a:spcAft>
                <a:spcPts val="0"/>
              </a:spcAft>
              <a:buClr>
                <a:schemeClr val="dk1"/>
              </a:buClr>
              <a:buSzPts val="1400"/>
              <a:buFont typeface="Arial"/>
              <a:buNone/>
              <a:defRPr sz="1400" b="0" i="0" u="none" strike="noStrike" cap="none">
                <a:solidFill>
                  <a:schemeClr val="dk1"/>
                </a:solidFill>
                <a:latin typeface="Lustria"/>
                <a:ea typeface="Lustria"/>
                <a:cs typeface="Lustria"/>
                <a:sym typeface="Lustria"/>
              </a:defRPr>
            </a:lvl1pPr>
            <a:lvl2pPr marL="914400" marR="0" lvl="1" indent="-317500"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L="1371600" marR="0" lvl="2" indent="-304800"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L="1828800" marR="0" lvl="3"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L="2286000" marR="0" lvl="4" indent="-298450"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cxnSp>
        <p:nvCxnSpPr>
          <p:cNvPr id="54" name="Google Shape;54;g23d9e8ba276_7_46"/>
          <p:cNvCxnSpPr/>
          <p:nvPr/>
        </p:nvCxnSpPr>
        <p:spPr>
          <a:xfrm>
            <a:off x="600075" y="4607086"/>
            <a:ext cx="7943850" cy="0"/>
          </a:xfrm>
          <a:prstGeom prst="straightConnector1">
            <a:avLst/>
          </a:prstGeom>
          <a:noFill/>
          <a:ln w="12700" cap="flat" cmpd="sng">
            <a:solidFill>
              <a:schemeClr val="dk1"/>
            </a:solidFill>
            <a:prstDash val="solid"/>
            <a:miter lim="800000"/>
            <a:headEnd type="none" w="sm" len="sm"/>
            <a:tailEnd type="none" w="sm" len="sm"/>
          </a:ln>
        </p:spPr>
      </p:cxnSp>
      <p:sp>
        <p:nvSpPr>
          <p:cNvPr id="55" name="Google Shape;55;g23d9e8ba276_7_46"/>
          <p:cNvSpPr>
            <a:spLocks noGrp="1"/>
          </p:cNvSpPr>
          <p:nvPr>
            <p:ph type="pic" idx="2"/>
          </p:nvPr>
        </p:nvSpPr>
        <p:spPr>
          <a:xfrm>
            <a:off x="600074" y="2286000"/>
            <a:ext cx="3850492" cy="2053148"/>
          </a:xfrm>
          <a:prstGeom prst="rect">
            <a:avLst/>
          </a:prstGeom>
          <a:noFill/>
          <a:ln>
            <a:noFill/>
          </a:ln>
        </p:spPr>
      </p:sp>
      <p:sp>
        <p:nvSpPr>
          <p:cNvPr id="56" name="Google Shape;56;g23d9e8ba276_7_46"/>
          <p:cNvSpPr>
            <a:spLocks noGrp="1"/>
          </p:cNvSpPr>
          <p:nvPr>
            <p:ph type="pic" idx="3"/>
          </p:nvPr>
        </p:nvSpPr>
        <p:spPr>
          <a:xfrm>
            <a:off x="4657216" y="2286000"/>
            <a:ext cx="3886708" cy="2053148"/>
          </a:xfrm>
          <a:prstGeom prst="rect">
            <a:avLst/>
          </a:prstGeom>
          <a:noFill/>
          <a:ln>
            <a:noFill/>
          </a:ln>
        </p:spPr>
      </p:sp>
      <p:sp>
        <p:nvSpPr>
          <p:cNvPr id="57" name="Google Shape;57;g23d9e8ba276_7_46"/>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g23d9e8ba276_7_46"/>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g23d9e8ba276_7_46"/>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Break">
  <p:cSld name="Section Break">
    <p:spTree>
      <p:nvGrpSpPr>
        <p:cNvPr id="1" name="Shape 60"/>
        <p:cNvGrpSpPr/>
        <p:nvPr/>
      </p:nvGrpSpPr>
      <p:grpSpPr>
        <a:xfrm>
          <a:off x="0" y="0"/>
          <a:ext cx="0" cy="0"/>
          <a:chOff x="0" y="0"/>
          <a:chExt cx="0" cy="0"/>
        </a:xfrm>
      </p:grpSpPr>
      <p:sp>
        <p:nvSpPr>
          <p:cNvPr id="61" name="Google Shape;61;g23d9e8ba276_7_55"/>
          <p:cNvSpPr txBox="1">
            <a:spLocks noGrp="1"/>
          </p:cNvSpPr>
          <p:nvPr>
            <p:ph type="ctrTitle"/>
          </p:nvPr>
        </p:nvSpPr>
        <p:spPr>
          <a:xfrm>
            <a:off x="513482" y="653818"/>
            <a:ext cx="3920378" cy="2903357"/>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g23d9e8ba276_7_55"/>
          <p:cNvSpPr txBox="1">
            <a:spLocks noGrp="1"/>
          </p:cNvSpPr>
          <p:nvPr>
            <p:ph type="subTitle" idx="1"/>
          </p:nvPr>
        </p:nvSpPr>
        <p:spPr>
          <a:xfrm>
            <a:off x="521494" y="3589157"/>
            <a:ext cx="3643393" cy="754243"/>
          </a:xfrm>
          <a:prstGeom prst="rect">
            <a:avLst/>
          </a:prstGeom>
          <a:noFill/>
          <a:ln>
            <a:noFill/>
          </a:ln>
        </p:spPr>
        <p:txBody>
          <a:bodyPr spcFirstLastPara="1" wrap="square" lIns="68575" tIns="34275" rIns="68575" bIns="34275" anchor="t" anchorCtr="0">
            <a:noAutofit/>
          </a:bodyPr>
          <a:lstStyle>
            <a:lvl1pPr marR="0" lvl="0" algn="l" rtl="0">
              <a:lnSpc>
                <a:spcPct val="120000"/>
              </a:lnSpc>
              <a:spcBef>
                <a:spcPts val="800"/>
              </a:spcBef>
              <a:spcAft>
                <a:spcPts val="0"/>
              </a:spcAft>
              <a:buClr>
                <a:schemeClr val="dk1"/>
              </a:buClr>
              <a:buSzPts val="1400"/>
              <a:buFont typeface="Arial"/>
              <a:buNone/>
              <a:defRPr sz="1400" b="0" i="0" u="none" strike="noStrike" cap="none">
                <a:solidFill>
                  <a:schemeClr val="dk1"/>
                </a:solidFill>
                <a:latin typeface="Lustria"/>
                <a:ea typeface="Lustria"/>
                <a:cs typeface="Lustria"/>
                <a:sym typeface="Lustria"/>
              </a:defRPr>
            </a:lvl1pPr>
            <a:lvl2pPr marR="0" lvl="1" algn="l" rtl="0">
              <a:lnSpc>
                <a:spcPct val="12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2pPr>
            <a:lvl3pPr marR="0" lvl="2" algn="l" rtl="0">
              <a:lnSpc>
                <a:spcPct val="120000"/>
              </a:lnSpc>
              <a:spcBef>
                <a:spcPts val="400"/>
              </a:spcBef>
              <a:spcAft>
                <a:spcPts val="0"/>
              </a:spcAft>
              <a:buClr>
                <a:schemeClr val="dk1"/>
              </a:buClr>
              <a:buSzPts val="1200"/>
              <a:buFont typeface="Arial"/>
              <a:buChar char="•"/>
              <a:defRPr sz="1200" b="0" i="0" u="none" strike="noStrike" cap="none">
                <a:solidFill>
                  <a:schemeClr val="dk1"/>
                </a:solidFill>
                <a:latin typeface="Lustria"/>
                <a:ea typeface="Lustria"/>
                <a:cs typeface="Lustria"/>
                <a:sym typeface="Lustria"/>
              </a:defRPr>
            </a:lvl3pPr>
            <a:lvl4pPr marR="0" lvl="3"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4pPr>
            <a:lvl5pPr marR="0" lvl="4" algn="l" rtl="0">
              <a:lnSpc>
                <a:spcPct val="120000"/>
              </a:lnSpc>
              <a:spcBef>
                <a:spcPts val="400"/>
              </a:spcBef>
              <a:spcAft>
                <a:spcPts val="0"/>
              </a:spcAft>
              <a:buClr>
                <a:schemeClr val="dk1"/>
              </a:buClr>
              <a:buSzPts val="1100"/>
              <a:buFont typeface="Arial"/>
              <a:buChar char="•"/>
              <a:defRPr sz="1100" b="0" i="0" u="none" strike="noStrike" cap="none">
                <a:solidFill>
                  <a:schemeClr val="dk1"/>
                </a:solidFill>
                <a:latin typeface="Lustria"/>
                <a:ea typeface="Lustria"/>
                <a:cs typeface="Lustria"/>
                <a:sym typeface="Lustria"/>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63" name="Google Shape;63;g23d9e8ba276_7_55"/>
          <p:cNvSpPr>
            <a:spLocks noGrp="1"/>
          </p:cNvSpPr>
          <p:nvPr>
            <p:ph type="pic" idx="2"/>
          </p:nvPr>
        </p:nvSpPr>
        <p:spPr>
          <a:xfrm>
            <a:off x="4886325" y="0"/>
            <a:ext cx="4257675" cy="5143500"/>
          </a:xfrm>
          <a:prstGeom prst="rect">
            <a:avLst/>
          </a:prstGeom>
          <a:noFill/>
          <a:ln>
            <a:noFill/>
          </a:ln>
        </p:spPr>
      </p:sp>
      <p:cxnSp>
        <p:nvCxnSpPr>
          <p:cNvPr id="64" name="Google Shape;64;g23d9e8ba276_7_55"/>
          <p:cNvCxnSpPr/>
          <p:nvPr/>
        </p:nvCxnSpPr>
        <p:spPr>
          <a:xfrm>
            <a:off x="600075" y="542925"/>
            <a:ext cx="3686175" cy="0"/>
          </a:xfrm>
          <a:prstGeom prst="straightConnector1">
            <a:avLst/>
          </a:prstGeom>
          <a:noFill/>
          <a:ln w="44450" cap="flat" cmpd="sng">
            <a:solidFill>
              <a:schemeClr val="dk1"/>
            </a:solidFill>
            <a:prstDash val="solid"/>
            <a:miter lim="800000"/>
            <a:headEnd type="none" w="sm" len="sm"/>
            <a:tailEnd type="none" w="sm" len="sm"/>
          </a:ln>
        </p:spPr>
      </p:cxnSp>
      <p:cxnSp>
        <p:nvCxnSpPr>
          <p:cNvPr id="65" name="Google Shape;65;g23d9e8ba276_7_55"/>
          <p:cNvCxnSpPr/>
          <p:nvPr/>
        </p:nvCxnSpPr>
        <p:spPr>
          <a:xfrm>
            <a:off x="600075" y="4600575"/>
            <a:ext cx="3686175" cy="0"/>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hart">
  <p:cSld name="Chart">
    <p:spTree>
      <p:nvGrpSpPr>
        <p:cNvPr id="1" name="Shape 66"/>
        <p:cNvGrpSpPr/>
        <p:nvPr/>
      </p:nvGrpSpPr>
      <p:grpSpPr>
        <a:xfrm>
          <a:off x="0" y="0"/>
          <a:ext cx="0" cy="0"/>
          <a:chOff x="0" y="0"/>
          <a:chExt cx="0" cy="0"/>
        </a:xfrm>
      </p:grpSpPr>
      <p:sp>
        <p:nvSpPr>
          <p:cNvPr id="67" name="Google Shape;67;g23d9e8ba276_7_61"/>
          <p:cNvSpPr txBox="1">
            <a:spLocks noGrp="1"/>
          </p:cNvSpPr>
          <p:nvPr>
            <p:ph type="title"/>
          </p:nvPr>
        </p:nvSpPr>
        <p:spPr>
          <a:xfrm>
            <a:off x="521494" y="666749"/>
            <a:ext cx="8098632" cy="788936"/>
          </a:xfrm>
          <a:prstGeom prst="rect">
            <a:avLst/>
          </a:prstGeom>
          <a:noFill/>
          <a:ln>
            <a:noFill/>
          </a:ln>
        </p:spPr>
        <p:txBody>
          <a:bodyPr spcFirstLastPara="1" wrap="square" lIns="68575" tIns="34275" rIns="68575" bIns="34275" anchor="t" anchorCtr="0">
            <a:noAutofit/>
          </a:bodyPr>
          <a:lstStyle>
            <a:lvl1pPr marR="0" lvl="0" algn="r"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68" name="Google Shape;68;g23d9e8ba276_7_61"/>
          <p:cNvCxnSpPr/>
          <p:nvPr/>
        </p:nvCxnSpPr>
        <p:spPr>
          <a:xfrm>
            <a:off x="7313652" y="542925"/>
            <a:ext cx="1228725" cy="0"/>
          </a:xfrm>
          <a:prstGeom prst="straightConnector1">
            <a:avLst/>
          </a:prstGeom>
          <a:noFill/>
          <a:ln w="44450" cap="flat" cmpd="sng">
            <a:solidFill>
              <a:schemeClr val="dk1"/>
            </a:solidFill>
            <a:prstDash val="solid"/>
            <a:miter lim="800000"/>
            <a:headEnd type="none" w="sm" len="sm"/>
            <a:tailEnd type="none" w="sm" len="sm"/>
          </a:ln>
        </p:spPr>
      </p:cxnSp>
      <p:sp>
        <p:nvSpPr>
          <p:cNvPr id="69" name="Google Shape;69;g23d9e8ba276_7_61"/>
          <p:cNvSpPr txBox="1">
            <a:spLocks noGrp="1"/>
          </p:cNvSpPr>
          <p:nvPr>
            <p:ph type="body" idx="1"/>
          </p:nvPr>
        </p:nvSpPr>
        <p:spPr>
          <a:xfrm>
            <a:off x="1001316" y="1496616"/>
            <a:ext cx="7141369" cy="3038475"/>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0000"/>
              </a:lnSpc>
              <a:spcBef>
                <a:spcPts val="800"/>
              </a:spcBef>
              <a:spcAft>
                <a:spcPts val="0"/>
              </a:spcAft>
              <a:buClr>
                <a:schemeClr val="dk1"/>
              </a:buClr>
              <a:buSzPts val="1500"/>
              <a:buFont typeface="Arial"/>
              <a:buNone/>
              <a:defRPr sz="1500" b="0" i="0" u="none" strike="noStrike" cap="none">
                <a:solidFill>
                  <a:schemeClr val="dk1"/>
                </a:solidFill>
                <a:latin typeface="Lustria"/>
                <a:ea typeface="Lustria"/>
                <a:cs typeface="Lustria"/>
                <a:sym typeface="Lustria"/>
              </a:defRPr>
            </a:lvl1pPr>
            <a:lvl2pPr marL="914400" marR="0" lvl="1" indent="-228600" algn="l" rtl="0">
              <a:lnSpc>
                <a:spcPct val="120000"/>
              </a:lnSpc>
              <a:spcBef>
                <a:spcPts val="400"/>
              </a:spcBef>
              <a:spcAft>
                <a:spcPts val="0"/>
              </a:spcAft>
              <a:buClr>
                <a:schemeClr val="dk1"/>
              </a:buClr>
              <a:buSzPts val="1400"/>
              <a:buFont typeface="Arial"/>
              <a:buNone/>
              <a:defRPr sz="1400" b="0" i="0" u="none" strike="noStrike" cap="none">
                <a:solidFill>
                  <a:schemeClr val="dk1"/>
                </a:solidFill>
                <a:latin typeface="Lustria"/>
                <a:ea typeface="Lustria"/>
                <a:cs typeface="Lustria"/>
                <a:sym typeface="Lustria"/>
              </a:defRPr>
            </a:lvl2pPr>
            <a:lvl3pPr marL="1371600" marR="0" lvl="2" indent="-228600" algn="l" rtl="0">
              <a:lnSpc>
                <a:spcPct val="120000"/>
              </a:lnSpc>
              <a:spcBef>
                <a:spcPts val="400"/>
              </a:spcBef>
              <a:spcAft>
                <a:spcPts val="0"/>
              </a:spcAft>
              <a:buClr>
                <a:schemeClr val="dk1"/>
              </a:buClr>
              <a:buSzPts val="1200"/>
              <a:buFont typeface="Arial"/>
              <a:buNone/>
              <a:defRPr sz="1200" b="0" i="0" u="none" strike="noStrike" cap="none">
                <a:solidFill>
                  <a:schemeClr val="dk1"/>
                </a:solidFill>
                <a:latin typeface="Lustria"/>
                <a:ea typeface="Lustria"/>
                <a:cs typeface="Lustria"/>
                <a:sym typeface="Lustria"/>
              </a:defRPr>
            </a:lvl3pPr>
            <a:lvl4pPr marL="1828800" marR="0" lvl="3" indent="-228600" algn="l" rtl="0">
              <a:lnSpc>
                <a:spcPct val="120000"/>
              </a:lnSpc>
              <a:spcBef>
                <a:spcPts val="400"/>
              </a:spcBef>
              <a:spcAft>
                <a:spcPts val="0"/>
              </a:spcAft>
              <a:buClr>
                <a:schemeClr val="dk1"/>
              </a:buClr>
              <a:buSzPts val="1100"/>
              <a:buFont typeface="Arial"/>
              <a:buNone/>
              <a:defRPr sz="1100" b="0" i="0" u="none" strike="noStrike" cap="none">
                <a:solidFill>
                  <a:schemeClr val="dk1"/>
                </a:solidFill>
                <a:latin typeface="Lustria"/>
                <a:ea typeface="Lustria"/>
                <a:cs typeface="Lustria"/>
                <a:sym typeface="Lustria"/>
              </a:defRPr>
            </a:lvl4pPr>
            <a:lvl5pPr marL="2286000" marR="0" lvl="4" indent="-228600" algn="l" rtl="0">
              <a:lnSpc>
                <a:spcPct val="120000"/>
              </a:lnSpc>
              <a:spcBef>
                <a:spcPts val="400"/>
              </a:spcBef>
              <a:spcAft>
                <a:spcPts val="0"/>
              </a:spcAft>
              <a:buClr>
                <a:schemeClr val="dk1"/>
              </a:buClr>
              <a:buSzPts val="1100"/>
              <a:buFont typeface="Arial"/>
              <a:buNone/>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70" name="Google Shape;70;g23d9e8ba276_7_61"/>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g23d9e8ba276_7_61"/>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g23d9e8ba276_7_61"/>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73"/>
        <p:cNvGrpSpPr/>
        <p:nvPr/>
      </p:nvGrpSpPr>
      <p:grpSpPr>
        <a:xfrm>
          <a:off x="0" y="0"/>
          <a:ext cx="0" cy="0"/>
          <a:chOff x="0" y="0"/>
          <a:chExt cx="0" cy="0"/>
        </a:xfrm>
      </p:grpSpPr>
      <p:sp>
        <p:nvSpPr>
          <p:cNvPr id="74" name="Google Shape;74;g23d9e8ba276_7_68"/>
          <p:cNvSpPr txBox="1">
            <a:spLocks noGrp="1"/>
          </p:cNvSpPr>
          <p:nvPr>
            <p:ph type="title"/>
          </p:nvPr>
        </p:nvSpPr>
        <p:spPr>
          <a:xfrm>
            <a:off x="521494" y="666749"/>
            <a:ext cx="8098632" cy="788936"/>
          </a:xfrm>
          <a:prstGeom prst="rect">
            <a:avLst/>
          </a:prstGeom>
          <a:noFill/>
          <a:ln>
            <a:noFill/>
          </a:ln>
        </p:spPr>
        <p:txBody>
          <a:bodyPr spcFirstLastPara="1" wrap="square" lIns="68575" tIns="34275" rIns="68575" bIns="34275" anchor="t" anchorCtr="0">
            <a:noAutofit/>
          </a:bodyPr>
          <a:lstStyle>
            <a:lvl1pPr marR="0" lvl="0" algn="r" rtl="0">
              <a:lnSpc>
                <a:spcPct val="100000"/>
              </a:lnSpc>
              <a:spcBef>
                <a:spcPts val="0"/>
              </a:spcBef>
              <a:spcAft>
                <a:spcPts val="0"/>
              </a:spcAft>
              <a:buClr>
                <a:schemeClr val="dk1"/>
              </a:buClr>
              <a:buSzPts val="3000"/>
              <a:buFont typeface="Open Sans"/>
              <a:buNone/>
              <a:defRPr sz="30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75" name="Google Shape;75;g23d9e8ba276_7_68"/>
          <p:cNvCxnSpPr/>
          <p:nvPr/>
        </p:nvCxnSpPr>
        <p:spPr>
          <a:xfrm>
            <a:off x="7313652" y="542925"/>
            <a:ext cx="1228725" cy="0"/>
          </a:xfrm>
          <a:prstGeom prst="straightConnector1">
            <a:avLst/>
          </a:prstGeom>
          <a:noFill/>
          <a:ln w="44450" cap="flat" cmpd="sng">
            <a:solidFill>
              <a:schemeClr val="dk1"/>
            </a:solidFill>
            <a:prstDash val="solid"/>
            <a:miter lim="800000"/>
            <a:headEnd type="none" w="sm" len="sm"/>
            <a:tailEnd type="none" w="sm" len="sm"/>
          </a:ln>
        </p:spPr>
      </p:cxnSp>
      <p:sp>
        <p:nvSpPr>
          <p:cNvPr id="76" name="Google Shape;76;g23d9e8ba276_7_68"/>
          <p:cNvSpPr txBox="1">
            <a:spLocks noGrp="1"/>
          </p:cNvSpPr>
          <p:nvPr>
            <p:ph type="body" idx="1"/>
          </p:nvPr>
        </p:nvSpPr>
        <p:spPr>
          <a:xfrm>
            <a:off x="1322156" y="1789990"/>
            <a:ext cx="6497306" cy="248316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0000"/>
              </a:lnSpc>
              <a:spcBef>
                <a:spcPts val="800"/>
              </a:spcBef>
              <a:spcAft>
                <a:spcPts val="0"/>
              </a:spcAft>
              <a:buClr>
                <a:schemeClr val="dk1"/>
              </a:buClr>
              <a:buSzPts val="1500"/>
              <a:buFont typeface="Arial"/>
              <a:buNone/>
              <a:defRPr sz="1500" b="0" i="0" u="none" strike="noStrike" cap="none">
                <a:solidFill>
                  <a:schemeClr val="dk1"/>
                </a:solidFill>
                <a:latin typeface="Lustria"/>
                <a:ea typeface="Lustria"/>
                <a:cs typeface="Lustria"/>
                <a:sym typeface="Lustria"/>
              </a:defRPr>
            </a:lvl1pPr>
            <a:lvl2pPr marL="914400" marR="0" lvl="1" indent="-228600" algn="l" rtl="0">
              <a:lnSpc>
                <a:spcPct val="120000"/>
              </a:lnSpc>
              <a:spcBef>
                <a:spcPts val="400"/>
              </a:spcBef>
              <a:spcAft>
                <a:spcPts val="0"/>
              </a:spcAft>
              <a:buClr>
                <a:schemeClr val="dk1"/>
              </a:buClr>
              <a:buSzPts val="1400"/>
              <a:buFont typeface="Arial"/>
              <a:buNone/>
              <a:defRPr sz="1400" b="0" i="0" u="none" strike="noStrike" cap="none">
                <a:solidFill>
                  <a:schemeClr val="dk1"/>
                </a:solidFill>
                <a:latin typeface="Lustria"/>
                <a:ea typeface="Lustria"/>
                <a:cs typeface="Lustria"/>
                <a:sym typeface="Lustria"/>
              </a:defRPr>
            </a:lvl2pPr>
            <a:lvl3pPr marL="1371600" marR="0" lvl="2" indent="-228600" algn="l" rtl="0">
              <a:lnSpc>
                <a:spcPct val="120000"/>
              </a:lnSpc>
              <a:spcBef>
                <a:spcPts val="400"/>
              </a:spcBef>
              <a:spcAft>
                <a:spcPts val="0"/>
              </a:spcAft>
              <a:buClr>
                <a:schemeClr val="dk1"/>
              </a:buClr>
              <a:buSzPts val="1200"/>
              <a:buFont typeface="Arial"/>
              <a:buNone/>
              <a:defRPr sz="1200" b="0" i="0" u="none" strike="noStrike" cap="none">
                <a:solidFill>
                  <a:schemeClr val="dk1"/>
                </a:solidFill>
                <a:latin typeface="Lustria"/>
                <a:ea typeface="Lustria"/>
                <a:cs typeface="Lustria"/>
                <a:sym typeface="Lustria"/>
              </a:defRPr>
            </a:lvl3pPr>
            <a:lvl4pPr marL="1828800" marR="0" lvl="3" indent="-228600" algn="l" rtl="0">
              <a:lnSpc>
                <a:spcPct val="120000"/>
              </a:lnSpc>
              <a:spcBef>
                <a:spcPts val="400"/>
              </a:spcBef>
              <a:spcAft>
                <a:spcPts val="0"/>
              </a:spcAft>
              <a:buClr>
                <a:schemeClr val="dk1"/>
              </a:buClr>
              <a:buSzPts val="1100"/>
              <a:buFont typeface="Arial"/>
              <a:buNone/>
              <a:defRPr sz="1100" b="0" i="0" u="none" strike="noStrike" cap="none">
                <a:solidFill>
                  <a:schemeClr val="dk1"/>
                </a:solidFill>
                <a:latin typeface="Lustria"/>
                <a:ea typeface="Lustria"/>
                <a:cs typeface="Lustria"/>
                <a:sym typeface="Lustria"/>
              </a:defRPr>
            </a:lvl4pPr>
            <a:lvl5pPr marL="2286000" marR="0" lvl="4" indent="-228600" algn="l" rtl="0">
              <a:lnSpc>
                <a:spcPct val="120000"/>
              </a:lnSpc>
              <a:spcBef>
                <a:spcPts val="400"/>
              </a:spcBef>
              <a:spcAft>
                <a:spcPts val="0"/>
              </a:spcAft>
              <a:buClr>
                <a:schemeClr val="dk1"/>
              </a:buClr>
              <a:buSzPts val="1100"/>
              <a:buFont typeface="Arial"/>
              <a:buNone/>
              <a:defRPr sz="1100" b="0" i="0" u="none" strike="noStrike" cap="none">
                <a:solidFill>
                  <a:schemeClr val="dk1"/>
                </a:solidFill>
                <a:latin typeface="Lustria"/>
                <a:ea typeface="Lustria"/>
                <a:cs typeface="Lustria"/>
                <a:sym typeface="Lustri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9pPr>
          </a:lstStyle>
          <a:p>
            <a:endParaRPr/>
          </a:p>
        </p:txBody>
      </p:sp>
      <p:sp>
        <p:nvSpPr>
          <p:cNvPr id="77" name="Google Shape;77;g23d9e8ba276_7_68"/>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g23d9e8ba276_7_68"/>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g23d9e8ba276_7_68"/>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3d9e8ba276_7_0"/>
          <p:cNvSpPr txBox="1">
            <a:spLocks noGrp="1"/>
          </p:cNvSpPr>
          <p:nvPr>
            <p:ph type="dt" idx="10"/>
          </p:nvPr>
        </p:nvSpPr>
        <p:spPr>
          <a:xfrm>
            <a:off x="6277086" y="4767263"/>
            <a:ext cx="1944446" cy="273844"/>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9pPr>
          </a:lstStyle>
          <a:p>
            <a:endParaRPr/>
          </a:p>
        </p:txBody>
      </p:sp>
      <p:sp>
        <p:nvSpPr>
          <p:cNvPr id="7" name="Google Shape;7;g23d9e8ba276_7_0"/>
          <p:cNvSpPr txBox="1">
            <a:spLocks noGrp="1"/>
          </p:cNvSpPr>
          <p:nvPr>
            <p:ph type="ftr" idx="11"/>
          </p:nvPr>
        </p:nvSpPr>
        <p:spPr>
          <a:xfrm>
            <a:off x="536537" y="4767263"/>
            <a:ext cx="3404795"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Lustria"/>
                <a:ea typeface="Lustria"/>
                <a:cs typeface="Lustria"/>
                <a:sym typeface="Lustria"/>
              </a:defRPr>
            </a:lvl9pPr>
          </a:lstStyle>
          <a:p>
            <a:endParaRPr/>
          </a:p>
        </p:txBody>
      </p:sp>
      <p:sp>
        <p:nvSpPr>
          <p:cNvPr id="8" name="Google Shape;8;g23d9e8ba276_7_0"/>
          <p:cNvSpPr txBox="1">
            <a:spLocks noGrp="1"/>
          </p:cNvSpPr>
          <p:nvPr>
            <p:ph type="sldNum" idx="12"/>
          </p:nvPr>
        </p:nvSpPr>
        <p:spPr>
          <a:xfrm>
            <a:off x="8189259" y="4767263"/>
            <a:ext cx="504265"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504">
          <p15:clr>
            <a:srgbClr val="F26B43"/>
          </p15:clr>
        </p15:guide>
        <p15:guide id="4" orient="horz" pos="684">
          <p15:clr>
            <a:srgbClr val="F26B43"/>
          </p15:clr>
        </p15:guide>
        <p15:guide id="5" pos="5382">
          <p15:clr>
            <a:srgbClr val="F26B43"/>
          </p15:clr>
        </p15:guide>
        <p15:guide id="6" pos="378">
          <p15:clr>
            <a:srgbClr val="F26B43"/>
          </p15:clr>
        </p15:guide>
        <p15:guide id="7" orient="horz" pos="289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40"/>
          <p:cNvSpPr/>
          <p:nvPr/>
        </p:nvSpPr>
        <p:spPr>
          <a:xfrm>
            <a:off x="8397268" y="94170"/>
            <a:ext cx="572400" cy="7113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 name="Google Shape;127;p40"/>
          <p:cNvSpPr txBox="1">
            <a:spLocks noGrp="1"/>
          </p:cNvSpPr>
          <p:nvPr>
            <p:ph type="title"/>
          </p:nvPr>
        </p:nvSpPr>
        <p:spPr>
          <a:xfrm>
            <a:off x="1049179" y="350550"/>
            <a:ext cx="7045800" cy="476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3000" b="1" i="0" u="none" strike="noStrike" cap="none">
                <a:solidFill>
                  <a:srgbClr val="903434"/>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8" name="Google Shape;128;p40"/>
          <p:cNvSpPr txBox="1">
            <a:spLocks noGrp="1"/>
          </p:cNvSpPr>
          <p:nvPr>
            <p:ph type="body" idx="1"/>
          </p:nvPr>
        </p:nvSpPr>
        <p:spPr>
          <a:xfrm>
            <a:off x="999053" y="1332942"/>
            <a:ext cx="7163700" cy="1104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100"/>
              <a:buFont typeface="Arial"/>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Calibri"/>
                <a:ea typeface="Calibri"/>
                <a:cs typeface="Calibri"/>
                <a:sym typeface="Calibri"/>
              </a:defRPr>
            </a:lvl9pPr>
          </a:lstStyle>
          <a:p>
            <a:endParaRPr/>
          </a:p>
        </p:txBody>
      </p:sp>
      <p:sp>
        <p:nvSpPr>
          <p:cNvPr id="129" name="Google Shape;129;p40"/>
          <p:cNvSpPr txBox="1"/>
          <p:nvPr/>
        </p:nvSpPr>
        <p:spPr>
          <a:xfrm>
            <a:off x="6583680" y="4783455"/>
            <a:ext cx="2103000" cy="2571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888888"/>
              </a:buClr>
              <a:buSzPts val="1400"/>
              <a:buFont typeface="Calibri"/>
              <a:buNone/>
            </a:pPr>
            <a:fld id="{00000000-1234-1234-1234-123412341234}" type="slidenum">
              <a:rPr lang="en" sz="1000" b="0" i="0" u="none" strike="noStrike" cap="none">
                <a:solidFill>
                  <a:schemeClr val="dk1"/>
                </a:solidFill>
                <a:latin typeface="Times New Roman"/>
                <a:ea typeface="Times New Roman"/>
                <a:cs typeface="Times New Roman"/>
                <a:sym typeface="Times New Roman"/>
              </a:rPr>
              <a:t>‹#›</a:t>
            </a:fld>
            <a:endParaRPr sz="10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g2a2ceec9d38_6_7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4" name="Google Shape;184;g2a2ceec9d38_6_7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5" name="Google Shape;185;g2a2ceec9d38_6_7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86" name="Google Shape;186;g2a2ceec9d38_6_7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87" name="Google Shape;187;g2a2ceec9d38_6_7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46.pn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1.png"/><Relationship Id="rId7"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png"/><Relationship Id="rId7"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8.pn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00028"/>
        </a:solidFill>
        <a:effectLst/>
      </p:bgPr>
    </p:bg>
    <p:spTree>
      <p:nvGrpSpPr>
        <p:cNvPr id="1" name="Shape 275"/>
        <p:cNvGrpSpPr/>
        <p:nvPr/>
      </p:nvGrpSpPr>
      <p:grpSpPr>
        <a:xfrm>
          <a:off x="0" y="0"/>
          <a:ext cx="0" cy="0"/>
          <a:chOff x="0" y="0"/>
          <a:chExt cx="0" cy="0"/>
        </a:xfrm>
      </p:grpSpPr>
      <p:sp>
        <p:nvSpPr>
          <p:cNvPr id="276" name="Google Shape;276;g23d9e8ba276_7_116"/>
          <p:cNvSpPr txBox="1">
            <a:spLocks noGrp="1"/>
          </p:cNvSpPr>
          <p:nvPr>
            <p:ph type="ctrTitle"/>
          </p:nvPr>
        </p:nvSpPr>
        <p:spPr>
          <a:xfrm>
            <a:off x="302635" y="2097530"/>
            <a:ext cx="3012900" cy="784800"/>
          </a:xfrm>
          <a:prstGeom prst="rect">
            <a:avLst/>
          </a:prstGeom>
          <a:noFill/>
          <a:ln>
            <a:noFill/>
          </a:ln>
        </p:spPr>
        <p:txBody>
          <a:bodyPr spcFirstLastPara="1" wrap="square" lIns="68575" tIns="34275" rIns="68575" bIns="34275" anchor="t" anchorCtr="0">
            <a:normAutofit fontScale="90000"/>
          </a:bodyPr>
          <a:lstStyle/>
          <a:p>
            <a:pPr marL="0" lvl="0" indent="0" algn="ctr" rtl="0">
              <a:lnSpc>
                <a:spcPct val="100000"/>
              </a:lnSpc>
              <a:spcBef>
                <a:spcPts val="0"/>
              </a:spcBef>
              <a:spcAft>
                <a:spcPts val="0"/>
              </a:spcAft>
              <a:buClr>
                <a:schemeClr val="lt1"/>
              </a:buClr>
              <a:buSzPct val="100000"/>
              <a:buFont typeface="Open Sans"/>
              <a:buNone/>
            </a:pPr>
            <a:r>
              <a:rPr lang="en" sz="1700" b="1"/>
              <a:t>Fall 2023</a:t>
            </a:r>
            <a:endParaRPr sz="1700" b="1"/>
          </a:p>
          <a:p>
            <a:pPr marL="0" lvl="0" indent="0" algn="ctr" rtl="0">
              <a:lnSpc>
                <a:spcPct val="100000"/>
              </a:lnSpc>
              <a:spcBef>
                <a:spcPts val="0"/>
              </a:spcBef>
              <a:spcAft>
                <a:spcPts val="0"/>
              </a:spcAft>
              <a:buClr>
                <a:schemeClr val="lt1"/>
              </a:buClr>
              <a:buSzPct val="100000"/>
              <a:buFont typeface="Open Sans"/>
              <a:buNone/>
            </a:pPr>
            <a:r>
              <a:rPr lang="en" sz="1700" b="1"/>
              <a:t> Spring Performance Review</a:t>
            </a:r>
            <a:endParaRPr b="1"/>
          </a:p>
        </p:txBody>
      </p:sp>
      <p:pic>
        <p:nvPicPr>
          <p:cNvPr id="277" name="Google Shape;277;g23d9e8ba276_7_116"/>
          <p:cNvPicPr preferRelativeResize="0"/>
          <p:nvPr/>
        </p:nvPicPr>
        <p:blipFill rotWithShape="1">
          <a:blip r:embed="rId3">
            <a:alphaModFix/>
          </a:blip>
          <a:srcRect/>
          <a:stretch/>
        </p:blipFill>
        <p:spPr>
          <a:xfrm>
            <a:off x="481216" y="624736"/>
            <a:ext cx="2655698" cy="678102"/>
          </a:xfrm>
          <a:prstGeom prst="rect">
            <a:avLst/>
          </a:prstGeom>
          <a:noFill/>
          <a:ln>
            <a:noFill/>
          </a:ln>
        </p:spPr>
      </p:pic>
      <p:sp>
        <p:nvSpPr>
          <p:cNvPr id="278" name="Google Shape;278;g23d9e8ba276_7_116"/>
          <p:cNvSpPr>
            <a:spLocks noGrp="1"/>
          </p:cNvSpPr>
          <p:nvPr>
            <p:ph type="pic" idx="2"/>
          </p:nvPr>
        </p:nvSpPr>
        <p:spPr>
          <a:xfrm>
            <a:off x="3657118" y="0"/>
            <a:ext cx="5486881" cy="5143500"/>
          </a:xfrm>
          <a:prstGeom prst="rect">
            <a:avLst/>
          </a:prstGeom>
          <a:noFill/>
          <a:ln>
            <a:noFill/>
          </a:ln>
        </p:spPr>
        <p:txBody>
          <a:bodyPr/>
          <a:lstStyle/>
          <a:p>
            <a:endParaRPr lang="en-US"/>
          </a:p>
        </p:txBody>
      </p:sp>
      <p:pic>
        <p:nvPicPr>
          <p:cNvPr id="279" name="Google Shape;279;g23d9e8ba276_7_116" descr="Rose Hill | Fordham"/>
          <p:cNvPicPr preferRelativeResize="0"/>
          <p:nvPr/>
        </p:nvPicPr>
        <p:blipFill rotWithShape="1">
          <a:blip r:embed="rId4">
            <a:alphaModFix/>
          </a:blip>
          <a:srcRect l="20059" t="3607" r="23955" b="4153"/>
          <a:stretch/>
        </p:blipFill>
        <p:spPr>
          <a:xfrm>
            <a:off x="3625571" y="-140"/>
            <a:ext cx="5549974" cy="5143500"/>
          </a:xfrm>
          <a:prstGeom prst="rect">
            <a:avLst/>
          </a:prstGeom>
          <a:noFill/>
          <a:ln>
            <a:noFill/>
          </a:ln>
        </p:spPr>
      </p:pic>
      <p:sp>
        <p:nvSpPr>
          <p:cNvPr id="280" name="Google Shape;280;g23d9e8ba276_7_116"/>
          <p:cNvSpPr txBox="1"/>
          <p:nvPr/>
        </p:nvSpPr>
        <p:spPr>
          <a:xfrm>
            <a:off x="376568" y="3007694"/>
            <a:ext cx="2865000" cy="1693800"/>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ctr" rtl="0">
              <a:lnSpc>
                <a:spcPct val="100000"/>
              </a:lnSpc>
              <a:spcBef>
                <a:spcPts val="0"/>
              </a:spcBef>
              <a:spcAft>
                <a:spcPts val="0"/>
              </a:spcAft>
              <a:buClr>
                <a:srgbClr val="FFFFFF"/>
              </a:buClr>
              <a:buSzPct val="105586"/>
              <a:buFont typeface="Open Sans"/>
              <a:buNone/>
            </a:pPr>
            <a:r>
              <a:rPr lang="en" sz="2557">
                <a:solidFill>
                  <a:srgbClr val="FFFFFF"/>
                </a:solidFill>
                <a:latin typeface="Open Sans"/>
                <a:ea typeface="Open Sans"/>
                <a:cs typeface="Open Sans"/>
                <a:sym typeface="Open Sans"/>
              </a:rPr>
              <a:t>SEMESTER</a:t>
            </a:r>
            <a:r>
              <a:rPr lang="en" sz="2557" b="0" i="0" u="none" strike="noStrike" cap="none">
                <a:solidFill>
                  <a:srgbClr val="FFFFFF"/>
                </a:solidFill>
                <a:latin typeface="Open Sans"/>
                <a:ea typeface="Open Sans"/>
                <a:cs typeface="Open Sans"/>
                <a:sym typeface="Open Sans"/>
              </a:rPr>
              <a:t> PERFORMANCE</a:t>
            </a:r>
            <a:endParaRPr sz="1257"/>
          </a:p>
          <a:p>
            <a:pPr marL="0" marR="0" lvl="0" indent="0" algn="ctr" rtl="0">
              <a:lnSpc>
                <a:spcPct val="100000"/>
              </a:lnSpc>
              <a:spcBef>
                <a:spcPts val="0"/>
              </a:spcBef>
              <a:spcAft>
                <a:spcPts val="0"/>
              </a:spcAft>
              <a:buClr>
                <a:srgbClr val="FFFFFF"/>
              </a:buClr>
              <a:buSzPct val="110526"/>
              <a:buFont typeface="Open Sans"/>
              <a:buNone/>
            </a:pPr>
            <a:r>
              <a:rPr lang="en" sz="1357" b="0" i="0" u="none" strike="noStrike" cap="none">
                <a:solidFill>
                  <a:srgbClr val="FFFFFF"/>
                </a:solidFill>
                <a:latin typeface="Open Sans"/>
                <a:ea typeface="Open Sans"/>
                <a:cs typeface="Open Sans"/>
                <a:sym typeface="Open Sans"/>
              </a:rPr>
              <a:t>(</a:t>
            </a:r>
            <a:r>
              <a:rPr lang="en" sz="1357">
                <a:solidFill>
                  <a:srgbClr val="FFFFFF"/>
                </a:solidFill>
                <a:latin typeface="Open Sans"/>
                <a:ea typeface="Open Sans"/>
                <a:cs typeface="Open Sans"/>
                <a:sym typeface="Open Sans"/>
              </a:rPr>
              <a:t>08/31</a:t>
            </a:r>
            <a:r>
              <a:rPr lang="en" sz="1357" b="0" i="0" u="none" strike="noStrike" cap="none">
                <a:solidFill>
                  <a:srgbClr val="FFFFFF"/>
                </a:solidFill>
                <a:latin typeface="Open Sans"/>
                <a:ea typeface="Open Sans"/>
                <a:cs typeface="Open Sans"/>
                <a:sym typeface="Open Sans"/>
              </a:rPr>
              <a:t>/2</a:t>
            </a:r>
            <a:r>
              <a:rPr lang="en" sz="1357">
                <a:solidFill>
                  <a:srgbClr val="FFFFFF"/>
                </a:solidFill>
                <a:latin typeface="Open Sans"/>
                <a:ea typeface="Open Sans"/>
                <a:cs typeface="Open Sans"/>
                <a:sym typeface="Open Sans"/>
              </a:rPr>
              <a:t>3</a:t>
            </a:r>
            <a:r>
              <a:rPr lang="en" sz="1357" b="0" i="0" u="none" strike="noStrike" cap="none">
                <a:solidFill>
                  <a:srgbClr val="FFFFFF"/>
                </a:solidFill>
                <a:latin typeface="Open Sans"/>
                <a:ea typeface="Open Sans"/>
                <a:cs typeface="Open Sans"/>
                <a:sym typeface="Open Sans"/>
              </a:rPr>
              <a:t>-</a:t>
            </a:r>
            <a:r>
              <a:rPr lang="en" sz="1357">
                <a:solidFill>
                  <a:srgbClr val="FFFFFF"/>
                </a:solidFill>
                <a:latin typeface="Open Sans"/>
                <a:ea typeface="Open Sans"/>
                <a:cs typeface="Open Sans"/>
                <a:sym typeface="Open Sans"/>
              </a:rPr>
              <a:t>11</a:t>
            </a:r>
            <a:r>
              <a:rPr lang="en" sz="1357" b="0" i="0" u="none" strike="noStrike" cap="none">
                <a:solidFill>
                  <a:srgbClr val="FFFFFF"/>
                </a:solidFill>
                <a:latin typeface="Open Sans"/>
                <a:ea typeface="Open Sans"/>
                <a:cs typeface="Open Sans"/>
                <a:sym typeface="Open Sans"/>
              </a:rPr>
              <a:t>/3</a:t>
            </a:r>
            <a:r>
              <a:rPr lang="en" sz="1357">
                <a:solidFill>
                  <a:srgbClr val="FFFFFF"/>
                </a:solidFill>
                <a:latin typeface="Open Sans"/>
                <a:ea typeface="Open Sans"/>
                <a:cs typeface="Open Sans"/>
                <a:sym typeface="Open Sans"/>
              </a:rPr>
              <a:t>0</a:t>
            </a:r>
            <a:r>
              <a:rPr lang="en" sz="1357" b="0" i="0" u="none" strike="noStrike" cap="none">
                <a:solidFill>
                  <a:srgbClr val="FFFFFF"/>
                </a:solidFill>
                <a:latin typeface="Open Sans"/>
                <a:ea typeface="Open Sans"/>
                <a:cs typeface="Open Sans"/>
                <a:sym typeface="Open Sans"/>
              </a:rPr>
              <a:t>/23)</a:t>
            </a:r>
            <a:endParaRPr sz="1257"/>
          </a:p>
          <a:p>
            <a:pPr marL="0" marR="0" lvl="0" indent="0" algn="ctr" rtl="0">
              <a:lnSpc>
                <a:spcPct val="100000"/>
              </a:lnSpc>
              <a:spcBef>
                <a:spcPts val="0"/>
              </a:spcBef>
              <a:spcAft>
                <a:spcPts val="0"/>
              </a:spcAft>
              <a:buClr>
                <a:srgbClr val="FFFFFF"/>
              </a:buClr>
              <a:buSzPct val="106329"/>
              <a:buFont typeface="Open Sans"/>
              <a:buNone/>
            </a:pPr>
            <a:endParaRPr sz="2257" b="0"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FFFFFF"/>
              </a:buClr>
              <a:buSzPct val="106329"/>
              <a:buFont typeface="Open Sans"/>
              <a:buNone/>
            </a:pPr>
            <a:r>
              <a:rPr lang="en" sz="2257" b="0" i="0"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SMIF PORTFOLIO: </a:t>
            </a:r>
            <a:r>
              <a:rPr lang="en" sz="2257">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1.15</a:t>
            </a:r>
            <a:r>
              <a:rPr lang="en" sz="2257" b="0" i="0"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t>
            </a:r>
            <a:endParaRPr sz="125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0" marR="0" lvl="0" indent="0" algn="ctr" rtl="0">
              <a:lnSpc>
                <a:spcPct val="100000"/>
              </a:lnSpc>
              <a:spcBef>
                <a:spcPts val="0"/>
              </a:spcBef>
              <a:spcAft>
                <a:spcPts val="0"/>
              </a:spcAft>
              <a:buClr>
                <a:srgbClr val="FFFFFF"/>
              </a:buClr>
              <a:buSzPct val="106329"/>
              <a:buFont typeface="Open Sans"/>
              <a:buNone/>
            </a:pPr>
            <a:r>
              <a:rPr lang="en" sz="2257" b="0" i="0"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BENCHMARK: </a:t>
            </a:r>
            <a:r>
              <a:rPr lang="en" sz="2257">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.79</a:t>
            </a:r>
            <a:r>
              <a:rPr lang="en" sz="2257" b="0" i="0" u="none" strike="noStrike" cap="none">
                <a:solidFill>
                  <a:srgbClr val="FFFFFF"/>
                </a:solidFill>
                <a:latin typeface="Open Sans"/>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t>
            </a:r>
            <a:endParaRPr sz="2257" b="0" i="0" u="none" strike="noStrike" cap="none">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FFFFFF"/>
              </a:buClr>
              <a:buSzPct val="106329"/>
              <a:buFont typeface="Open Sans"/>
              <a:buNone/>
            </a:pPr>
            <a:r>
              <a:rPr lang="en" sz="2257">
                <a:solidFill>
                  <a:srgbClr val="FFFFFF"/>
                </a:solidFill>
                <a:latin typeface="Open Sans"/>
                <a:ea typeface="Open Sans"/>
                <a:cs typeface="Open Sans"/>
                <a:sym typeface="Open Sans"/>
              </a:rPr>
              <a:t>Active Return 0.36%</a:t>
            </a:r>
            <a:endParaRPr sz="1200">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FFFFFF"/>
              </a:buClr>
              <a:buSzPct val="200000"/>
              <a:buFont typeface="Open Sans"/>
              <a:buNone/>
            </a:pPr>
            <a:br>
              <a:rPr lang="en" sz="1200" b="0" i="0" u="none" strike="noStrike" cap="none">
                <a:solidFill>
                  <a:srgbClr val="FFFFFF"/>
                </a:solidFill>
                <a:latin typeface="Open Sans"/>
                <a:ea typeface="Open Sans"/>
                <a:cs typeface="Open Sans"/>
                <a:sym typeface="Open Sans"/>
              </a:rPr>
            </a:br>
            <a:r>
              <a:rPr lang="en" sz="2257" b="1">
                <a:solidFill>
                  <a:schemeClr val="lt1"/>
                </a:solidFill>
                <a:latin typeface="Open Sans"/>
                <a:ea typeface="Open Sans"/>
                <a:cs typeface="Open Sans"/>
                <a:sym typeface="Open Sans"/>
              </a:rPr>
              <a:t>AUM $2,011,366.96</a:t>
            </a:r>
            <a:br>
              <a:rPr lang="en" sz="1400" b="0" i="0" u="none" strike="noStrike" cap="none">
                <a:solidFill>
                  <a:srgbClr val="FFFFFF"/>
                </a:solidFill>
                <a:latin typeface="Open Sans"/>
                <a:ea typeface="Open Sans"/>
                <a:cs typeface="Open Sans"/>
                <a:sym typeface="Open Sans"/>
              </a:rPr>
            </a:br>
            <a:endParaRPr sz="2800" b="0"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7" name="Google Shape;407;p5"/>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8" name="Google Shape;408;p5"/>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9" name="Google Shape;409;p5"/>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0" name="Google Shape;410;p5"/>
          <p:cNvSpPr txBox="1"/>
          <p:nvPr/>
        </p:nvSpPr>
        <p:spPr>
          <a:xfrm>
            <a:off x="912975" y="1071725"/>
            <a:ext cx="73167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CURRENT HOLDINGS</a:t>
            </a:r>
            <a:endParaRPr sz="1200" b="0" i="0" u="none" strike="noStrike" cap="none">
              <a:solidFill>
                <a:schemeClr val="dk1"/>
              </a:solidFill>
              <a:latin typeface="Times New Roman"/>
              <a:ea typeface="Times New Roman"/>
              <a:cs typeface="Times New Roman"/>
              <a:sym typeface="Times New Roman"/>
            </a:endParaRPr>
          </a:p>
        </p:txBody>
      </p:sp>
      <p:sp>
        <p:nvSpPr>
          <p:cNvPr id="411" name="Google Shape;411;p5"/>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Rates + Spreads </a:t>
            </a:r>
            <a:endParaRPr sz="1200"/>
          </a:p>
        </p:txBody>
      </p:sp>
      <p:sp>
        <p:nvSpPr>
          <p:cNvPr id="412" name="Google Shape;412;p5"/>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888888"/>
              </a:buClr>
              <a:buSzPts val="1100"/>
              <a:buFont typeface="Calibri"/>
              <a:buNone/>
            </a:pPr>
            <a:fld id="{00000000-1234-1234-1234-123412341234}" type="slidenum">
              <a:rPr lang="en" sz="1100"/>
              <a:t>10</a:t>
            </a:fld>
            <a:endParaRPr sz="1100"/>
          </a:p>
        </p:txBody>
      </p:sp>
      <p:sp>
        <p:nvSpPr>
          <p:cNvPr id="413" name="Google Shape;413;p5"/>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Times New Roman"/>
              <a:ea typeface="Times New Roman"/>
              <a:cs typeface="Times New Roman"/>
              <a:sym typeface="Times New Roman"/>
            </a:endParaRPr>
          </a:p>
        </p:txBody>
      </p:sp>
      <p:pic>
        <p:nvPicPr>
          <p:cNvPr id="414" name="Google Shape;414;p5"/>
          <p:cNvPicPr preferRelativeResize="0"/>
          <p:nvPr/>
        </p:nvPicPr>
        <p:blipFill rotWithShape="1">
          <a:blip r:embed="rId3">
            <a:alphaModFix/>
          </a:blip>
          <a:srcRect/>
          <a:stretch/>
        </p:blipFill>
        <p:spPr>
          <a:xfrm>
            <a:off x="8418550" y="71400"/>
            <a:ext cx="535925" cy="674250"/>
          </a:xfrm>
          <a:prstGeom prst="rect">
            <a:avLst/>
          </a:prstGeom>
          <a:noFill/>
          <a:ln>
            <a:noFill/>
          </a:ln>
        </p:spPr>
      </p:pic>
      <p:pic>
        <p:nvPicPr>
          <p:cNvPr id="415" name="Google Shape;415;p5"/>
          <p:cNvPicPr preferRelativeResize="0"/>
          <p:nvPr/>
        </p:nvPicPr>
        <p:blipFill rotWithShape="1">
          <a:blip r:embed="rId4">
            <a:alphaModFix/>
          </a:blip>
          <a:srcRect/>
          <a:stretch/>
        </p:blipFill>
        <p:spPr>
          <a:xfrm>
            <a:off x="472263" y="1638661"/>
            <a:ext cx="8198124" cy="2194963"/>
          </a:xfrm>
          <a:prstGeom prst="rect">
            <a:avLst/>
          </a:prstGeom>
          <a:noFill/>
          <a:ln>
            <a:noFill/>
          </a:ln>
        </p:spPr>
      </p:pic>
      <p:sp>
        <p:nvSpPr>
          <p:cNvPr id="416" name="Google Shape;416;p5"/>
          <p:cNvSpPr txBox="1"/>
          <p:nvPr/>
        </p:nvSpPr>
        <p:spPr>
          <a:xfrm>
            <a:off x="685800" y="3889400"/>
            <a:ext cx="20181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chemeClr val="dk1"/>
                </a:solidFill>
                <a:latin typeface="Calibri"/>
                <a:ea typeface="Calibri"/>
                <a:cs typeface="Calibri"/>
                <a:sym typeface="Calibri"/>
              </a:rPr>
              <a:t>**Price Nov 30th</a:t>
            </a:r>
            <a:endParaRPr sz="1100" i="1">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a59aa285e9_1_0"/>
          <p:cNvSpPr/>
          <p:nvPr/>
        </p:nvSpPr>
        <p:spPr>
          <a:xfrm>
            <a:off x="6048108" y="2393383"/>
            <a:ext cx="2365200" cy="4461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423" name="Google Shape;423;g2a59aa285e9_1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4" name="Google Shape;424;g2a59aa285e9_1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5" name="Google Shape;425;g2a59aa285e9_1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6" name="Google Shape;426;g2a59aa285e9_1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7" name="Google Shape;427;g2a59aa285e9_1_0"/>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428" name="Google Shape;428;g2a59aa285e9_1_0"/>
          <p:cNvSpPr txBox="1"/>
          <p:nvPr/>
        </p:nvSpPr>
        <p:spPr>
          <a:xfrm>
            <a:off x="912975" y="1071725"/>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p:txBody>
      </p:sp>
      <p:sp>
        <p:nvSpPr>
          <p:cNvPr id="429" name="Google Shape;429;g2a59aa285e9_1_0"/>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Real Estate</a:t>
            </a:r>
            <a:endParaRPr sz="1200"/>
          </a:p>
        </p:txBody>
      </p:sp>
      <p:sp>
        <p:nvSpPr>
          <p:cNvPr id="430" name="Google Shape;430;g2a59aa285e9_1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11</a:t>
            </a:fld>
            <a:endParaRPr/>
          </a:p>
        </p:txBody>
      </p:sp>
      <p:sp>
        <p:nvSpPr>
          <p:cNvPr id="431" name="Google Shape;431;g2a59aa285e9_1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Mitchell Hyneman</a:t>
            </a:r>
            <a:endParaRPr sz="1000" b="0" i="0" u="none" strike="noStrike" cap="none">
              <a:solidFill>
                <a:schemeClr val="dk1"/>
              </a:solidFill>
              <a:latin typeface="Times New Roman"/>
              <a:ea typeface="Times New Roman"/>
              <a:cs typeface="Times New Roman"/>
              <a:sym typeface="Times New Roman"/>
            </a:endParaRPr>
          </a:p>
        </p:txBody>
      </p:sp>
      <p:sp>
        <p:nvSpPr>
          <p:cNvPr id="432" name="Google Shape;432;g2a59aa285e9_1_0"/>
          <p:cNvSpPr txBox="1"/>
          <p:nvPr/>
        </p:nvSpPr>
        <p:spPr>
          <a:xfrm>
            <a:off x="912975" y="1164349"/>
            <a:ext cx="5129400" cy="1675200"/>
          </a:xfrm>
          <a:prstGeom prst="rect">
            <a:avLst/>
          </a:prstGeom>
          <a:noFill/>
          <a:ln>
            <a:noFill/>
          </a:ln>
        </p:spPr>
        <p:txBody>
          <a:bodyPr spcFirstLastPara="1" wrap="square" lIns="0" tIns="9525" rIns="0" bIns="0" anchor="t" anchorCtr="0">
            <a:noAutofit/>
          </a:bodyPr>
          <a:lstStyle/>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a:p>
            <a:pPr marL="203200" marR="0" lvl="0" indent="-190500" algn="just" rtl="0">
              <a:lnSpc>
                <a:spcPct val="100000"/>
              </a:lnSpc>
              <a:spcBef>
                <a:spcPts val="0"/>
              </a:spcBef>
              <a:spcAft>
                <a:spcPts val="0"/>
              </a:spcAft>
              <a:buClr>
                <a:srgbClr val="800000"/>
              </a:buClr>
              <a:buSzPts val="1200"/>
              <a:buFont typeface="Times New Roman"/>
              <a:buChar char="•"/>
            </a:pPr>
            <a:r>
              <a:rPr lang="en" b="1">
                <a:solidFill>
                  <a:srgbClr val="800000"/>
                </a:solidFill>
                <a:latin typeface="Times New Roman"/>
                <a:ea typeface="Times New Roman"/>
                <a:cs typeface="Times New Roman"/>
                <a:sym typeface="Times New Roman"/>
              </a:rPr>
              <a:t>Stabilizing Interest Rates, Declining Mortgage Rates</a:t>
            </a:r>
            <a:endParaRPr sz="1400" b="1" i="0" u="none" strike="noStrike" cap="none">
              <a:solidFill>
                <a:srgbClr val="800000"/>
              </a:solidFill>
              <a:latin typeface="Times New Roman"/>
              <a:ea typeface="Times New Roman"/>
              <a:cs typeface="Times New Roman"/>
              <a:sym typeface="Times New Roman"/>
            </a:endParaRPr>
          </a:p>
          <a:p>
            <a:pPr marL="457200" marR="190500" lvl="0" indent="-304800" algn="l" rtl="0">
              <a:lnSpc>
                <a:spcPct val="101600"/>
              </a:lnSpc>
              <a:spcBef>
                <a:spcPts val="0"/>
              </a:spcBef>
              <a:spcAft>
                <a:spcPts val="0"/>
              </a:spcAft>
              <a:buClr>
                <a:srgbClr val="222222"/>
              </a:buClr>
              <a:buSzPts val="1200"/>
              <a:buFont typeface="Times New Roman"/>
              <a:buChar char="-"/>
            </a:pPr>
            <a:r>
              <a:rPr lang="en" sz="1200">
                <a:solidFill>
                  <a:srgbClr val="222222"/>
                </a:solidFill>
                <a:latin typeface="Times New Roman"/>
                <a:ea typeface="Times New Roman"/>
                <a:cs typeface="Times New Roman"/>
                <a:sym typeface="Times New Roman"/>
              </a:rPr>
              <a:t>Fed</a:t>
            </a:r>
            <a:r>
              <a:rPr lang="en" sz="1200" b="0" i="0" u="none" strike="noStrike" cap="none">
                <a:solidFill>
                  <a:srgbClr val="222222"/>
                </a:solidFill>
                <a:latin typeface="Times New Roman"/>
                <a:ea typeface="Times New Roman"/>
                <a:cs typeface="Times New Roman"/>
                <a:sym typeface="Times New Roman"/>
              </a:rPr>
              <a:t> expected to </a:t>
            </a:r>
            <a:r>
              <a:rPr lang="en" sz="1200">
                <a:solidFill>
                  <a:srgbClr val="222222"/>
                </a:solidFill>
                <a:latin typeface="Times New Roman"/>
                <a:ea typeface="Times New Roman"/>
                <a:cs typeface="Times New Roman"/>
                <a:sym typeface="Times New Roman"/>
              </a:rPr>
              <a:t>begin cutting rates </a:t>
            </a:r>
            <a:r>
              <a:rPr lang="en" sz="1200" b="0" i="0" u="none" strike="noStrike" cap="none">
                <a:solidFill>
                  <a:srgbClr val="222222"/>
                </a:solidFill>
                <a:latin typeface="Times New Roman"/>
                <a:ea typeface="Times New Roman"/>
                <a:cs typeface="Times New Roman"/>
                <a:sym typeface="Times New Roman"/>
              </a:rPr>
              <a:t>in ‘24 </a:t>
            </a:r>
            <a:r>
              <a:rPr lang="en" sz="1200">
                <a:solidFill>
                  <a:srgbClr val="222222"/>
                </a:solidFill>
                <a:latin typeface="Times New Roman"/>
                <a:ea typeface="Times New Roman"/>
                <a:cs typeface="Times New Roman"/>
                <a:sym typeface="Times New Roman"/>
              </a:rPr>
              <a:t>creating opportunities for RE</a:t>
            </a:r>
            <a:endParaRPr sz="1200" b="0" i="0" u="none" strike="noStrike" cap="none">
              <a:solidFill>
                <a:srgbClr val="222222"/>
              </a:solidFill>
              <a:latin typeface="Times New Roman"/>
              <a:ea typeface="Times New Roman"/>
              <a:cs typeface="Times New Roman"/>
              <a:sym typeface="Times New Roman"/>
            </a:endParaRPr>
          </a:p>
          <a:p>
            <a:pPr marL="457200" marR="190500" lvl="0" indent="-304800" algn="l" rtl="0">
              <a:lnSpc>
                <a:spcPct val="101600"/>
              </a:lnSpc>
              <a:spcBef>
                <a:spcPts val="0"/>
              </a:spcBef>
              <a:spcAft>
                <a:spcPts val="0"/>
              </a:spcAft>
              <a:buClr>
                <a:srgbClr val="222222"/>
              </a:buClr>
              <a:buSzPts val="1200"/>
              <a:buFont typeface="Times New Roman"/>
              <a:buChar char="-"/>
            </a:pPr>
            <a:r>
              <a:rPr lang="en" sz="1200">
                <a:solidFill>
                  <a:srgbClr val="222222"/>
                </a:solidFill>
                <a:latin typeface="Times New Roman"/>
                <a:ea typeface="Times New Roman"/>
                <a:cs typeface="Times New Roman"/>
                <a:sym typeface="Times New Roman"/>
              </a:rPr>
              <a:t>Avg 30 year mortgage rates reaching 4 month lows</a:t>
            </a:r>
            <a:endParaRPr sz="1200" b="0" i="0" u="none" strike="noStrike" cap="none">
              <a:solidFill>
                <a:srgbClr val="222222"/>
              </a:solidFill>
              <a:latin typeface="Times New Roman"/>
              <a:ea typeface="Times New Roman"/>
              <a:cs typeface="Times New Roman"/>
              <a:sym typeface="Times New Roman"/>
            </a:endParaRPr>
          </a:p>
          <a:p>
            <a:pPr marL="203200" marR="0" lvl="0" indent="-203200" algn="just" rtl="0">
              <a:lnSpc>
                <a:spcPct val="100000"/>
              </a:lnSpc>
              <a:spcBef>
                <a:spcPts val="0"/>
              </a:spcBef>
              <a:spcAft>
                <a:spcPts val="0"/>
              </a:spcAft>
              <a:buClr>
                <a:srgbClr val="800000"/>
              </a:buClr>
              <a:buSzPts val="1400"/>
              <a:buFont typeface="Times New Roman"/>
              <a:buChar char="•"/>
            </a:pPr>
            <a:r>
              <a:rPr lang="en" b="1">
                <a:solidFill>
                  <a:srgbClr val="800000"/>
                </a:solidFill>
                <a:latin typeface="Times New Roman"/>
                <a:ea typeface="Times New Roman"/>
                <a:cs typeface="Times New Roman"/>
                <a:sym typeface="Times New Roman"/>
              </a:rPr>
              <a:t>Long term secular macro tailwinds</a:t>
            </a:r>
            <a:endParaRPr sz="1400" b="1" i="0" u="none" strike="noStrike" cap="none">
              <a:solidFill>
                <a:srgbClr val="800000"/>
              </a:solidFill>
              <a:latin typeface="Times New Roman"/>
              <a:ea typeface="Times New Roman"/>
              <a:cs typeface="Times New Roman"/>
              <a:sym typeface="Times New Roman"/>
            </a:endParaRPr>
          </a:p>
          <a:p>
            <a:pPr marL="457200" marR="0" lvl="0" indent="-304800" algn="just" rtl="0">
              <a:lnSpc>
                <a:spcPct val="1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Continued long term secular demand for logistics facilities, data centers, retail, and cell towers which are partially immune to broader market conditions and allow for substantial room for growth within our portfolio</a:t>
            </a:r>
            <a:endParaRPr sz="1200" b="0" i="0" u="none" strike="noStrike" cap="none">
              <a:solidFill>
                <a:srgbClr val="333333"/>
              </a:solidFill>
              <a:highlight>
                <a:srgbClr val="FFFFFF"/>
              </a:highlight>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pic>
        <p:nvPicPr>
          <p:cNvPr id="433" name="Google Shape;433;g2a59aa285e9_1_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434" name="Google Shape;434;g2a59aa285e9_1_0"/>
          <p:cNvSpPr txBox="1"/>
          <p:nvPr/>
        </p:nvSpPr>
        <p:spPr>
          <a:xfrm>
            <a:off x="2294113" y="2915550"/>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b="1" i="0" u="none" strike="noStrike" cap="none">
                <a:solidFill>
                  <a:schemeClr val="lt1"/>
                </a:solidFill>
                <a:latin typeface="Times New Roman"/>
                <a:ea typeface="Times New Roman"/>
                <a:cs typeface="Times New Roman"/>
                <a:sym typeface="Times New Roman"/>
              </a:rPr>
              <a:t>CURRENT HOLDINGS</a:t>
            </a:r>
            <a:endParaRPr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b="1" i="0" u="none" strike="noStrike" cap="none">
              <a:solidFill>
                <a:srgbClr val="FFFFFF"/>
              </a:solidFill>
              <a:latin typeface="Times New Roman"/>
              <a:ea typeface="Times New Roman"/>
              <a:cs typeface="Times New Roman"/>
              <a:sym typeface="Times New Roman"/>
            </a:endParaRPr>
          </a:p>
        </p:txBody>
      </p:sp>
      <p:sp>
        <p:nvSpPr>
          <p:cNvPr id="435" name="Google Shape;435;g2a59aa285e9_1_0"/>
          <p:cNvSpPr txBox="1"/>
          <p:nvPr/>
        </p:nvSpPr>
        <p:spPr>
          <a:xfrm>
            <a:off x="6224250" y="1345925"/>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a:solidFill>
                  <a:schemeClr val="dk1"/>
                </a:solidFill>
                <a:latin typeface="Times New Roman"/>
                <a:ea typeface="Times New Roman"/>
                <a:cs typeface="Times New Roman"/>
                <a:sym typeface="Times New Roman"/>
              </a:rPr>
              <a:t>High-Risk Office Sector</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Higher For Longer Rates</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Class B and C Properties</a:t>
            </a:r>
            <a:endParaRPr sz="1200" i="0" u="none" strike="noStrike" cap="none">
              <a:solidFill>
                <a:schemeClr val="dk1"/>
              </a:solidFill>
              <a:latin typeface="Times New Roman"/>
              <a:ea typeface="Times New Roman"/>
              <a:cs typeface="Times New Roman"/>
              <a:sym typeface="Times New Roman"/>
            </a:endParaRPr>
          </a:p>
          <a:p>
            <a:pPr marL="457200" marR="0" lvl="0" indent="0" algn="l" rtl="0">
              <a:lnSpc>
                <a:spcPct val="115000"/>
              </a:lnSpc>
              <a:spcBef>
                <a:spcPts val="0"/>
              </a:spcBef>
              <a:spcAft>
                <a:spcPts val="0"/>
              </a:spcAft>
              <a:buNone/>
            </a:pPr>
            <a:endParaRPr sz="120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p:txBody>
      </p:sp>
      <p:sp>
        <p:nvSpPr>
          <p:cNvPr id="436" name="Google Shape;436;g2a59aa285e9_1_0"/>
          <p:cNvSpPr txBox="1"/>
          <p:nvPr/>
        </p:nvSpPr>
        <p:spPr>
          <a:xfrm>
            <a:off x="129938" y="3929925"/>
            <a:ext cx="6531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888888"/>
                </a:solidFill>
                <a:latin typeface="Calibri"/>
                <a:ea typeface="Calibri"/>
                <a:cs typeface="Calibri"/>
                <a:sym typeface="Calibri"/>
              </a:rPr>
              <a:t>**Price Dec 11</a:t>
            </a:r>
            <a:endParaRPr sz="900">
              <a:solidFill>
                <a:srgbClr val="888888"/>
              </a:solidFill>
              <a:latin typeface="Calibri"/>
              <a:ea typeface="Calibri"/>
              <a:cs typeface="Calibri"/>
              <a:sym typeface="Calibri"/>
            </a:endParaRPr>
          </a:p>
        </p:txBody>
      </p:sp>
      <p:pic>
        <p:nvPicPr>
          <p:cNvPr id="437" name="Google Shape;437;g2a59aa285e9_1_0"/>
          <p:cNvPicPr preferRelativeResize="0"/>
          <p:nvPr/>
        </p:nvPicPr>
        <p:blipFill rotWithShape="1">
          <a:blip r:embed="rId4">
            <a:alphaModFix/>
          </a:blip>
          <a:srcRect/>
          <a:stretch/>
        </p:blipFill>
        <p:spPr>
          <a:xfrm>
            <a:off x="5047504" y="78377"/>
            <a:ext cx="1348471" cy="674250"/>
          </a:xfrm>
          <a:prstGeom prst="rect">
            <a:avLst/>
          </a:prstGeom>
          <a:noFill/>
          <a:ln>
            <a:noFill/>
          </a:ln>
        </p:spPr>
      </p:pic>
      <p:pic>
        <p:nvPicPr>
          <p:cNvPr id="438" name="Google Shape;438;g2a59aa285e9_1_0"/>
          <p:cNvPicPr preferRelativeResize="0"/>
          <p:nvPr/>
        </p:nvPicPr>
        <p:blipFill rotWithShape="1">
          <a:blip r:embed="rId5">
            <a:alphaModFix/>
          </a:blip>
          <a:srcRect/>
          <a:stretch/>
        </p:blipFill>
        <p:spPr>
          <a:xfrm>
            <a:off x="6708272" y="282475"/>
            <a:ext cx="1526566" cy="285300"/>
          </a:xfrm>
          <a:prstGeom prst="rect">
            <a:avLst/>
          </a:prstGeom>
          <a:noFill/>
          <a:ln>
            <a:noFill/>
          </a:ln>
        </p:spPr>
      </p:pic>
      <p:pic>
        <p:nvPicPr>
          <p:cNvPr id="439" name="Google Shape;439;g2a59aa285e9_1_0"/>
          <p:cNvPicPr preferRelativeResize="0"/>
          <p:nvPr/>
        </p:nvPicPr>
        <p:blipFill>
          <a:blip r:embed="rId6">
            <a:alphaModFix/>
          </a:blip>
          <a:stretch>
            <a:fillRect/>
          </a:stretch>
        </p:blipFill>
        <p:spPr>
          <a:xfrm>
            <a:off x="668225" y="3233834"/>
            <a:ext cx="8381225" cy="14487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a59aa285e9_1_22"/>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6" name="Google Shape;446;g2a59aa285e9_1_22"/>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7" name="Google Shape;447;g2a59aa285e9_1_22"/>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8" name="Google Shape;448;g2a59aa285e9_1_22"/>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9" name="Google Shape;449;g2a59aa285e9_1_22"/>
          <p:cNvSpPr txBox="1">
            <a:spLocks noGrp="1"/>
          </p:cNvSpPr>
          <p:nvPr>
            <p:ph type="title"/>
          </p:nvPr>
        </p:nvSpPr>
        <p:spPr>
          <a:xfrm>
            <a:off x="1049179" y="3453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Real Estate</a:t>
            </a:r>
            <a:endParaRPr sz="1200"/>
          </a:p>
        </p:txBody>
      </p:sp>
      <p:sp>
        <p:nvSpPr>
          <p:cNvPr id="450" name="Google Shape;450;g2a59aa285e9_1_22"/>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12</a:t>
            </a:fld>
            <a:endParaRPr/>
          </a:p>
        </p:txBody>
      </p:sp>
      <p:sp>
        <p:nvSpPr>
          <p:cNvPr id="451" name="Google Shape;451;g2a59aa285e9_1_22"/>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Mitchell Hyneman</a:t>
            </a:r>
            <a:endParaRPr sz="1000" b="0" i="0" u="none" strike="noStrike" cap="none">
              <a:solidFill>
                <a:schemeClr val="dk1"/>
              </a:solidFill>
              <a:latin typeface="Times New Roman"/>
              <a:ea typeface="Times New Roman"/>
              <a:cs typeface="Times New Roman"/>
              <a:sym typeface="Times New Roman"/>
            </a:endParaRPr>
          </a:p>
        </p:txBody>
      </p:sp>
      <p:pic>
        <p:nvPicPr>
          <p:cNvPr id="452" name="Google Shape;452;g2a59aa285e9_1_22"/>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453" name="Google Shape;453;g2a59aa285e9_1_22"/>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454" name="Google Shape;454;g2a59aa285e9_1_22"/>
          <p:cNvSpPr/>
          <p:nvPr/>
        </p:nvSpPr>
        <p:spPr>
          <a:xfrm>
            <a:off x="1026000" y="1202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455" name="Google Shape;455;g2a59aa285e9_1_22"/>
          <p:cNvSpPr txBox="1"/>
          <p:nvPr/>
        </p:nvSpPr>
        <p:spPr>
          <a:xfrm>
            <a:off x="994400" y="1589575"/>
            <a:ext cx="24906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9/2</a:t>
            </a:r>
            <a:r>
              <a:rPr lang="en" sz="1200">
                <a:latin typeface="Times New Roman"/>
                <a:ea typeface="Times New Roman"/>
                <a:cs typeface="Times New Roman"/>
                <a:sym typeface="Times New Roman"/>
              </a:rPr>
              <a:t>6</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Held</a:t>
            </a:r>
            <a:r>
              <a:rPr lang="en" sz="1200" b="0" i="0" u="none" strike="noStrike" cap="none">
                <a:solidFill>
                  <a:srgbClr val="000000"/>
                </a:solidFill>
                <a:latin typeface="Times New Roman"/>
                <a:ea typeface="Times New Roman"/>
                <a:cs typeface="Times New Roman"/>
                <a:sym typeface="Times New Roman"/>
              </a:rPr>
              <a:t> </a:t>
            </a:r>
            <a:r>
              <a:rPr lang="en" sz="1200">
                <a:latin typeface="Times New Roman"/>
                <a:ea typeface="Times New Roman"/>
                <a:cs typeface="Times New Roman"/>
                <a:sym typeface="Times New Roman"/>
              </a:rPr>
              <a:t>AMT</a:t>
            </a: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9/2</a:t>
            </a:r>
            <a:r>
              <a:rPr lang="en" sz="1200">
                <a:latin typeface="Times New Roman"/>
                <a:ea typeface="Times New Roman"/>
                <a:cs typeface="Times New Roman"/>
                <a:sym typeface="Times New Roman"/>
              </a:rPr>
              <a:t>6</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Held</a:t>
            </a:r>
            <a:r>
              <a:rPr lang="en" sz="1200">
                <a:solidFill>
                  <a:srgbClr val="000000"/>
                </a:solidFill>
                <a:latin typeface="Times New Roman"/>
                <a:ea typeface="Times New Roman"/>
                <a:cs typeface="Times New Roman"/>
                <a:sym typeface="Times New Roman"/>
              </a:rPr>
              <a:t> </a:t>
            </a:r>
            <a:r>
              <a:rPr lang="en" sz="1200">
                <a:latin typeface="Times New Roman"/>
                <a:ea typeface="Times New Roman"/>
                <a:cs typeface="Times New Roman"/>
                <a:sym typeface="Times New Roman"/>
              </a:rPr>
              <a:t>PLD</a:t>
            </a: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rgbClr val="000000"/>
              </a:solidFill>
              <a:latin typeface="Times New Roman"/>
              <a:ea typeface="Times New Roman"/>
              <a:cs typeface="Times New Roman"/>
              <a:sym typeface="Times New Roman"/>
            </a:endParaRPr>
          </a:p>
        </p:txBody>
      </p:sp>
      <p:sp>
        <p:nvSpPr>
          <p:cNvPr id="456" name="Google Shape;456;g2a59aa285e9_1_22"/>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2.83</a:t>
            </a:r>
            <a:r>
              <a:rPr lang="en" sz="1200" b="1" i="0" u="none" strike="noStrike" cap="none">
                <a:solidFill>
                  <a:srgbClr val="00B050"/>
                </a:solidFill>
                <a:latin typeface="Times New Roman"/>
                <a:ea typeface="Times New Roman"/>
                <a:cs typeface="Times New Roman"/>
                <a:sym typeface="Times New Roman"/>
              </a:rPr>
              <a:t>%</a:t>
            </a:r>
            <a:endParaRPr sz="1200" b="0"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b="1">
                <a:solidFill>
                  <a:srgbClr val="00B050"/>
                </a:solidFill>
                <a:latin typeface="Times New Roman"/>
                <a:ea typeface="Times New Roman"/>
                <a:cs typeface="Times New Roman"/>
                <a:sym typeface="Times New Roman"/>
              </a:rPr>
              <a:t>0.02</a:t>
            </a:r>
            <a:endParaRPr sz="1200" b="1"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0.07</a:t>
            </a:r>
            <a:endParaRPr sz="1200" b="1"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0.09</a:t>
            </a:r>
            <a:endParaRPr sz="1200" b="1">
              <a:solidFill>
                <a:srgbClr val="00B05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457" name="Google Shape;457;g2a59aa285e9_1_22"/>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458" name="Google Shape;458;g2a59aa285e9_1_22"/>
          <p:cNvSpPr txBox="1"/>
          <p:nvPr/>
        </p:nvSpPr>
        <p:spPr>
          <a:xfrm>
            <a:off x="3410225" y="1589575"/>
            <a:ext cx="2533200" cy="638700"/>
          </a:xfrm>
          <a:prstGeom prst="rect">
            <a:avLst/>
          </a:prstGeom>
          <a:noFill/>
          <a:ln>
            <a:noFill/>
          </a:ln>
        </p:spPr>
        <p:txBody>
          <a:bodyPr spcFirstLastPara="1" wrap="square" lIns="0" tIns="6650" rIns="0" bIns="0" anchor="t" anchorCtr="0">
            <a:noAutofit/>
          </a:bodyPr>
          <a:lstStyle/>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Declining Mortgage Rates</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Lower Financing Costs</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High Logistics/Data Center Demand</a:t>
            </a:r>
            <a:endParaRPr sz="1200" i="0" u="none" strike="noStrike" cap="none">
              <a:solidFill>
                <a:schemeClr val="dk1"/>
              </a:solidFill>
              <a:latin typeface="Times New Roman"/>
              <a:ea typeface="Times New Roman"/>
              <a:cs typeface="Times New Roman"/>
              <a:sym typeface="Times New Roman"/>
            </a:endParaRPr>
          </a:p>
        </p:txBody>
      </p:sp>
      <p:pic>
        <p:nvPicPr>
          <p:cNvPr id="459" name="Google Shape;459;g2a59aa285e9_1_22"/>
          <p:cNvPicPr preferRelativeResize="0"/>
          <p:nvPr/>
        </p:nvPicPr>
        <p:blipFill rotWithShape="1">
          <a:blip r:embed="rId4">
            <a:alphaModFix/>
          </a:blip>
          <a:srcRect/>
          <a:stretch/>
        </p:blipFill>
        <p:spPr>
          <a:xfrm>
            <a:off x="5047504" y="78377"/>
            <a:ext cx="1348471" cy="674250"/>
          </a:xfrm>
          <a:prstGeom prst="rect">
            <a:avLst/>
          </a:prstGeom>
          <a:noFill/>
          <a:ln>
            <a:noFill/>
          </a:ln>
        </p:spPr>
      </p:pic>
      <p:pic>
        <p:nvPicPr>
          <p:cNvPr id="460" name="Google Shape;460;g2a59aa285e9_1_22"/>
          <p:cNvPicPr preferRelativeResize="0"/>
          <p:nvPr/>
        </p:nvPicPr>
        <p:blipFill rotWithShape="1">
          <a:blip r:embed="rId5">
            <a:alphaModFix/>
          </a:blip>
          <a:srcRect/>
          <a:stretch/>
        </p:blipFill>
        <p:spPr>
          <a:xfrm>
            <a:off x="6708272" y="282475"/>
            <a:ext cx="1526566" cy="285300"/>
          </a:xfrm>
          <a:prstGeom prst="rect">
            <a:avLst/>
          </a:prstGeom>
          <a:noFill/>
          <a:ln>
            <a:noFill/>
          </a:ln>
        </p:spPr>
      </p:pic>
      <p:pic>
        <p:nvPicPr>
          <p:cNvPr id="461" name="Google Shape;461;g2a59aa285e9_1_22"/>
          <p:cNvPicPr preferRelativeResize="0"/>
          <p:nvPr/>
        </p:nvPicPr>
        <p:blipFill>
          <a:blip r:embed="rId6">
            <a:alphaModFix/>
          </a:blip>
          <a:stretch>
            <a:fillRect/>
          </a:stretch>
        </p:blipFill>
        <p:spPr>
          <a:xfrm>
            <a:off x="658401" y="2495338"/>
            <a:ext cx="8036848" cy="2039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2a2349a5c6e_2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8" name="Google Shape;468;g2a2349a5c6e_2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9" name="Google Shape;469;g2a2349a5c6e_2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0" name="Google Shape;470;g2a2349a5c6e_2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1" name="Google Shape;471;g2a2349a5c6e_2_0"/>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472" name="Google Shape;472;g2a2349a5c6e_2_0"/>
          <p:cNvSpPr txBox="1"/>
          <p:nvPr/>
        </p:nvSpPr>
        <p:spPr>
          <a:xfrm>
            <a:off x="912975" y="1071725"/>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p:txBody>
      </p:sp>
      <p:sp>
        <p:nvSpPr>
          <p:cNvPr id="473" name="Google Shape;473;g2a2349a5c6e_2_0"/>
          <p:cNvSpPr/>
          <p:nvPr/>
        </p:nvSpPr>
        <p:spPr>
          <a:xfrm>
            <a:off x="7304862" y="1919683"/>
            <a:ext cx="2763300" cy="4557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474" name="Google Shape;474;g2a2349a5c6e_2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13</a:t>
            </a:fld>
            <a:endParaRPr/>
          </a:p>
        </p:txBody>
      </p:sp>
      <p:sp>
        <p:nvSpPr>
          <p:cNvPr id="475" name="Google Shape;475;g2a2349a5c6e_2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Joseph Andrews</a:t>
            </a:r>
            <a:endParaRPr sz="1000" b="0" i="0" u="none" strike="noStrike" cap="none">
              <a:solidFill>
                <a:schemeClr val="dk1"/>
              </a:solidFill>
              <a:latin typeface="Times New Roman"/>
              <a:ea typeface="Times New Roman"/>
              <a:cs typeface="Times New Roman"/>
              <a:sym typeface="Times New Roman"/>
            </a:endParaRPr>
          </a:p>
        </p:txBody>
      </p:sp>
      <p:sp>
        <p:nvSpPr>
          <p:cNvPr id="476" name="Google Shape;476;g2a2349a5c6e_2_0"/>
          <p:cNvSpPr txBox="1"/>
          <p:nvPr/>
        </p:nvSpPr>
        <p:spPr>
          <a:xfrm>
            <a:off x="943575" y="1345475"/>
            <a:ext cx="5129400" cy="1604100"/>
          </a:xfrm>
          <a:prstGeom prst="rect">
            <a:avLst/>
          </a:prstGeom>
          <a:noFill/>
          <a:ln>
            <a:noFill/>
          </a:ln>
        </p:spPr>
        <p:txBody>
          <a:bodyPr spcFirstLastPara="1" wrap="square" lIns="0" tIns="9525" rIns="0" bIns="0" anchor="t" anchorCtr="0">
            <a:noAutofit/>
          </a:bodyPr>
          <a:lstStyle/>
          <a:p>
            <a:pPr marL="203200" marR="0" lvl="0" indent="-171450" algn="just" rtl="0">
              <a:lnSpc>
                <a:spcPct val="100000"/>
              </a:lnSpc>
              <a:spcBef>
                <a:spcPts val="0"/>
              </a:spcBef>
              <a:spcAft>
                <a:spcPts val="0"/>
              </a:spcAft>
              <a:buClr>
                <a:srgbClr val="800000"/>
              </a:buClr>
              <a:buSzPts val="900"/>
              <a:buFont typeface="Times New Roman"/>
              <a:buChar char="•"/>
            </a:pPr>
            <a:r>
              <a:rPr lang="en" sz="1100" b="1" i="0" u="none" strike="noStrike" cap="none">
                <a:solidFill>
                  <a:srgbClr val="800000"/>
                </a:solidFill>
                <a:latin typeface="Times New Roman"/>
                <a:ea typeface="Times New Roman"/>
                <a:cs typeface="Times New Roman"/>
                <a:sym typeface="Times New Roman"/>
              </a:rPr>
              <a:t>El Nino</a:t>
            </a:r>
            <a:endParaRPr sz="1100" b="1" i="0" u="none" strike="noStrike" cap="none">
              <a:solidFill>
                <a:srgbClr val="800000"/>
              </a:solidFill>
              <a:latin typeface="Times New Roman"/>
              <a:ea typeface="Times New Roman"/>
              <a:cs typeface="Times New Roman"/>
              <a:sym typeface="Times New Roman"/>
            </a:endParaRPr>
          </a:p>
          <a:p>
            <a:pPr marL="457200" marR="0" lvl="0" indent="-292100" algn="just" rtl="0">
              <a:lnSpc>
                <a:spcPct val="100000"/>
              </a:lnSpc>
              <a:spcBef>
                <a:spcPts val="0"/>
              </a:spcBef>
              <a:spcAft>
                <a:spcPts val="0"/>
              </a:spcAft>
              <a:buClr>
                <a:schemeClr val="dk1"/>
              </a:buClr>
              <a:buSzPts val="1000"/>
              <a:buFont typeface="Times New Roman"/>
              <a:buChar char="-"/>
            </a:pPr>
            <a:r>
              <a:rPr lang="en" sz="1000" b="0" i="0" u="none" strike="noStrike" cap="none">
                <a:solidFill>
                  <a:schemeClr val="dk1"/>
                </a:solidFill>
                <a:latin typeface="Times New Roman"/>
                <a:ea typeface="Times New Roman"/>
                <a:cs typeface="Times New Roman"/>
                <a:sym typeface="Times New Roman"/>
              </a:rPr>
              <a:t>The cyclical weather pattern has caused cocoa shortages on the Ivory coast and Ghana causing future contracts to skyrocket</a:t>
            </a:r>
            <a:endParaRPr sz="1000" b="0" i="0" u="none" strike="noStrike" cap="none">
              <a:solidFill>
                <a:schemeClr val="dk1"/>
              </a:solidFill>
              <a:latin typeface="Times New Roman"/>
              <a:ea typeface="Times New Roman"/>
              <a:cs typeface="Times New Roman"/>
              <a:sym typeface="Times New Roman"/>
            </a:endParaRPr>
          </a:p>
          <a:p>
            <a:pPr marL="203200" marR="0" lvl="0" indent="-171450" algn="just" rtl="0">
              <a:lnSpc>
                <a:spcPct val="100000"/>
              </a:lnSpc>
              <a:spcBef>
                <a:spcPts val="0"/>
              </a:spcBef>
              <a:spcAft>
                <a:spcPts val="0"/>
              </a:spcAft>
              <a:buClr>
                <a:srgbClr val="800000"/>
              </a:buClr>
              <a:buSzPts val="900"/>
              <a:buFont typeface="Times New Roman"/>
              <a:buChar char="•"/>
            </a:pPr>
            <a:r>
              <a:rPr lang="en" sz="1100" b="1" i="0" u="none" strike="noStrike" cap="none">
                <a:solidFill>
                  <a:srgbClr val="800000"/>
                </a:solidFill>
                <a:latin typeface="Times New Roman"/>
                <a:ea typeface="Times New Roman"/>
                <a:cs typeface="Times New Roman"/>
                <a:sym typeface="Times New Roman"/>
              </a:rPr>
              <a:t>Gold Rush</a:t>
            </a:r>
            <a:endParaRPr sz="1100" b="1" i="0" u="none" strike="noStrike" cap="none">
              <a:solidFill>
                <a:srgbClr val="800000"/>
              </a:solidFill>
              <a:latin typeface="Times New Roman"/>
              <a:ea typeface="Times New Roman"/>
              <a:cs typeface="Times New Roman"/>
              <a:sym typeface="Times New Roman"/>
            </a:endParaRPr>
          </a:p>
          <a:p>
            <a:pPr marL="457200" marR="0" lvl="0" indent="-292100" algn="just" rtl="0">
              <a:lnSpc>
                <a:spcPct val="100000"/>
              </a:lnSpc>
              <a:spcBef>
                <a:spcPts val="0"/>
              </a:spcBef>
              <a:spcAft>
                <a:spcPts val="0"/>
              </a:spcAft>
              <a:buClr>
                <a:schemeClr val="dk1"/>
              </a:buClr>
              <a:buSzPts val="1000"/>
              <a:buFont typeface="Times New Roman"/>
              <a:buChar char="-"/>
            </a:pPr>
            <a:r>
              <a:rPr lang="en" sz="1000" b="0" i="0" u="none" strike="noStrike" cap="none">
                <a:solidFill>
                  <a:schemeClr val="dk1"/>
                </a:solidFill>
                <a:latin typeface="Times New Roman"/>
                <a:ea typeface="Times New Roman"/>
                <a:cs typeface="Times New Roman"/>
                <a:sym typeface="Times New Roman"/>
              </a:rPr>
              <a:t>Heightened geopolitical tension, easing rates, and a weaker dollar is causing                                                                                                                                                                 a massive rally with no plan of stopping</a:t>
            </a:r>
            <a:endParaRPr sz="1000" b="0" i="0" u="none" strike="noStrike" cap="none">
              <a:solidFill>
                <a:schemeClr val="dk1"/>
              </a:solidFill>
              <a:latin typeface="Times New Roman"/>
              <a:ea typeface="Times New Roman"/>
              <a:cs typeface="Times New Roman"/>
              <a:sym typeface="Times New Roman"/>
            </a:endParaRPr>
          </a:p>
          <a:p>
            <a:pPr marL="203200" lvl="0" indent="-171450" algn="just" rtl="0">
              <a:spcBef>
                <a:spcPts val="0"/>
              </a:spcBef>
              <a:spcAft>
                <a:spcPts val="0"/>
              </a:spcAft>
              <a:buClr>
                <a:srgbClr val="800000"/>
              </a:buClr>
              <a:buSzPts val="900"/>
              <a:buFont typeface="Times New Roman"/>
              <a:buChar char="•"/>
            </a:pPr>
            <a:r>
              <a:rPr lang="en" sz="1100" b="1">
                <a:solidFill>
                  <a:srgbClr val="800000"/>
                </a:solidFill>
                <a:latin typeface="Times New Roman"/>
                <a:ea typeface="Times New Roman"/>
                <a:cs typeface="Times New Roman"/>
                <a:sym typeface="Times New Roman"/>
              </a:rPr>
              <a:t>Platinum?</a:t>
            </a:r>
            <a:endParaRPr sz="1100" b="1">
              <a:solidFill>
                <a:srgbClr val="800000"/>
              </a:solidFill>
              <a:latin typeface="Times New Roman"/>
              <a:ea typeface="Times New Roman"/>
              <a:cs typeface="Times New Roman"/>
              <a:sym typeface="Times New Roman"/>
            </a:endParaRPr>
          </a:p>
          <a:p>
            <a:pPr marL="0" lvl="0" indent="0" algn="just" rtl="0">
              <a:spcBef>
                <a:spcPts val="0"/>
              </a:spcBef>
              <a:spcAft>
                <a:spcPts val="0"/>
              </a:spcAft>
              <a:buNone/>
            </a:pPr>
            <a:r>
              <a:rPr lang="en" sz="1200" b="1">
                <a:solidFill>
                  <a:srgbClr val="800000"/>
                </a:solidFill>
                <a:latin typeface="Times New Roman"/>
                <a:ea typeface="Times New Roman"/>
                <a:cs typeface="Times New Roman"/>
                <a:sym typeface="Times New Roman"/>
              </a:rPr>
              <a:t>     -	</a:t>
            </a:r>
            <a:r>
              <a:rPr lang="en" sz="1000">
                <a:solidFill>
                  <a:schemeClr val="dk1"/>
                </a:solidFill>
                <a:latin typeface="Times New Roman"/>
                <a:ea typeface="Times New Roman"/>
                <a:cs typeface="Times New Roman"/>
                <a:sym typeface="Times New Roman"/>
              </a:rPr>
              <a:t>Despite consensus out of shortages Platinum continues to underperform         </a:t>
            </a:r>
            <a:endParaRPr sz="1000">
              <a:solidFill>
                <a:schemeClr val="dk1"/>
              </a:solidFill>
              <a:latin typeface="Times New Roman"/>
              <a:ea typeface="Times New Roman"/>
              <a:cs typeface="Times New Roman"/>
              <a:sym typeface="Times New Roman"/>
            </a:endParaRPr>
          </a:p>
          <a:p>
            <a:pPr marL="0" lvl="0" indent="0" algn="just" rtl="0">
              <a:spcBef>
                <a:spcPts val="0"/>
              </a:spcBef>
              <a:spcAft>
                <a:spcPts val="0"/>
              </a:spcAft>
              <a:buNone/>
            </a:pPr>
            <a:r>
              <a:rPr lang="en" sz="1000">
                <a:solidFill>
                  <a:schemeClr val="dk1"/>
                </a:solidFill>
                <a:latin typeface="Times New Roman"/>
                <a:ea typeface="Times New Roman"/>
                <a:cs typeface="Times New Roman"/>
                <a:sym typeface="Times New Roman"/>
              </a:rPr>
              <a:t>      </a:t>
            </a:r>
            <a:r>
              <a:rPr lang="en" sz="1200" b="1">
                <a:solidFill>
                  <a:srgbClr val="800000"/>
                </a:solidFill>
                <a:latin typeface="Times New Roman"/>
                <a:ea typeface="Times New Roman"/>
                <a:cs typeface="Times New Roman"/>
                <a:sym typeface="Times New Roman"/>
              </a:rPr>
              <a:t>-	</a:t>
            </a:r>
            <a:r>
              <a:rPr lang="en" sz="1000">
                <a:solidFill>
                  <a:schemeClr val="dk1"/>
                </a:solidFill>
                <a:latin typeface="Times New Roman"/>
                <a:ea typeface="Times New Roman"/>
                <a:cs typeface="Times New Roman"/>
                <a:sym typeface="Times New Roman"/>
              </a:rPr>
              <a:t>We continue to believe in this position and in a price correction in the future </a:t>
            </a:r>
            <a:endParaRPr sz="120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0" i="0" u="none" strike="noStrike" cap="none">
              <a:solidFill>
                <a:srgbClr val="333333"/>
              </a:solidFill>
              <a:highlight>
                <a:srgbClr val="FFFFFF"/>
              </a:highlight>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0" i="0" u="none" strike="noStrike" cap="none">
              <a:solidFill>
                <a:srgbClr val="800000"/>
              </a:solidFill>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477" name="Google Shape;477;g2a2349a5c6e_2_0"/>
          <p:cNvSpPr txBox="1">
            <a:spLocks noGrp="1"/>
          </p:cNvSpPr>
          <p:nvPr>
            <p:ph type="title"/>
          </p:nvPr>
        </p:nvSpPr>
        <p:spPr>
          <a:xfrm>
            <a:off x="994403" y="354250"/>
            <a:ext cx="10956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Commodities</a:t>
            </a:r>
            <a:endParaRPr sz="1200"/>
          </a:p>
        </p:txBody>
      </p:sp>
      <p:pic>
        <p:nvPicPr>
          <p:cNvPr id="478" name="Google Shape;478;g2a2349a5c6e_2_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479" name="Google Shape;479;g2a2349a5c6e_2_0"/>
          <p:cNvSpPr txBox="1"/>
          <p:nvPr/>
        </p:nvSpPr>
        <p:spPr>
          <a:xfrm>
            <a:off x="1049175" y="2899175"/>
            <a:ext cx="6366000" cy="274200"/>
          </a:xfrm>
          <a:prstGeom prst="rect">
            <a:avLst/>
          </a:prstGeom>
          <a:solidFill>
            <a:srgbClr val="9E0000"/>
          </a:solidFill>
          <a:ln w="9525" cap="flat" cmpd="sng">
            <a:solidFill>
              <a:srgbClr val="9E0000"/>
            </a:solidFill>
            <a:prstDash val="solid"/>
            <a:round/>
            <a:headEnd type="none" w="sm" len="sm"/>
            <a:tailEnd type="none" w="sm" len="sm"/>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CURRENT HOLDINGS</a:t>
            </a:r>
            <a:endParaRPr sz="12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Times New Roman"/>
              <a:ea typeface="Times New Roman"/>
              <a:cs typeface="Times New Roman"/>
              <a:sym typeface="Times New Roman"/>
            </a:endParaRPr>
          </a:p>
        </p:txBody>
      </p:sp>
      <p:sp>
        <p:nvSpPr>
          <p:cNvPr id="480" name="Google Shape;480;g2a2349a5c6e_2_0"/>
          <p:cNvSpPr txBox="1"/>
          <p:nvPr/>
        </p:nvSpPr>
        <p:spPr>
          <a:xfrm>
            <a:off x="6227875" y="1361550"/>
            <a:ext cx="2662200" cy="1290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a:p>
            <a:pPr marL="279400" marR="0" lvl="0" indent="-279400" algn="l" rtl="0">
              <a:lnSpc>
                <a:spcPct val="115000"/>
              </a:lnSpc>
              <a:spcBef>
                <a:spcPts val="0"/>
              </a:spcBef>
              <a:spcAft>
                <a:spcPts val="0"/>
              </a:spcAft>
              <a:buClr>
                <a:srgbClr val="800000"/>
              </a:buClr>
              <a:buSzPts val="1400"/>
              <a:buFont typeface="Arial"/>
              <a:buChar char="●"/>
            </a:pPr>
            <a:r>
              <a:rPr lang="en" sz="1200" b="1" i="0" u="none" strike="noStrike" cap="none">
                <a:solidFill>
                  <a:srgbClr val="800000"/>
                </a:solidFill>
                <a:latin typeface="Times New Roman"/>
                <a:ea typeface="Times New Roman"/>
                <a:cs typeface="Times New Roman"/>
                <a:sym typeface="Times New Roman"/>
              </a:rPr>
              <a:t>Unexpected Rate Hikes</a:t>
            </a:r>
            <a:endParaRPr sz="1200" b="1" i="0" u="none" strike="noStrike" cap="none">
              <a:solidFill>
                <a:srgbClr val="8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rgbClr val="800000"/>
              </a:buClr>
              <a:buSzPts val="1200"/>
              <a:buFont typeface="Times New Roman"/>
              <a:buChar char="●"/>
            </a:pPr>
            <a:r>
              <a:rPr lang="en" sz="1200" b="1" i="0" u="none" strike="noStrike" cap="none">
                <a:solidFill>
                  <a:srgbClr val="800000"/>
                </a:solidFill>
                <a:latin typeface="Times New Roman"/>
                <a:ea typeface="Times New Roman"/>
                <a:cs typeface="Times New Roman"/>
                <a:sym typeface="Times New Roman"/>
              </a:rPr>
              <a:t>Strong Dollar</a:t>
            </a:r>
            <a:endParaRPr sz="1200" b="1" i="0" u="none" strike="noStrike" cap="none">
              <a:solidFill>
                <a:srgbClr val="8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rgbClr val="800000"/>
              </a:buClr>
              <a:buSzPts val="1200"/>
              <a:buFont typeface="Times New Roman"/>
              <a:buChar char="●"/>
            </a:pPr>
            <a:r>
              <a:rPr lang="en" sz="1200" b="1" i="0" u="none" strike="noStrike" cap="none">
                <a:solidFill>
                  <a:srgbClr val="800000"/>
                </a:solidFill>
                <a:latin typeface="Times New Roman"/>
                <a:ea typeface="Times New Roman"/>
                <a:cs typeface="Times New Roman"/>
                <a:sym typeface="Times New Roman"/>
              </a:rPr>
              <a:t>China Economic Collapse</a:t>
            </a:r>
            <a:endParaRPr sz="1200" b="1" i="0" u="none" strike="noStrike" cap="none">
              <a:solidFill>
                <a:srgbClr val="8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rgbClr val="800000"/>
              </a:buClr>
              <a:buSzPts val="1200"/>
              <a:buFont typeface="Times New Roman"/>
              <a:buChar char="●"/>
            </a:pPr>
            <a:r>
              <a:rPr lang="en" sz="1200" b="1" i="0" u="none" strike="noStrike" cap="none">
                <a:solidFill>
                  <a:srgbClr val="800000"/>
                </a:solidFill>
                <a:latin typeface="Times New Roman"/>
                <a:ea typeface="Times New Roman"/>
                <a:cs typeface="Times New Roman"/>
                <a:sym typeface="Times New Roman"/>
              </a:rPr>
              <a:t>Higher Agriculture Supply </a:t>
            </a:r>
            <a:endParaRPr sz="1200" b="1" i="0" u="none" strike="noStrike" cap="none">
              <a:solidFill>
                <a:srgbClr val="800000"/>
              </a:solidFill>
              <a:latin typeface="Times New Roman"/>
              <a:ea typeface="Times New Roman"/>
              <a:cs typeface="Times New Roman"/>
              <a:sym typeface="Times New Roman"/>
            </a:endParaRPr>
          </a:p>
        </p:txBody>
      </p:sp>
      <p:graphicFrame>
        <p:nvGraphicFramePr>
          <p:cNvPr id="481" name="Google Shape;481;g2a2349a5c6e_2_0"/>
          <p:cNvGraphicFramePr/>
          <p:nvPr/>
        </p:nvGraphicFramePr>
        <p:xfrm>
          <a:off x="1049238" y="3176688"/>
          <a:ext cx="3000000" cy="3000000"/>
        </p:xfrm>
        <a:graphic>
          <a:graphicData uri="http://schemas.openxmlformats.org/drawingml/2006/table">
            <a:tbl>
              <a:tblPr>
                <a:noFill/>
                <a:tableStyleId>{58DA725D-59A6-4F52-BAF6-CCA180DFEE58}</a:tableStyleId>
              </a:tblPr>
              <a:tblGrid>
                <a:gridCol w="1961275">
                  <a:extLst>
                    <a:ext uri="{9D8B030D-6E8A-4147-A177-3AD203B41FA5}">
                      <a16:colId xmlns:a16="http://schemas.microsoft.com/office/drawing/2014/main" val="20000"/>
                    </a:ext>
                  </a:extLst>
                </a:gridCol>
                <a:gridCol w="521400">
                  <a:extLst>
                    <a:ext uri="{9D8B030D-6E8A-4147-A177-3AD203B41FA5}">
                      <a16:colId xmlns:a16="http://schemas.microsoft.com/office/drawing/2014/main" val="20001"/>
                    </a:ext>
                  </a:extLst>
                </a:gridCol>
                <a:gridCol w="532725">
                  <a:extLst>
                    <a:ext uri="{9D8B030D-6E8A-4147-A177-3AD203B41FA5}">
                      <a16:colId xmlns:a16="http://schemas.microsoft.com/office/drawing/2014/main" val="20002"/>
                    </a:ext>
                  </a:extLst>
                </a:gridCol>
                <a:gridCol w="640450">
                  <a:extLst>
                    <a:ext uri="{9D8B030D-6E8A-4147-A177-3AD203B41FA5}">
                      <a16:colId xmlns:a16="http://schemas.microsoft.com/office/drawing/2014/main" val="20003"/>
                    </a:ext>
                  </a:extLst>
                </a:gridCol>
                <a:gridCol w="628500">
                  <a:extLst>
                    <a:ext uri="{9D8B030D-6E8A-4147-A177-3AD203B41FA5}">
                      <a16:colId xmlns:a16="http://schemas.microsoft.com/office/drawing/2014/main" val="20004"/>
                    </a:ext>
                  </a:extLst>
                </a:gridCol>
                <a:gridCol w="595400">
                  <a:extLst>
                    <a:ext uri="{9D8B030D-6E8A-4147-A177-3AD203B41FA5}">
                      <a16:colId xmlns:a16="http://schemas.microsoft.com/office/drawing/2014/main" val="20005"/>
                    </a:ext>
                  </a:extLst>
                </a:gridCol>
                <a:gridCol w="623675">
                  <a:extLst>
                    <a:ext uri="{9D8B030D-6E8A-4147-A177-3AD203B41FA5}">
                      <a16:colId xmlns:a16="http://schemas.microsoft.com/office/drawing/2014/main" val="20006"/>
                    </a:ext>
                  </a:extLst>
                </a:gridCol>
                <a:gridCol w="862425">
                  <a:extLst>
                    <a:ext uri="{9D8B030D-6E8A-4147-A177-3AD203B41FA5}">
                      <a16:colId xmlns:a16="http://schemas.microsoft.com/office/drawing/2014/main" val="20007"/>
                    </a:ext>
                  </a:extLst>
                </a:gridCol>
              </a:tblGrid>
              <a:tr h="273375">
                <a:tc>
                  <a:txBody>
                    <a:bodyPr/>
                    <a:lstStyle/>
                    <a:p>
                      <a:pPr marL="0" marR="0" lvl="0" indent="0" algn="ctr" rtl="0">
                        <a:lnSpc>
                          <a:spcPct val="115000"/>
                        </a:lnSpc>
                        <a:spcBef>
                          <a:spcPts val="0"/>
                        </a:spcBef>
                        <a:spcAft>
                          <a:spcPts val="0"/>
                        </a:spcAft>
                        <a:buClr>
                          <a:srgbClr val="000000"/>
                        </a:buClr>
                        <a:buSzPts val="1000"/>
                        <a:buFont typeface="Arial"/>
                        <a:buNone/>
                      </a:pPr>
                      <a:r>
                        <a:rPr lang="en" sz="900" b="1" u="none" strike="noStrike" cap="none">
                          <a:solidFill>
                            <a:srgbClr val="FFFFFF"/>
                          </a:solidFill>
                        </a:rPr>
                        <a:t>Commodities</a:t>
                      </a:r>
                      <a:endParaRPr sz="9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900" b="1" u="none" strike="noStrike" cap="none">
                          <a:solidFill>
                            <a:srgbClr val="FFFFFF"/>
                          </a:solidFill>
                        </a:rPr>
                        <a:t>Ticker</a:t>
                      </a:r>
                      <a:endParaRPr sz="9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900" b="1" u="none" strike="noStrike" cap="none">
                          <a:solidFill>
                            <a:srgbClr val="FFFFFF"/>
                          </a:solidFill>
                        </a:rPr>
                        <a:t>% of Sector</a:t>
                      </a:r>
                      <a:endParaRPr sz="9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900" b="1" u="none" strike="noStrike" cap="none">
                          <a:solidFill>
                            <a:srgbClr val="FFFFFF"/>
                          </a:solidFill>
                        </a:rPr>
                        <a:t>% of Assets</a:t>
                      </a:r>
                      <a:endParaRPr sz="9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900" b="1" u="none" strike="noStrike" cap="none">
                          <a:solidFill>
                            <a:srgbClr val="FFFFFF"/>
                          </a:solidFill>
                        </a:rPr>
                        <a:t>Quantity</a:t>
                      </a:r>
                      <a:endParaRPr sz="9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900" b="1" u="none" strike="noStrike" cap="none">
                          <a:solidFill>
                            <a:srgbClr val="FFFFFF"/>
                          </a:solidFill>
                        </a:rPr>
                        <a:t>Current Price</a:t>
                      </a:r>
                      <a:endParaRPr sz="9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900" b="1" u="none" strike="noStrike" cap="none">
                          <a:solidFill>
                            <a:srgbClr val="FFFFFF"/>
                          </a:solidFill>
                        </a:rPr>
                        <a:t>Market Value</a:t>
                      </a:r>
                      <a:endParaRPr sz="9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None/>
                      </a:pPr>
                      <a:r>
                        <a:rPr lang="en" sz="900" b="1">
                          <a:solidFill>
                            <a:srgbClr val="FFFFFF"/>
                          </a:solidFill>
                        </a:rPr>
                        <a:t>Return (Semester)</a:t>
                      </a:r>
                      <a:endParaRPr sz="900" b="1" u="none" strike="noStrike" cap="none">
                        <a:solidFill>
                          <a:srgbClr val="FFFFFF"/>
                        </a:solidFill>
                      </a:endParaRPr>
                    </a:p>
                  </a:txBody>
                  <a:tcPr marL="28575" marR="28575" marT="19050" marB="19050" anchor="b">
                    <a:solidFill>
                      <a:srgbClr val="9E0000"/>
                    </a:solidFill>
                  </a:tcPr>
                </a:tc>
                <a:extLst>
                  <a:ext uri="{0D108BD9-81ED-4DB2-BD59-A6C34878D82A}">
                    <a16:rowId xmlns:a16="http://schemas.microsoft.com/office/drawing/2014/main" val="10000"/>
                  </a:ext>
                </a:extLst>
              </a:tr>
              <a:tr h="153700">
                <a:tc>
                  <a:txBody>
                    <a:bodyPr/>
                    <a:lstStyle/>
                    <a:p>
                      <a:pPr marL="0" marR="0" lvl="0" indent="0" algn="l" rtl="0">
                        <a:lnSpc>
                          <a:spcPct val="115000"/>
                        </a:lnSpc>
                        <a:spcBef>
                          <a:spcPts val="0"/>
                        </a:spcBef>
                        <a:spcAft>
                          <a:spcPts val="0"/>
                        </a:spcAft>
                        <a:buClr>
                          <a:srgbClr val="000000"/>
                        </a:buClr>
                        <a:buSzPts val="700"/>
                        <a:buFont typeface="Arial"/>
                        <a:buNone/>
                      </a:pPr>
                      <a:r>
                        <a:rPr lang="en" sz="800" u="none" strike="noStrike" cap="none"/>
                        <a:t>Invesco DB Agriculture Fund</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DBA</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21.82%</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1.47%</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1385</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$22.02</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$30,497.70</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None/>
                      </a:pPr>
                      <a:r>
                        <a:rPr lang="en" sz="800"/>
                        <a:t>0.73%</a:t>
                      </a:r>
                      <a:endParaRPr sz="800" u="none" strike="noStrike" cap="none"/>
                    </a:p>
                  </a:txBody>
                  <a:tcPr marL="28575" marR="28575" marT="19050" marB="19050" anchor="b"/>
                </a:tc>
                <a:extLst>
                  <a:ext uri="{0D108BD9-81ED-4DB2-BD59-A6C34878D82A}">
                    <a16:rowId xmlns:a16="http://schemas.microsoft.com/office/drawing/2014/main" val="10001"/>
                  </a:ext>
                </a:extLst>
              </a:tr>
              <a:tr h="279450">
                <a:tc>
                  <a:txBody>
                    <a:bodyPr/>
                    <a:lstStyle/>
                    <a:p>
                      <a:pPr marL="0" marR="0" lvl="0" indent="0" algn="l" rtl="0">
                        <a:lnSpc>
                          <a:spcPct val="115000"/>
                        </a:lnSpc>
                        <a:spcBef>
                          <a:spcPts val="0"/>
                        </a:spcBef>
                        <a:spcAft>
                          <a:spcPts val="0"/>
                        </a:spcAft>
                        <a:buClr>
                          <a:srgbClr val="000000"/>
                        </a:buClr>
                        <a:buSzPts val="700"/>
                        <a:buFont typeface="Arial"/>
                        <a:buNone/>
                      </a:pPr>
                      <a:r>
                        <a:rPr lang="en" sz="800" u="none" strike="noStrike" cap="none"/>
                        <a:t>SPDR Gold Trust</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GLD</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41.20%</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2.78%</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300</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$192.01</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$57,603.00</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None/>
                      </a:pPr>
                      <a:r>
                        <a:rPr lang="en" sz="800"/>
                        <a:t>5.23%</a:t>
                      </a:r>
                      <a:endParaRPr sz="800" u="none" strike="noStrike" cap="none"/>
                    </a:p>
                  </a:txBody>
                  <a:tcPr marL="28575" marR="28575" marT="19050" marB="19050" anchor="b"/>
                </a:tc>
                <a:extLst>
                  <a:ext uri="{0D108BD9-81ED-4DB2-BD59-A6C34878D82A}">
                    <a16:rowId xmlns:a16="http://schemas.microsoft.com/office/drawing/2014/main" val="10002"/>
                  </a:ext>
                </a:extLst>
              </a:tr>
              <a:tr h="279450">
                <a:tc>
                  <a:txBody>
                    <a:bodyPr/>
                    <a:lstStyle/>
                    <a:p>
                      <a:pPr marL="0" marR="0" lvl="0" indent="0" algn="l" rtl="0">
                        <a:lnSpc>
                          <a:spcPct val="115000"/>
                        </a:lnSpc>
                        <a:spcBef>
                          <a:spcPts val="0"/>
                        </a:spcBef>
                        <a:spcAft>
                          <a:spcPts val="0"/>
                        </a:spcAft>
                        <a:buClr>
                          <a:srgbClr val="000000"/>
                        </a:buClr>
                        <a:buSzPts val="700"/>
                        <a:buFont typeface="Arial"/>
                        <a:buNone/>
                      </a:pPr>
                      <a:r>
                        <a:rPr lang="en" sz="800" u="none" strike="noStrike" cap="none"/>
                        <a:t>abrdn Physical Platinum Shares ETF</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PPLT</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11.10%</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0.75%</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180</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$86.23</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u="none" strike="noStrike" cap="none"/>
                        <a:t>$15,521.40</a:t>
                      </a: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None/>
                      </a:pPr>
                      <a:r>
                        <a:rPr lang="en" sz="800"/>
                        <a:t>-3.97%</a:t>
                      </a:r>
                      <a:endParaRPr sz="800" u="none" strike="noStrike" cap="none"/>
                    </a:p>
                  </a:txBody>
                  <a:tcPr marL="28575" marR="28575" marT="19050" marB="19050" anchor="b"/>
                </a:tc>
                <a:extLst>
                  <a:ext uri="{0D108BD9-81ED-4DB2-BD59-A6C34878D82A}">
                    <a16:rowId xmlns:a16="http://schemas.microsoft.com/office/drawing/2014/main" val="10003"/>
                  </a:ext>
                </a:extLst>
              </a:tr>
              <a:tr h="279450">
                <a:tc>
                  <a:txBody>
                    <a:bodyPr/>
                    <a:lstStyle/>
                    <a:p>
                      <a:pPr marL="0" marR="0" lvl="0" indent="0" algn="l" rtl="0">
                        <a:lnSpc>
                          <a:spcPct val="115000"/>
                        </a:lnSpc>
                        <a:spcBef>
                          <a:spcPts val="0"/>
                        </a:spcBef>
                        <a:spcAft>
                          <a:spcPts val="0"/>
                        </a:spcAft>
                        <a:buClr>
                          <a:srgbClr val="000000"/>
                        </a:buClr>
                        <a:buSzPts val="700"/>
                        <a:buFont typeface="Arial"/>
                        <a:buNone/>
                      </a:pPr>
                      <a:r>
                        <a:rPr lang="en" sz="800" b="1" u="none" strike="noStrike" cap="none"/>
                        <a:t>Invesco DB Commodity Index Tracking Fund</a:t>
                      </a:r>
                      <a:endParaRPr sz="8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b="1" u="none" strike="noStrike" cap="none"/>
                        <a:t>DBC</a:t>
                      </a:r>
                      <a:endParaRPr sz="8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b="1" u="none" strike="noStrike" cap="none"/>
                        <a:t>25.88%</a:t>
                      </a:r>
                      <a:endParaRPr sz="8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b="1" u="none" strike="noStrike" cap="none"/>
                        <a:t>1.75%</a:t>
                      </a:r>
                      <a:endParaRPr sz="8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b="1" u="none" strike="noStrike" cap="none"/>
                        <a:t>1520</a:t>
                      </a:r>
                      <a:endParaRPr sz="8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b="1" u="none" strike="noStrike" cap="none"/>
                        <a:t>$23.80</a:t>
                      </a:r>
                      <a:endParaRPr sz="8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b="1" u="none" strike="noStrike" cap="none"/>
                        <a:t>$36,176.00</a:t>
                      </a:r>
                      <a:endParaRPr sz="800" b="1" u="none" strike="noStrike" cap="none"/>
                    </a:p>
                  </a:txBody>
                  <a:tcPr marL="28575" marR="28575" marT="19050" marB="19050" anchor="b"/>
                </a:tc>
                <a:tc>
                  <a:txBody>
                    <a:bodyPr/>
                    <a:lstStyle/>
                    <a:p>
                      <a:pPr marL="0" marR="0" lvl="0" indent="0" algn="ctr" rtl="0">
                        <a:lnSpc>
                          <a:spcPct val="115000"/>
                        </a:lnSpc>
                        <a:spcBef>
                          <a:spcPts val="0"/>
                        </a:spcBef>
                        <a:spcAft>
                          <a:spcPts val="0"/>
                        </a:spcAft>
                        <a:buNone/>
                      </a:pPr>
                      <a:r>
                        <a:rPr lang="en" sz="800" b="1"/>
                        <a:t>-1.27%</a:t>
                      </a:r>
                      <a:endParaRPr sz="800" b="1" u="none" strike="noStrike" cap="none"/>
                    </a:p>
                  </a:txBody>
                  <a:tcPr marL="28575" marR="28575" marT="19050" marB="19050" anchor="b"/>
                </a:tc>
                <a:extLst>
                  <a:ext uri="{0D108BD9-81ED-4DB2-BD59-A6C34878D82A}">
                    <a16:rowId xmlns:a16="http://schemas.microsoft.com/office/drawing/2014/main" val="10004"/>
                  </a:ext>
                </a:extLst>
              </a:tr>
              <a:tr h="151725">
                <a:tc>
                  <a:txBody>
                    <a:bodyPr/>
                    <a:lstStyle/>
                    <a:p>
                      <a:pPr marL="0" marR="0" lvl="0" indent="0" algn="l" rtl="0">
                        <a:lnSpc>
                          <a:spcPct val="100000"/>
                        </a:lnSpc>
                        <a:spcBef>
                          <a:spcPts val="0"/>
                        </a:spcBef>
                        <a:spcAft>
                          <a:spcPts val="0"/>
                        </a:spcAft>
                        <a:buClr>
                          <a:srgbClr val="000000"/>
                        </a:buClr>
                        <a:buSzPts val="700"/>
                        <a:buFont typeface="Arial"/>
                        <a:buNone/>
                      </a:pP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b="1" u="none" strike="noStrike" cap="none"/>
                        <a:t>Totals</a:t>
                      </a:r>
                      <a:endParaRPr sz="800" b="1" u="none" strike="noStrike" cap="none"/>
                    </a:p>
                  </a:txBody>
                  <a:tcPr marL="28575" marR="28575" marT="19050" marB="19050" anchor="b"/>
                </a:tc>
                <a:tc>
                  <a:txBody>
                    <a:bodyPr/>
                    <a:lstStyle/>
                    <a:p>
                      <a:pPr marL="0" marR="0" lvl="0" indent="0" algn="l" rtl="0">
                        <a:lnSpc>
                          <a:spcPct val="100000"/>
                        </a:lnSpc>
                        <a:spcBef>
                          <a:spcPts val="0"/>
                        </a:spcBef>
                        <a:spcAft>
                          <a:spcPts val="0"/>
                        </a:spcAft>
                        <a:buClr>
                          <a:srgbClr val="000000"/>
                        </a:buClr>
                        <a:buSzPts val="700"/>
                        <a:buFont typeface="Arial"/>
                        <a:buNone/>
                      </a:pP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b="1" u="none" strike="noStrike" cap="none"/>
                        <a:t>6.75%</a:t>
                      </a:r>
                      <a:endParaRPr sz="800" b="1" u="none" strike="noStrike" cap="none"/>
                    </a:p>
                  </a:txBody>
                  <a:tcPr marL="28575" marR="28575" marT="19050" marB="19050" anchor="b"/>
                </a:tc>
                <a:tc>
                  <a:txBody>
                    <a:bodyPr/>
                    <a:lstStyle/>
                    <a:p>
                      <a:pPr marL="0" marR="0" lvl="0" indent="0" algn="l" rtl="0">
                        <a:lnSpc>
                          <a:spcPct val="100000"/>
                        </a:lnSpc>
                        <a:spcBef>
                          <a:spcPts val="0"/>
                        </a:spcBef>
                        <a:spcAft>
                          <a:spcPts val="0"/>
                        </a:spcAft>
                        <a:buClr>
                          <a:srgbClr val="000000"/>
                        </a:buClr>
                        <a:buSzPts val="700"/>
                        <a:buFont typeface="Arial"/>
                        <a:buNone/>
                      </a:pPr>
                      <a:endParaRPr sz="800" u="none" strike="noStrike" cap="none"/>
                    </a:p>
                  </a:txBody>
                  <a:tcPr marL="28575" marR="28575" marT="19050" marB="19050" anchor="b"/>
                </a:tc>
                <a:tc>
                  <a:txBody>
                    <a:bodyPr/>
                    <a:lstStyle/>
                    <a:p>
                      <a:pPr marL="0" marR="0" lvl="0" indent="0" algn="l" rtl="0">
                        <a:lnSpc>
                          <a:spcPct val="100000"/>
                        </a:lnSpc>
                        <a:spcBef>
                          <a:spcPts val="0"/>
                        </a:spcBef>
                        <a:spcAft>
                          <a:spcPts val="0"/>
                        </a:spcAft>
                        <a:buClr>
                          <a:srgbClr val="000000"/>
                        </a:buClr>
                        <a:buSzPts val="700"/>
                        <a:buFont typeface="Arial"/>
                        <a:buNone/>
                      </a:pPr>
                      <a:endParaRPr sz="8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800" b="1" u="none" strike="noStrike" cap="none"/>
                        <a:t>$139,798.10</a:t>
                      </a:r>
                      <a:endParaRPr sz="800" b="1" u="none" strike="noStrike" cap="none"/>
                    </a:p>
                  </a:txBody>
                  <a:tcPr marL="28575" marR="28575" marT="19050" marB="19050" anchor="b"/>
                </a:tc>
                <a:tc>
                  <a:txBody>
                    <a:bodyPr/>
                    <a:lstStyle/>
                    <a:p>
                      <a:pPr marL="0" marR="0" lvl="0" indent="0" algn="ctr" rtl="0">
                        <a:lnSpc>
                          <a:spcPct val="115000"/>
                        </a:lnSpc>
                        <a:spcBef>
                          <a:spcPts val="0"/>
                        </a:spcBef>
                        <a:spcAft>
                          <a:spcPts val="0"/>
                        </a:spcAft>
                        <a:buNone/>
                      </a:pPr>
                      <a:endParaRPr sz="700" b="1" u="none" strike="noStrike" cap="none"/>
                    </a:p>
                  </a:txBody>
                  <a:tcPr marL="28575" marR="28575" marT="19050" marB="19050" anchor="b"/>
                </a:tc>
                <a:extLst>
                  <a:ext uri="{0D108BD9-81ED-4DB2-BD59-A6C34878D82A}">
                    <a16:rowId xmlns:a16="http://schemas.microsoft.com/office/drawing/2014/main" val="10005"/>
                  </a:ext>
                </a:extLst>
              </a:tr>
            </a:tbl>
          </a:graphicData>
        </a:graphic>
      </p:graphicFrame>
      <p:pic>
        <p:nvPicPr>
          <p:cNvPr id="482" name="Google Shape;482;g2a2349a5c6e_2_0"/>
          <p:cNvPicPr preferRelativeResize="0"/>
          <p:nvPr/>
        </p:nvPicPr>
        <p:blipFill>
          <a:blip r:embed="rId4">
            <a:alphaModFix/>
          </a:blip>
          <a:stretch>
            <a:fillRect/>
          </a:stretch>
        </p:blipFill>
        <p:spPr>
          <a:xfrm>
            <a:off x="2652360" y="88050"/>
            <a:ext cx="838205" cy="628650"/>
          </a:xfrm>
          <a:prstGeom prst="rect">
            <a:avLst/>
          </a:prstGeom>
          <a:noFill/>
          <a:ln>
            <a:noFill/>
          </a:ln>
        </p:spPr>
      </p:pic>
      <p:pic>
        <p:nvPicPr>
          <p:cNvPr id="483" name="Google Shape;483;g2a2349a5c6e_2_0"/>
          <p:cNvPicPr preferRelativeResize="0"/>
          <p:nvPr/>
        </p:nvPicPr>
        <p:blipFill>
          <a:blip r:embed="rId5">
            <a:alphaModFix/>
          </a:blip>
          <a:stretch>
            <a:fillRect/>
          </a:stretch>
        </p:blipFill>
        <p:spPr>
          <a:xfrm>
            <a:off x="3888383" y="71400"/>
            <a:ext cx="1198683" cy="674250"/>
          </a:xfrm>
          <a:prstGeom prst="rect">
            <a:avLst/>
          </a:prstGeom>
          <a:noFill/>
          <a:ln>
            <a:noFill/>
          </a:ln>
        </p:spPr>
      </p:pic>
      <p:pic>
        <p:nvPicPr>
          <p:cNvPr id="484" name="Google Shape;484;g2a2349a5c6e_2_0"/>
          <p:cNvPicPr preferRelativeResize="0"/>
          <p:nvPr/>
        </p:nvPicPr>
        <p:blipFill>
          <a:blip r:embed="rId6">
            <a:alphaModFix/>
          </a:blip>
          <a:stretch>
            <a:fillRect/>
          </a:stretch>
        </p:blipFill>
        <p:spPr>
          <a:xfrm>
            <a:off x="5478901" y="71400"/>
            <a:ext cx="1010847" cy="674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a5d75c074a_5_158"/>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1" name="Google Shape;491;g2a5d75c074a_5_158"/>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2" name="Google Shape;492;g2a5d75c074a_5_158"/>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3" name="Google Shape;493;g2a5d75c074a_5_158"/>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4" name="Google Shape;494;g2a5d75c074a_5_158"/>
          <p:cNvSpPr txBox="1">
            <a:spLocks noGrp="1"/>
          </p:cNvSpPr>
          <p:nvPr>
            <p:ph type="title"/>
          </p:nvPr>
        </p:nvSpPr>
        <p:spPr>
          <a:xfrm>
            <a:off x="1049179" y="3453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Commodities </a:t>
            </a:r>
            <a:endParaRPr sz="1200"/>
          </a:p>
        </p:txBody>
      </p:sp>
      <p:sp>
        <p:nvSpPr>
          <p:cNvPr id="495" name="Google Shape;495;g2a5d75c074a_5_158"/>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14</a:t>
            </a:fld>
            <a:endParaRPr/>
          </a:p>
        </p:txBody>
      </p:sp>
      <p:sp>
        <p:nvSpPr>
          <p:cNvPr id="496" name="Google Shape;496;g2a5d75c074a_5_158"/>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Joseph Andrews</a:t>
            </a:r>
            <a:endParaRPr sz="1000" b="0" i="0" u="none" strike="noStrike" cap="none">
              <a:solidFill>
                <a:schemeClr val="dk1"/>
              </a:solidFill>
              <a:latin typeface="Times New Roman"/>
              <a:ea typeface="Times New Roman"/>
              <a:cs typeface="Times New Roman"/>
              <a:sym typeface="Times New Roman"/>
            </a:endParaRPr>
          </a:p>
        </p:txBody>
      </p:sp>
      <p:pic>
        <p:nvPicPr>
          <p:cNvPr id="497" name="Google Shape;497;g2a5d75c074a_5_158"/>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498" name="Google Shape;498;g2a5d75c074a_5_158"/>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499" name="Google Shape;499;g2a5d75c074a_5_158"/>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1.15</a:t>
            </a:r>
            <a:r>
              <a:rPr lang="en" sz="1200" b="1" i="0" u="none" strike="noStrike" cap="none">
                <a:solidFill>
                  <a:srgbClr val="00B050"/>
                </a:solidFill>
                <a:latin typeface="Times New Roman"/>
                <a:ea typeface="Times New Roman"/>
                <a:cs typeface="Times New Roman"/>
                <a:sym typeface="Times New Roman"/>
              </a:rPr>
              <a:t>%</a:t>
            </a:r>
            <a:endParaRPr sz="1200" b="0"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b="1">
                <a:solidFill>
                  <a:srgbClr val="FF0000"/>
                </a:solidFill>
                <a:latin typeface="Times New Roman"/>
                <a:ea typeface="Times New Roman"/>
                <a:cs typeface="Times New Roman"/>
                <a:sym typeface="Times New Roman"/>
              </a:rPr>
              <a:t>-0.06</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0.22</a:t>
            </a:r>
            <a:endParaRPr sz="1200" b="1"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0.16</a:t>
            </a:r>
            <a:endParaRPr sz="1200" b="1">
              <a:solidFill>
                <a:srgbClr val="00B05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500" name="Google Shape;500;g2a5d75c074a_5_158"/>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a:solidFill>
                  <a:schemeClr val="lt1"/>
                </a:solidFill>
                <a:latin typeface="Times New Roman"/>
                <a:ea typeface="Times New Roman"/>
                <a:cs typeface="Times New Roman"/>
                <a:sym typeface="Times New Roman"/>
              </a:rPr>
              <a:t>Allocation</a:t>
            </a:r>
            <a:endParaRPr sz="1200" b="0" i="0" u="none" strike="noStrike" cap="none">
              <a:solidFill>
                <a:schemeClr val="dk1"/>
              </a:solidFill>
              <a:latin typeface="Times New Roman"/>
              <a:ea typeface="Times New Roman"/>
              <a:cs typeface="Times New Roman"/>
              <a:sym typeface="Times New Roman"/>
            </a:endParaRPr>
          </a:p>
        </p:txBody>
      </p:sp>
      <p:sp>
        <p:nvSpPr>
          <p:cNvPr id="501" name="Google Shape;501;g2a5d75c074a_5_158"/>
          <p:cNvSpPr txBox="1"/>
          <p:nvPr/>
        </p:nvSpPr>
        <p:spPr>
          <a:xfrm>
            <a:off x="3410213" y="1487275"/>
            <a:ext cx="2533200" cy="1551000"/>
          </a:xfrm>
          <a:prstGeom prst="rect">
            <a:avLst/>
          </a:prstGeom>
          <a:noFill/>
          <a:ln>
            <a:noFill/>
          </a:ln>
        </p:spPr>
        <p:txBody>
          <a:bodyPr spcFirstLastPara="1" wrap="square" lIns="0" tIns="6650" rIns="0" bIns="0" anchor="t" anchorCtr="0">
            <a:noAutofit/>
          </a:bodyPr>
          <a:lstStyle/>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Overweight precious metals</a:t>
            </a: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Overweight agriculture Cocoa &amp; Livestock</a:t>
            </a: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Underweight base metals due to weak China &amp; demand</a:t>
            </a:r>
            <a:endParaRPr sz="1200">
              <a:solidFill>
                <a:schemeClr val="dk1"/>
              </a:solidFill>
              <a:latin typeface="Times New Roman"/>
              <a:ea typeface="Times New Roman"/>
              <a:cs typeface="Times New Roman"/>
              <a:sym typeface="Times New Roman"/>
            </a:endParaRPr>
          </a:p>
        </p:txBody>
      </p:sp>
      <p:pic>
        <p:nvPicPr>
          <p:cNvPr id="502" name="Google Shape;502;g2a5d75c074a_5_158"/>
          <p:cNvPicPr preferRelativeResize="0"/>
          <p:nvPr/>
        </p:nvPicPr>
        <p:blipFill>
          <a:blip r:embed="rId4">
            <a:alphaModFix/>
          </a:blip>
          <a:stretch>
            <a:fillRect/>
          </a:stretch>
        </p:blipFill>
        <p:spPr>
          <a:xfrm>
            <a:off x="291950" y="1107656"/>
            <a:ext cx="2872637" cy="3458028"/>
          </a:xfrm>
          <a:prstGeom prst="rect">
            <a:avLst/>
          </a:prstGeom>
          <a:noFill/>
          <a:ln>
            <a:noFill/>
          </a:ln>
        </p:spPr>
      </p:pic>
      <p:graphicFrame>
        <p:nvGraphicFramePr>
          <p:cNvPr id="503" name="Google Shape;503;g2a5d75c074a_5_158"/>
          <p:cNvGraphicFramePr/>
          <p:nvPr/>
        </p:nvGraphicFramePr>
        <p:xfrm>
          <a:off x="3410225" y="3779900"/>
          <a:ext cx="3000000" cy="3000000"/>
        </p:xfrm>
        <a:graphic>
          <a:graphicData uri="http://schemas.openxmlformats.org/drawingml/2006/table">
            <a:tbl>
              <a:tblPr>
                <a:noFill/>
                <a:tableStyleId>{01D93DA9-5D03-4D8B-92EE-D4FC97DEDB45}</a:tableStyleId>
              </a:tblPr>
              <a:tblGrid>
                <a:gridCol w="1800225">
                  <a:extLst>
                    <a:ext uri="{9D8B030D-6E8A-4147-A177-3AD203B41FA5}">
                      <a16:colId xmlns:a16="http://schemas.microsoft.com/office/drawing/2014/main" val="20000"/>
                    </a:ext>
                  </a:extLst>
                </a:gridCol>
              </a:tblGrid>
              <a:tr h="207850">
                <a:tc>
                  <a:txBody>
                    <a:bodyPr/>
                    <a:lstStyle/>
                    <a:p>
                      <a:pPr marL="0" lvl="0" indent="0" algn="ctr" rtl="0">
                        <a:lnSpc>
                          <a:spcPct val="115000"/>
                        </a:lnSpc>
                        <a:spcBef>
                          <a:spcPts val="0"/>
                        </a:spcBef>
                        <a:spcAft>
                          <a:spcPts val="0"/>
                        </a:spcAft>
                        <a:buNone/>
                      </a:pPr>
                      <a:r>
                        <a:rPr lang="en" sz="1000" b="1">
                          <a:solidFill>
                            <a:srgbClr val="FFFFFF"/>
                          </a:solidFill>
                        </a:rPr>
                        <a:t>Correlation to Benchmark</a:t>
                      </a:r>
                      <a:endParaRPr sz="1000" b="1">
                        <a:solidFill>
                          <a:srgbClr val="FFFFFF"/>
                        </a:solidFill>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980000"/>
                    </a:solidFill>
                  </a:tcPr>
                </a:tc>
                <a:extLst>
                  <a:ext uri="{0D108BD9-81ED-4DB2-BD59-A6C34878D82A}">
                    <a16:rowId xmlns:a16="http://schemas.microsoft.com/office/drawing/2014/main" val="10000"/>
                  </a:ext>
                </a:extLst>
              </a:tr>
              <a:tr h="207850">
                <a:tc>
                  <a:txBody>
                    <a:bodyPr/>
                    <a:lstStyle/>
                    <a:p>
                      <a:pPr marL="0" lvl="0" indent="0" algn="ctr" rtl="0">
                        <a:lnSpc>
                          <a:spcPct val="115000"/>
                        </a:lnSpc>
                        <a:spcBef>
                          <a:spcPts val="0"/>
                        </a:spcBef>
                        <a:spcAft>
                          <a:spcPts val="0"/>
                        </a:spcAft>
                        <a:buNone/>
                      </a:pPr>
                      <a:r>
                        <a:rPr lang="en" sz="1000"/>
                        <a:t>Correlation</a:t>
                      </a:r>
                      <a:endParaRPr sz="1000"/>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58550">
                <a:tc>
                  <a:txBody>
                    <a:bodyPr/>
                    <a:lstStyle/>
                    <a:p>
                      <a:pPr marL="0" lvl="0" indent="0" algn="ctr" rtl="0">
                        <a:lnSpc>
                          <a:spcPct val="115000"/>
                        </a:lnSpc>
                        <a:spcBef>
                          <a:spcPts val="0"/>
                        </a:spcBef>
                        <a:spcAft>
                          <a:spcPts val="0"/>
                        </a:spcAft>
                        <a:buNone/>
                      </a:pPr>
                      <a:r>
                        <a:rPr lang="en" sz="1000"/>
                        <a:t>0.30</a:t>
                      </a:r>
                      <a:endParaRPr sz="1000"/>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CCCCCC"/>
                      </a:solidFill>
                      <a:prstDash val="solid"/>
                      <a:round/>
                      <a:headEnd type="none" w="sm" len="sm"/>
                      <a:tailEnd type="none" w="sm" len="sm"/>
                    </a:lnT>
                    <a:lnB w="101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504" name="Google Shape;504;g2a5d75c074a_5_158"/>
          <p:cNvPicPr preferRelativeResize="0"/>
          <p:nvPr/>
        </p:nvPicPr>
        <p:blipFill>
          <a:blip r:embed="rId5">
            <a:alphaModFix/>
          </a:blip>
          <a:stretch>
            <a:fillRect/>
          </a:stretch>
        </p:blipFill>
        <p:spPr>
          <a:xfrm>
            <a:off x="2652360" y="88050"/>
            <a:ext cx="838205" cy="628650"/>
          </a:xfrm>
          <a:prstGeom prst="rect">
            <a:avLst/>
          </a:prstGeom>
          <a:noFill/>
          <a:ln>
            <a:noFill/>
          </a:ln>
        </p:spPr>
      </p:pic>
      <p:pic>
        <p:nvPicPr>
          <p:cNvPr id="505" name="Google Shape;505;g2a5d75c074a_5_158"/>
          <p:cNvPicPr preferRelativeResize="0"/>
          <p:nvPr/>
        </p:nvPicPr>
        <p:blipFill>
          <a:blip r:embed="rId6">
            <a:alphaModFix/>
          </a:blip>
          <a:stretch>
            <a:fillRect/>
          </a:stretch>
        </p:blipFill>
        <p:spPr>
          <a:xfrm>
            <a:off x="3888383" y="71400"/>
            <a:ext cx="1198683" cy="674250"/>
          </a:xfrm>
          <a:prstGeom prst="rect">
            <a:avLst/>
          </a:prstGeom>
          <a:noFill/>
          <a:ln>
            <a:noFill/>
          </a:ln>
        </p:spPr>
      </p:pic>
      <p:pic>
        <p:nvPicPr>
          <p:cNvPr id="506" name="Google Shape;506;g2a5d75c074a_5_158"/>
          <p:cNvPicPr preferRelativeResize="0"/>
          <p:nvPr/>
        </p:nvPicPr>
        <p:blipFill>
          <a:blip r:embed="rId7">
            <a:alphaModFix/>
          </a:blip>
          <a:stretch>
            <a:fillRect/>
          </a:stretch>
        </p:blipFill>
        <p:spPr>
          <a:xfrm>
            <a:off x="5478901" y="71400"/>
            <a:ext cx="1010847" cy="674250"/>
          </a:xfrm>
          <a:prstGeom prst="rect">
            <a:avLst/>
          </a:prstGeom>
          <a:noFill/>
          <a:ln>
            <a:noFill/>
          </a:ln>
        </p:spPr>
      </p:pic>
      <p:sp>
        <p:nvSpPr>
          <p:cNvPr id="507" name="Google Shape;507;g2a5d75c074a_5_158"/>
          <p:cNvSpPr txBox="1"/>
          <p:nvPr/>
        </p:nvSpPr>
        <p:spPr>
          <a:xfrm>
            <a:off x="6314730" y="2715327"/>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508" name="Google Shape;508;g2a5d75c074a_5_158"/>
          <p:cNvSpPr txBox="1"/>
          <p:nvPr/>
        </p:nvSpPr>
        <p:spPr>
          <a:xfrm>
            <a:off x="6320450" y="3069925"/>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a:p>
            <a:pPr marL="279400" marR="0" lvl="0" indent="-279400" algn="l" rtl="0">
              <a:lnSpc>
                <a:spcPct val="115000"/>
              </a:lnSpc>
              <a:spcBef>
                <a:spcPts val="0"/>
              </a:spcBef>
              <a:spcAft>
                <a:spcPts val="0"/>
              </a:spcAft>
              <a:buClr>
                <a:srgbClr val="800000"/>
              </a:buClr>
              <a:buSzPts val="1400"/>
              <a:buFont typeface="Arial"/>
              <a:buChar char="●"/>
            </a:pPr>
            <a:r>
              <a:rPr lang="en" sz="1200" b="1" i="0" u="none" strike="noStrike" cap="none">
                <a:solidFill>
                  <a:srgbClr val="800000"/>
                </a:solidFill>
                <a:latin typeface="Times New Roman"/>
                <a:ea typeface="Times New Roman"/>
                <a:cs typeface="Times New Roman"/>
                <a:sym typeface="Times New Roman"/>
              </a:rPr>
              <a:t>Flight to Quality</a:t>
            </a:r>
            <a:endParaRPr sz="1200" b="1" i="0" u="none" strike="noStrike" cap="none">
              <a:solidFill>
                <a:srgbClr val="8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rgbClr val="800000"/>
              </a:buClr>
              <a:buSzPts val="1200"/>
              <a:buFont typeface="Times New Roman"/>
              <a:buChar char="●"/>
            </a:pPr>
            <a:r>
              <a:rPr lang="en" sz="1200" b="1" i="0" u="none" strike="noStrike" cap="none">
                <a:solidFill>
                  <a:srgbClr val="800000"/>
                </a:solidFill>
                <a:latin typeface="Times New Roman"/>
                <a:ea typeface="Times New Roman"/>
                <a:cs typeface="Times New Roman"/>
                <a:sym typeface="Times New Roman"/>
              </a:rPr>
              <a:t>Weak Dollar</a:t>
            </a:r>
            <a:endParaRPr sz="1200" b="1" i="0" u="none" strike="noStrike" cap="none">
              <a:solidFill>
                <a:srgbClr val="8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rgbClr val="800000"/>
              </a:buClr>
              <a:buSzPts val="1200"/>
              <a:buFont typeface="Times New Roman"/>
              <a:buChar char="●"/>
            </a:pPr>
            <a:r>
              <a:rPr lang="en" sz="1200" b="1" i="0" u="none" strike="noStrike" cap="none">
                <a:solidFill>
                  <a:srgbClr val="800000"/>
                </a:solidFill>
                <a:latin typeface="Times New Roman"/>
                <a:ea typeface="Times New Roman"/>
                <a:cs typeface="Times New Roman"/>
                <a:sym typeface="Times New Roman"/>
              </a:rPr>
              <a:t>Lower Rate Expectations</a:t>
            </a:r>
            <a:endParaRPr sz="1200" b="1" i="0" u="none" strike="noStrike" cap="none">
              <a:solidFill>
                <a:srgbClr val="8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rgbClr val="800000"/>
              </a:buClr>
              <a:buSzPts val="1200"/>
              <a:buFont typeface="Times New Roman"/>
              <a:buChar char="●"/>
            </a:pPr>
            <a:r>
              <a:rPr lang="en" sz="1200" b="1" i="0" u="none" strike="noStrike" cap="none">
                <a:solidFill>
                  <a:srgbClr val="800000"/>
                </a:solidFill>
                <a:latin typeface="Times New Roman"/>
                <a:ea typeface="Times New Roman"/>
                <a:cs typeface="Times New Roman"/>
                <a:sym typeface="Times New Roman"/>
              </a:rPr>
              <a:t>Stable Agriculture Demand</a:t>
            </a:r>
            <a:endParaRPr sz="1200" b="1" i="0" u="none" strike="noStrike" cap="none">
              <a:solidFill>
                <a:srgbClr val="8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rgbClr val="800000"/>
              </a:buClr>
              <a:buSzPts val="1200"/>
              <a:buFont typeface="Times New Roman"/>
              <a:buChar char="●"/>
            </a:pPr>
            <a:r>
              <a:rPr lang="en" sz="1200" b="1" i="0" u="none" strike="noStrike" cap="none">
                <a:solidFill>
                  <a:srgbClr val="800000"/>
                </a:solidFill>
                <a:latin typeface="Times New Roman"/>
                <a:ea typeface="Times New Roman"/>
                <a:cs typeface="Times New Roman"/>
                <a:sym typeface="Times New Roman"/>
              </a:rPr>
              <a:t>Weaker Agriculture Supply</a:t>
            </a:r>
            <a:endParaRPr sz="1200" b="1" i="0" u="none" strike="noStrike" cap="none">
              <a:solidFill>
                <a:srgbClr val="8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a2349a5c6e_2_243"/>
          <p:cNvSpPr/>
          <p:nvPr/>
        </p:nvSpPr>
        <p:spPr>
          <a:xfrm>
            <a:off x="6048108" y="2393383"/>
            <a:ext cx="2365200" cy="4461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515" name="Google Shape;515;g2a2349a5c6e_2_243"/>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6" name="Google Shape;516;g2a2349a5c6e_2_243"/>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7" name="Google Shape;517;g2a2349a5c6e_2_243"/>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8" name="Google Shape;518;g2a2349a5c6e_2_243"/>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9" name="Google Shape;519;g2a2349a5c6e_2_243"/>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520" name="Google Shape;520;g2a2349a5c6e_2_243"/>
          <p:cNvSpPr txBox="1"/>
          <p:nvPr/>
        </p:nvSpPr>
        <p:spPr>
          <a:xfrm>
            <a:off x="912975" y="1071725"/>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p:txBody>
      </p:sp>
      <p:sp>
        <p:nvSpPr>
          <p:cNvPr id="521" name="Google Shape;521;g2a2349a5c6e_2_243"/>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Basic Materials</a:t>
            </a:r>
            <a:endParaRPr sz="1200"/>
          </a:p>
        </p:txBody>
      </p:sp>
      <p:sp>
        <p:nvSpPr>
          <p:cNvPr id="522" name="Google Shape;522;g2a2349a5c6e_2_24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15</a:t>
            </a:fld>
            <a:endParaRPr/>
          </a:p>
        </p:txBody>
      </p:sp>
      <p:sp>
        <p:nvSpPr>
          <p:cNvPr id="523" name="Google Shape;523;g2a2349a5c6e_2_243"/>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Joseph Andrews</a:t>
            </a:r>
            <a:endParaRPr sz="1000" b="0" i="0" u="none" strike="noStrike" cap="none">
              <a:solidFill>
                <a:schemeClr val="dk1"/>
              </a:solidFill>
              <a:latin typeface="Times New Roman"/>
              <a:ea typeface="Times New Roman"/>
              <a:cs typeface="Times New Roman"/>
              <a:sym typeface="Times New Roman"/>
            </a:endParaRPr>
          </a:p>
        </p:txBody>
      </p:sp>
      <p:sp>
        <p:nvSpPr>
          <p:cNvPr id="524" name="Google Shape;524;g2a2349a5c6e_2_243"/>
          <p:cNvSpPr txBox="1"/>
          <p:nvPr/>
        </p:nvSpPr>
        <p:spPr>
          <a:xfrm>
            <a:off x="912975" y="1164356"/>
            <a:ext cx="5129400" cy="1463400"/>
          </a:xfrm>
          <a:prstGeom prst="rect">
            <a:avLst/>
          </a:prstGeom>
          <a:noFill/>
          <a:ln>
            <a:noFill/>
          </a:ln>
        </p:spPr>
        <p:txBody>
          <a:bodyPr spcFirstLastPara="1" wrap="square" lIns="0" tIns="9525" rIns="0" bIns="0" anchor="t" anchorCtr="0">
            <a:noAutofit/>
          </a:bodyPr>
          <a:lstStyle/>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a:p>
            <a:pPr marL="203200" marR="0" lvl="0" indent="-190500" algn="just" rtl="0">
              <a:lnSpc>
                <a:spcPct val="100000"/>
              </a:lnSpc>
              <a:spcBef>
                <a:spcPts val="0"/>
              </a:spcBef>
              <a:spcAft>
                <a:spcPts val="0"/>
              </a:spcAft>
              <a:buClr>
                <a:srgbClr val="800000"/>
              </a:buClr>
              <a:buSzPts val="1200"/>
              <a:buFont typeface="Times New Roman"/>
              <a:buChar char="•"/>
            </a:pPr>
            <a:r>
              <a:rPr lang="en" sz="1400" b="1" i="0" u="none" strike="noStrike" cap="none">
                <a:solidFill>
                  <a:srgbClr val="800000"/>
                </a:solidFill>
                <a:latin typeface="Times New Roman"/>
                <a:ea typeface="Times New Roman"/>
                <a:cs typeface="Times New Roman"/>
                <a:sym typeface="Times New Roman"/>
              </a:rPr>
              <a:t>Destocking to Restocking</a:t>
            </a:r>
            <a:endParaRPr sz="1400" b="1" i="0" u="none" strike="noStrike" cap="none">
              <a:solidFill>
                <a:srgbClr val="800000"/>
              </a:solidFill>
              <a:latin typeface="Times New Roman"/>
              <a:ea typeface="Times New Roman"/>
              <a:cs typeface="Times New Roman"/>
              <a:sym typeface="Times New Roman"/>
            </a:endParaRPr>
          </a:p>
          <a:p>
            <a:pPr marL="457200" marR="190500" lvl="0" indent="-304800" algn="l" rtl="0">
              <a:lnSpc>
                <a:spcPct val="101600"/>
              </a:lnSpc>
              <a:spcBef>
                <a:spcPts val="0"/>
              </a:spcBef>
              <a:spcAft>
                <a:spcPts val="0"/>
              </a:spcAft>
              <a:buClr>
                <a:srgbClr val="222222"/>
              </a:buClr>
              <a:buSzPts val="1200"/>
              <a:buFont typeface="Times New Roman"/>
              <a:buChar char="-"/>
            </a:pPr>
            <a:r>
              <a:rPr lang="en" sz="1200" b="0" i="0" u="none" strike="noStrike" cap="none">
                <a:solidFill>
                  <a:srgbClr val="222222"/>
                </a:solidFill>
                <a:latin typeface="Times New Roman"/>
                <a:ea typeface="Times New Roman"/>
                <a:cs typeface="Times New Roman"/>
                <a:sym typeface="Times New Roman"/>
              </a:rPr>
              <a:t>Demand is expected to pick up in ‘24 leading to a modest rebound</a:t>
            </a:r>
            <a:endParaRPr sz="1200" b="0" i="0" u="none" strike="noStrike" cap="none">
              <a:solidFill>
                <a:srgbClr val="222222"/>
              </a:solidFill>
              <a:latin typeface="Times New Roman"/>
              <a:ea typeface="Times New Roman"/>
              <a:cs typeface="Times New Roman"/>
              <a:sym typeface="Times New Roman"/>
            </a:endParaRPr>
          </a:p>
          <a:p>
            <a:pPr marL="457200" marR="190500" lvl="0" indent="-304800" algn="l" rtl="0">
              <a:lnSpc>
                <a:spcPct val="101600"/>
              </a:lnSpc>
              <a:spcBef>
                <a:spcPts val="0"/>
              </a:spcBef>
              <a:spcAft>
                <a:spcPts val="0"/>
              </a:spcAft>
              <a:buClr>
                <a:srgbClr val="222222"/>
              </a:buClr>
              <a:buSzPts val="1200"/>
              <a:buFont typeface="Times New Roman"/>
              <a:buChar char="-"/>
            </a:pPr>
            <a:r>
              <a:rPr lang="en" sz="1200" b="0" i="0" u="none" strike="noStrike" cap="none">
                <a:solidFill>
                  <a:srgbClr val="222222"/>
                </a:solidFill>
                <a:latin typeface="Times New Roman"/>
                <a:ea typeface="Times New Roman"/>
                <a:cs typeface="Times New Roman"/>
                <a:sym typeface="Times New Roman"/>
              </a:rPr>
              <a:t>Weakening inflation will cause restocking to rise once again</a:t>
            </a:r>
            <a:endParaRPr sz="1200" b="0" i="0" u="none" strike="noStrike" cap="none">
              <a:solidFill>
                <a:srgbClr val="222222"/>
              </a:solidFill>
              <a:latin typeface="Times New Roman"/>
              <a:ea typeface="Times New Roman"/>
              <a:cs typeface="Times New Roman"/>
              <a:sym typeface="Times New Roman"/>
            </a:endParaRPr>
          </a:p>
          <a:p>
            <a:pPr marL="203200" marR="0" lvl="0" indent="-203200" algn="just" rtl="0">
              <a:lnSpc>
                <a:spcPct val="100000"/>
              </a:lnSpc>
              <a:spcBef>
                <a:spcPts val="0"/>
              </a:spcBef>
              <a:spcAft>
                <a:spcPts val="0"/>
              </a:spcAft>
              <a:buClr>
                <a:srgbClr val="800000"/>
              </a:buClr>
              <a:buSzPts val="1400"/>
              <a:buFont typeface="Times New Roman"/>
              <a:buChar char="•"/>
            </a:pPr>
            <a:r>
              <a:rPr lang="en" sz="1400" b="1" i="0" u="none" strike="noStrike" cap="none">
                <a:solidFill>
                  <a:srgbClr val="800000"/>
                </a:solidFill>
                <a:latin typeface="Times New Roman"/>
                <a:ea typeface="Times New Roman"/>
                <a:cs typeface="Times New Roman"/>
                <a:sym typeface="Times New Roman"/>
              </a:rPr>
              <a:t>Energy Transition drives Chemicals Demand</a:t>
            </a:r>
            <a:endParaRPr sz="1400" b="1" i="0" u="none" strike="noStrike" cap="none">
              <a:solidFill>
                <a:srgbClr val="800000"/>
              </a:solidFill>
              <a:latin typeface="Times New Roman"/>
              <a:ea typeface="Times New Roman"/>
              <a:cs typeface="Times New Roman"/>
              <a:sym typeface="Times New Roman"/>
            </a:endParaRPr>
          </a:p>
          <a:p>
            <a:pPr marL="457200" marR="0" lvl="0" indent="-304800" algn="just" rtl="0">
              <a:lnSpc>
                <a:spcPct val="100000"/>
              </a:lnSpc>
              <a:spcBef>
                <a:spcPts val="0"/>
              </a:spcBef>
              <a:spcAft>
                <a:spcPts val="0"/>
              </a:spcAft>
              <a:buClr>
                <a:schemeClr val="dk1"/>
              </a:buClr>
              <a:buSzPts val="1200"/>
              <a:buFont typeface="Times New Roman"/>
              <a:buChar char="-"/>
            </a:pPr>
            <a:r>
              <a:rPr lang="en" sz="1200" b="0" i="0" u="none" strike="noStrike" cap="none">
                <a:solidFill>
                  <a:schemeClr val="dk1"/>
                </a:solidFill>
                <a:latin typeface="Times New Roman"/>
                <a:ea typeface="Times New Roman"/>
                <a:cs typeface="Times New Roman"/>
                <a:sym typeface="Times New Roman"/>
              </a:rPr>
              <a:t>As the energy landscape continues to transition into renewable energy, chemical companies have a unique opportunity to see demand rise</a:t>
            </a:r>
            <a:endParaRPr sz="1200" b="0" i="0" u="none" strike="noStrike" cap="none">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rgbClr val="333333"/>
              </a:solidFill>
              <a:highlight>
                <a:srgbClr val="FFFFFF"/>
              </a:highlight>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pic>
        <p:nvPicPr>
          <p:cNvPr id="525" name="Google Shape;525;g2a2349a5c6e_2_243"/>
          <p:cNvPicPr preferRelativeResize="0"/>
          <p:nvPr/>
        </p:nvPicPr>
        <p:blipFill rotWithShape="1">
          <a:blip r:embed="rId3">
            <a:alphaModFix/>
          </a:blip>
          <a:srcRect/>
          <a:stretch/>
        </p:blipFill>
        <p:spPr>
          <a:xfrm>
            <a:off x="2613509" y="200174"/>
            <a:ext cx="1610067" cy="476400"/>
          </a:xfrm>
          <a:prstGeom prst="rect">
            <a:avLst/>
          </a:prstGeom>
          <a:noFill/>
          <a:ln>
            <a:noFill/>
          </a:ln>
        </p:spPr>
      </p:pic>
      <p:pic>
        <p:nvPicPr>
          <p:cNvPr id="526" name="Google Shape;526;g2a2349a5c6e_2_243"/>
          <p:cNvPicPr preferRelativeResize="0"/>
          <p:nvPr/>
        </p:nvPicPr>
        <p:blipFill rotWithShape="1">
          <a:blip r:embed="rId4">
            <a:alphaModFix/>
          </a:blip>
          <a:srcRect/>
          <a:stretch/>
        </p:blipFill>
        <p:spPr>
          <a:xfrm>
            <a:off x="8418550" y="71400"/>
            <a:ext cx="535925" cy="674250"/>
          </a:xfrm>
          <a:prstGeom prst="rect">
            <a:avLst/>
          </a:prstGeom>
          <a:noFill/>
          <a:ln>
            <a:noFill/>
          </a:ln>
        </p:spPr>
      </p:pic>
      <p:sp>
        <p:nvSpPr>
          <p:cNvPr id="527" name="Google Shape;527;g2a2349a5c6e_2_243"/>
          <p:cNvSpPr txBox="1"/>
          <p:nvPr/>
        </p:nvSpPr>
        <p:spPr>
          <a:xfrm>
            <a:off x="2294113" y="2915550"/>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b="1" i="0" u="none" strike="noStrike" cap="none">
                <a:solidFill>
                  <a:schemeClr val="lt1"/>
                </a:solidFill>
                <a:latin typeface="Times New Roman"/>
                <a:ea typeface="Times New Roman"/>
                <a:cs typeface="Times New Roman"/>
                <a:sym typeface="Times New Roman"/>
              </a:rPr>
              <a:t>CURRENT HOLDINGS</a:t>
            </a:r>
            <a:endParaRPr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b="1" i="0" u="none" strike="noStrike" cap="none">
              <a:solidFill>
                <a:srgbClr val="FFFFFF"/>
              </a:solidFill>
              <a:latin typeface="Times New Roman"/>
              <a:ea typeface="Times New Roman"/>
              <a:cs typeface="Times New Roman"/>
              <a:sym typeface="Times New Roman"/>
            </a:endParaRPr>
          </a:p>
        </p:txBody>
      </p:sp>
      <p:pic>
        <p:nvPicPr>
          <p:cNvPr id="528" name="Google Shape;528;g2a2349a5c6e_2_243"/>
          <p:cNvPicPr preferRelativeResize="0"/>
          <p:nvPr/>
        </p:nvPicPr>
        <p:blipFill rotWithShape="1">
          <a:blip r:embed="rId5">
            <a:alphaModFix/>
          </a:blip>
          <a:srcRect/>
          <a:stretch/>
        </p:blipFill>
        <p:spPr>
          <a:xfrm>
            <a:off x="4323857" y="54982"/>
            <a:ext cx="1490687" cy="766775"/>
          </a:xfrm>
          <a:prstGeom prst="rect">
            <a:avLst/>
          </a:prstGeom>
          <a:noFill/>
          <a:ln>
            <a:noFill/>
          </a:ln>
        </p:spPr>
      </p:pic>
      <p:sp>
        <p:nvSpPr>
          <p:cNvPr id="529" name="Google Shape;529;g2a2349a5c6e_2_243"/>
          <p:cNvSpPr txBox="1"/>
          <p:nvPr/>
        </p:nvSpPr>
        <p:spPr>
          <a:xfrm>
            <a:off x="6224250" y="1345925"/>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i="0" u="none" strike="noStrike" cap="none">
                <a:solidFill>
                  <a:schemeClr val="dk1"/>
                </a:solidFill>
                <a:latin typeface="Times New Roman"/>
                <a:ea typeface="Times New Roman"/>
                <a:cs typeface="Times New Roman"/>
                <a:sym typeface="Times New Roman"/>
              </a:rPr>
              <a:t>Raw Material Prices</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i="0" u="none" strike="noStrike" cap="none">
                <a:solidFill>
                  <a:schemeClr val="dk1"/>
                </a:solidFill>
                <a:latin typeface="Times New Roman"/>
                <a:ea typeface="Times New Roman"/>
                <a:cs typeface="Times New Roman"/>
                <a:sym typeface="Times New Roman"/>
              </a:rPr>
              <a:t>Supply Chain Constraints</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i="0" u="none" strike="noStrike" cap="none">
                <a:solidFill>
                  <a:schemeClr val="dk1"/>
                </a:solidFill>
                <a:latin typeface="Times New Roman"/>
                <a:ea typeface="Times New Roman"/>
                <a:cs typeface="Times New Roman"/>
                <a:sym typeface="Times New Roman"/>
              </a:rPr>
              <a:t>Under Expected Demand</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i="0" u="none" strike="noStrike" cap="none">
                <a:solidFill>
                  <a:schemeClr val="dk1"/>
                </a:solidFill>
                <a:latin typeface="Times New Roman"/>
                <a:ea typeface="Times New Roman"/>
                <a:cs typeface="Times New Roman"/>
                <a:sym typeface="Times New Roman"/>
              </a:rPr>
              <a:t>Cyclicality (Demand/Pricing)</a:t>
            </a:r>
            <a:endParaRPr sz="120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p:txBody>
      </p:sp>
      <p:graphicFrame>
        <p:nvGraphicFramePr>
          <p:cNvPr id="530" name="Google Shape;530;g2a2349a5c6e_2_243"/>
          <p:cNvGraphicFramePr/>
          <p:nvPr/>
        </p:nvGraphicFramePr>
        <p:xfrm>
          <a:off x="865775" y="3265813"/>
          <a:ext cx="3000000" cy="3000000"/>
        </p:xfrm>
        <a:graphic>
          <a:graphicData uri="http://schemas.openxmlformats.org/drawingml/2006/table">
            <a:tbl>
              <a:tblPr>
                <a:noFill/>
                <a:tableStyleId>{58DA725D-59A6-4F52-BAF6-CCA180DFEE58}</a:tableStyleId>
              </a:tblPr>
              <a:tblGrid>
                <a:gridCol w="2265600">
                  <a:extLst>
                    <a:ext uri="{9D8B030D-6E8A-4147-A177-3AD203B41FA5}">
                      <a16:colId xmlns:a16="http://schemas.microsoft.com/office/drawing/2014/main" val="20000"/>
                    </a:ext>
                  </a:extLst>
                </a:gridCol>
                <a:gridCol w="705500">
                  <a:extLst>
                    <a:ext uri="{9D8B030D-6E8A-4147-A177-3AD203B41FA5}">
                      <a16:colId xmlns:a16="http://schemas.microsoft.com/office/drawing/2014/main" val="20001"/>
                    </a:ext>
                  </a:extLst>
                </a:gridCol>
                <a:gridCol w="665775">
                  <a:extLst>
                    <a:ext uri="{9D8B030D-6E8A-4147-A177-3AD203B41FA5}">
                      <a16:colId xmlns:a16="http://schemas.microsoft.com/office/drawing/2014/main" val="20002"/>
                    </a:ext>
                  </a:extLst>
                </a:gridCol>
                <a:gridCol w="928325">
                  <a:extLst>
                    <a:ext uri="{9D8B030D-6E8A-4147-A177-3AD203B41FA5}">
                      <a16:colId xmlns:a16="http://schemas.microsoft.com/office/drawing/2014/main" val="20003"/>
                    </a:ext>
                  </a:extLst>
                </a:gridCol>
                <a:gridCol w="736550">
                  <a:extLst>
                    <a:ext uri="{9D8B030D-6E8A-4147-A177-3AD203B41FA5}">
                      <a16:colId xmlns:a16="http://schemas.microsoft.com/office/drawing/2014/main" val="20004"/>
                    </a:ext>
                  </a:extLst>
                </a:gridCol>
                <a:gridCol w="843675">
                  <a:extLst>
                    <a:ext uri="{9D8B030D-6E8A-4147-A177-3AD203B41FA5}">
                      <a16:colId xmlns:a16="http://schemas.microsoft.com/office/drawing/2014/main" val="20005"/>
                    </a:ext>
                  </a:extLst>
                </a:gridCol>
                <a:gridCol w="823175">
                  <a:extLst>
                    <a:ext uri="{9D8B030D-6E8A-4147-A177-3AD203B41FA5}">
                      <a16:colId xmlns:a16="http://schemas.microsoft.com/office/drawing/2014/main" val="20006"/>
                    </a:ext>
                  </a:extLst>
                </a:gridCol>
                <a:gridCol w="923075">
                  <a:extLst>
                    <a:ext uri="{9D8B030D-6E8A-4147-A177-3AD203B41FA5}">
                      <a16:colId xmlns:a16="http://schemas.microsoft.com/office/drawing/2014/main" val="20007"/>
                    </a:ext>
                  </a:extLst>
                </a:gridCol>
              </a:tblGrid>
              <a:tr h="200025">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Basic Materials</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Ticker</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 of Sector</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 of Assets</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Quantity</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Current Price</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Market Value</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None/>
                      </a:pPr>
                      <a:r>
                        <a:rPr lang="en" sz="1300" b="1">
                          <a:solidFill>
                            <a:srgbClr val="FFFFFF"/>
                          </a:solidFill>
                        </a:rPr>
                        <a:t>Return (Semester)</a:t>
                      </a:r>
                      <a:endParaRPr sz="1300" b="1" u="none" strike="noStrike" cap="none">
                        <a:solidFill>
                          <a:srgbClr val="FFFFFF"/>
                        </a:solidFill>
                      </a:endParaRPr>
                    </a:p>
                  </a:txBody>
                  <a:tcPr marL="28575" marR="28575" marT="19050" marB="19050" anchor="b">
                    <a:solidFill>
                      <a:srgbClr val="9E0000"/>
                    </a:solidFill>
                  </a:tcPr>
                </a:tc>
                <a:extLst>
                  <a:ext uri="{0D108BD9-81ED-4DB2-BD59-A6C34878D82A}">
                    <a16:rowId xmlns:a16="http://schemas.microsoft.com/office/drawing/2014/main" val="10000"/>
                  </a:ext>
                </a:extLst>
              </a:tr>
              <a:tr h="200025">
                <a:tc>
                  <a:txBody>
                    <a:bodyPr/>
                    <a:lstStyle/>
                    <a:p>
                      <a:pPr marL="0" marR="0" lvl="0" indent="0" algn="l" rtl="0">
                        <a:lnSpc>
                          <a:spcPct val="115000"/>
                        </a:lnSpc>
                        <a:spcBef>
                          <a:spcPts val="0"/>
                        </a:spcBef>
                        <a:spcAft>
                          <a:spcPts val="0"/>
                        </a:spcAft>
                        <a:buClr>
                          <a:srgbClr val="000000"/>
                        </a:buClr>
                        <a:buSzPts val="700"/>
                        <a:buFont typeface="Arial"/>
                        <a:buNone/>
                      </a:pPr>
                      <a:r>
                        <a:rPr lang="en" sz="1000" u="none" strike="noStrike" cap="none"/>
                        <a:t>Air Products and Chemicals Inc</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APD</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20.96%</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0.57%</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43</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$272.64</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$11,723.52</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None/>
                      </a:pPr>
                      <a:r>
                        <a:rPr lang="en" sz="1000"/>
                        <a:t>-8.41%</a:t>
                      </a:r>
                      <a:endParaRPr sz="1000" u="none" strike="noStrike" cap="none"/>
                    </a:p>
                  </a:txBody>
                  <a:tcPr marL="28575" marR="28575" marT="19050" marB="19050" anchor="b"/>
                </a:tc>
                <a:extLst>
                  <a:ext uri="{0D108BD9-81ED-4DB2-BD59-A6C34878D82A}">
                    <a16:rowId xmlns:a16="http://schemas.microsoft.com/office/drawing/2014/main" val="10001"/>
                  </a:ext>
                </a:extLst>
              </a:tr>
              <a:tr h="200025">
                <a:tc>
                  <a:txBody>
                    <a:bodyPr/>
                    <a:lstStyle/>
                    <a:p>
                      <a:pPr marL="0" marR="0" lvl="0" indent="0" algn="l" rtl="0">
                        <a:lnSpc>
                          <a:spcPct val="115000"/>
                        </a:lnSpc>
                        <a:spcBef>
                          <a:spcPts val="0"/>
                        </a:spcBef>
                        <a:spcAft>
                          <a:spcPts val="0"/>
                        </a:spcAft>
                        <a:buClr>
                          <a:srgbClr val="000000"/>
                        </a:buClr>
                        <a:buSzPts val="700"/>
                        <a:buFont typeface="Arial"/>
                        <a:buNone/>
                      </a:pPr>
                      <a:r>
                        <a:rPr lang="en" sz="1000" u="none" strike="noStrike" cap="none"/>
                        <a:t>International Paper Co</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IP</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33.90%</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0.92%</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510</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$37.19</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u="none" strike="noStrike" cap="none"/>
                        <a:t>$18,966.90</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None/>
                      </a:pPr>
                      <a:r>
                        <a:rPr lang="en" sz="1000"/>
                        <a:t>-0.95%</a:t>
                      </a:r>
                      <a:endParaRPr sz="1000" u="none" strike="noStrike" cap="none"/>
                    </a:p>
                  </a:txBody>
                  <a:tcPr marL="28575" marR="28575" marT="19050" marB="19050" anchor="b"/>
                </a:tc>
                <a:extLst>
                  <a:ext uri="{0D108BD9-81ED-4DB2-BD59-A6C34878D82A}">
                    <a16:rowId xmlns:a16="http://schemas.microsoft.com/office/drawing/2014/main" val="10002"/>
                  </a:ext>
                </a:extLst>
              </a:tr>
              <a:tr h="200025">
                <a:tc>
                  <a:txBody>
                    <a:bodyPr/>
                    <a:lstStyle/>
                    <a:p>
                      <a:pPr marL="0" marR="0" lvl="0" indent="0" algn="l" rtl="0">
                        <a:lnSpc>
                          <a:spcPct val="115000"/>
                        </a:lnSpc>
                        <a:spcBef>
                          <a:spcPts val="0"/>
                        </a:spcBef>
                        <a:spcAft>
                          <a:spcPts val="0"/>
                        </a:spcAft>
                        <a:buClr>
                          <a:srgbClr val="000000"/>
                        </a:buClr>
                        <a:buSzPts val="700"/>
                        <a:buFont typeface="Arial"/>
                        <a:buNone/>
                      </a:pPr>
                      <a:r>
                        <a:rPr lang="en" sz="1000" b="1" u="none" strike="noStrike" cap="none"/>
                        <a:t>Materials Select Sector SPDR Fund</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b="1" u="none" strike="noStrike" cap="none"/>
                        <a:t>XLB</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b="1" u="none" strike="noStrike" cap="none"/>
                        <a:t>45.14%</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b="1" u="none" strike="noStrike" cap="none"/>
                        <a:t>1.22%</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b="1" u="none" strike="noStrike" cap="none"/>
                        <a:t>303</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b="1" u="none" strike="noStrike" cap="none"/>
                        <a:t>$83.35</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b="1" u="none" strike="noStrike" cap="none"/>
                        <a:t>$25,255.05</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None/>
                      </a:pPr>
                      <a:r>
                        <a:rPr lang="en" sz="1000" b="1"/>
                        <a:t>-1.72%</a:t>
                      </a:r>
                      <a:endParaRPr sz="1000" b="1" u="none" strike="noStrike" cap="none"/>
                    </a:p>
                  </a:txBody>
                  <a:tcPr marL="28575" marR="28575" marT="19050" marB="19050" anchor="b"/>
                </a:tc>
                <a:extLst>
                  <a:ext uri="{0D108BD9-81ED-4DB2-BD59-A6C34878D82A}">
                    <a16:rowId xmlns:a16="http://schemas.microsoft.com/office/drawing/2014/main" val="10003"/>
                  </a:ext>
                </a:extLst>
              </a:tr>
              <a:tr h="200025">
                <a:tc>
                  <a:txBody>
                    <a:bodyPr/>
                    <a:lstStyle/>
                    <a:p>
                      <a:pPr marL="0" marR="0" lvl="0" indent="0" algn="l" rtl="0">
                        <a:lnSpc>
                          <a:spcPct val="100000"/>
                        </a:lnSpc>
                        <a:spcBef>
                          <a:spcPts val="0"/>
                        </a:spcBef>
                        <a:spcAft>
                          <a:spcPts val="0"/>
                        </a:spcAft>
                        <a:buClr>
                          <a:srgbClr val="000000"/>
                        </a:buClr>
                        <a:buSzPts val="700"/>
                        <a:buFont typeface="Arial"/>
                        <a:buNone/>
                      </a:pP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b="1" u="none" strike="noStrike" cap="none"/>
                        <a:t>Totals</a:t>
                      </a:r>
                      <a:endParaRPr sz="1000" b="1" u="none" strike="noStrike" cap="none"/>
                    </a:p>
                  </a:txBody>
                  <a:tcPr marL="28575" marR="28575" marT="19050" marB="19050" anchor="b"/>
                </a:tc>
                <a:tc>
                  <a:txBody>
                    <a:bodyPr/>
                    <a:lstStyle/>
                    <a:p>
                      <a:pPr marL="0" marR="0" lvl="0" indent="0" algn="l" rtl="0">
                        <a:lnSpc>
                          <a:spcPct val="100000"/>
                        </a:lnSpc>
                        <a:spcBef>
                          <a:spcPts val="0"/>
                        </a:spcBef>
                        <a:spcAft>
                          <a:spcPts val="0"/>
                        </a:spcAft>
                        <a:buClr>
                          <a:srgbClr val="000000"/>
                        </a:buClr>
                        <a:buSzPts val="700"/>
                        <a:buFont typeface="Arial"/>
                        <a:buNone/>
                      </a:pP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b="1" u="none" strike="noStrike" cap="none"/>
                        <a:t>2.70%</a:t>
                      </a:r>
                      <a:endParaRPr sz="1000" b="1" u="none" strike="noStrike" cap="none"/>
                    </a:p>
                  </a:txBody>
                  <a:tcPr marL="28575" marR="28575" marT="19050" marB="19050" anchor="b"/>
                </a:tc>
                <a:tc>
                  <a:txBody>
                    <a:bodyPr/>
                    <a:lstStyle/>
                    <a:p>
                      <a:pPr marL="0" marR="0" lvl="0" indent="0" algn="l" rtl="0">
                        <a:lnSpc>
                          <a:spcPct val="100000"/>
                        </a:lnSpc>
                        <a:spcBef>
                          <a:spcPts val="0"/>
                        </a:spcBef>
                        <a:spcAft>
                          <a:spcPts val="0"/>
                        </a:spcAft>
                        <a:buClr>
                          <a:srgbClr val="000000"/>
                        </a:buClr>
                        <a:buSzPts val="700"/>
                        <a:buFont typeface="Arial"/>
                        <a:buNone/>
                      </a:pPr>
                      <a:endParaRPr sz="1000" u="none" strike="noStrike" cap="none"/>
                    </a:p>
                  </a:txBody>
                  <a:tcPr marL="28575" marR="28575" marT="19050" marB="19050" anchor="b"/>
                </a:tc>
                <a:tc>
                  <a:txBody>
                    <a:bodyPr/>
                    <a:lstStyle/>
                    <a:p>
                      <a:pPr marL="0" marR="0" lvl="0" indent="0" algn="l" rtl="0">
                        <a:lnSpc>
                          <a:spcPct val="100000"/>
                        </a:lnSpc>
                        <a:spcBef>
                          <a:spcPts val="0"/>
                        </a:spcBef>
                        <a:spcAft>
                          <a:spcPts val="0"/>
                        </a:spcAft>
                        <a:buClr>
                          <a:srgbClr val="000000"/>
                        </a:buClr>
                        <a:buSzPts val="700"/>
                        <a:buFont typeface="Arial"/>
                        <a:buNone/>
                      </a:pP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700"/>
                        <a:buFont typeface="Arial"/>
                        <a:buNone/>
                      </a:pPr>
                      <a:r>
                        <a:rPr lang="en" sz="1000" b="1" u="none" strike="noStrike" cap="none"/>
                        <a:t>$55,945.47</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None/>
                      </a:pPr>
                      <a:endParaRPr sz="1000" b="1" u="none" strike="noStrike" cap="none"/>
                    </a:p>
                  </a:txBody>
                  <a:tcPr marL="28575" marR="28575" marT="19050" marB="19050" anchor="b"/>
                </a:tc>
                <a:extLst>
                  <a:ext uri="{0D108BD9-81ED-4DB2-BD59-A6C34878D82A}">
                    <a16:rowId xmlns:a16="http://schemas.microsoft.com/office/drawing/2014/main" val="10004"/>
                  </a:ext>
                </a:extLst>
              </a:tr>
            </a:tbl>
          </a:graphicData>
        </a:graphic>
      </p:graphicFrame>
      <p:sp>
        <p:nvSpPr>
          <p:cNvPr id="531" name="Google Shape;531;g2a2349a5c6e_2_243"/>
          <p:cNvSpPr txBox="1"/>
          <p:nvPr/>
        </p:nvSpPr>
        <p:spPr>
          <a:xfrm>
            <a:off x="129938" y="4006125"/>
            <a:ext cx="6531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888888"/>
                </a:solidFill>
                <a:latin typeface="Calibri"/>
                <a:ea typeface="Calibri"/>
                <a:cs typeface="Calibri"/>
                <a:sym typeface="Calibri"/>
              </a:rPr>
              <a:t>**Price Nov 30</a:t>
            </a:r>
            <a:endParaRPr sz="900">
              <a:solidFill>
                <a:srgbClr val="88888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2a3f8369433_1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8" name="Google Shape;538;g2a3f8369433_1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9" name="Google Shape;539;g2a3f8369433_1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0" name="Google Shape;540;g2a3f8369433_1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1" name="Google Shape;541;g2a3f8369433_1_0"/>
          <p:cNvSpPr txBox="1">
            <a:spLocks noGrp="1"/>
          </p:cNvSpPr>
          <p:nvPr>
            <p:ph type="title"/>
          </p:nvPr>
        </p:nvSpPr>
        <p:spPr>
          <a:xfrm>
            <a:off x="1049179" y="3453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Basic Materials</a:t>
            </a:r>
            <a:endParaRPr sz="1200"/>
          </a:p>
        </p:txBody>
      </p:sp>
      <p:sp>
        <p:nvSpPr>
          <p:cNvPr id="542" name="Google Shape;542;g2a3f8369433_1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16</a:t>
            </a:fld>
            <a:endParaRPr/>
          </a:p>
        </p:txBody>
      </p:sp>
      <p:sp>
        <p:nvSpPr>
          <p:cNvPr id="543" name="Google Shape;543;g2a3f8369433_1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Joseph Andrews</a:t>
            </a:r>
            <a:endParaRPr sz="1000" b="0" i="0" u="none" strike="noStrike" cap="none">
              <a:solidFill>
                <a:schemeClr val="dk1"/>
              </a:solidFill>
              <a:latin typeface="Times New Roman"/>
              <a:ea typeface="Times New Roman"/>
              <a:cs typeface="Times New Roman"/>
              <a:sym typeface="Times New Roman"/>
            </a:endParaRPr>
          </a:p>
        </p:txBody>
      </p:sp>
      <p:pic>
        <p:nvPicPr>
          <p:cNvPr id="544" name="Google Shape;544;g2a3f8369433_1_0"/>
          <p:cNvPicPr preferRelativeResize="0"/>
          <p:nvPr/>
        </p:nvPicPr>
        <p:blipFill rotWithShape="1">
          <a:blip r:embed="rId3">
            <a:alphaModFix/>
          </a:blip>
          <a:srcRect/>
          <a:stretch/>
        </p:blipFill>
        <p:spPr>
          <a:xfrm>
            <a:off x="2613509" y="200174"/>
            <a:ext cx="1610067" cy="476400"/>
          </a:xfrm>
          <a:prstGeom prst="rect">
            <a:avLst/>
          </a:prstGeom>
          <a:noFill/>
          <a:ln>
            <a:noFill/>
          </a:ln>
        </p:spPr>
      </p:pic>
      <p:pic>
        <p:nvPicPr>
          <p:cNvPr id="545" name="Google Shape;545;g2a3f8369433_1_0"/>
          <p:cNvPicPr preferRelativeResize="0"/>
          <p:nvPr/>
        </p:nvPicPr>
        <p:blipFill rotWithShape="1">
          <a:blip r:embed="rId4">
            <a:alphaModFix/>
          </a:blip>
          <a:srcRect/>
          <a:stretch/>
        </p:blipFill>
        <p:spPr>
          <a:xfrm>
            <a:off x="8418550" y="71400"/>
            <a:ext cx="535925" cy="674250"/>
          </a:xfrm>
          <a:prstGeom prst="rect">
            <a:avLst/>
          </a:prstGeom>
          <a:noFill/>
          <a:ln>
            <a:noFill/>
          </a:ln>
        </p:spPr>
      </p:pic>
      <p:pic>
        <p:nvPicPr>
          <p:cNvPr id="546" name="Google Shape;546;g2a3f8369433_1_0"/>
          <p:cNvPicPr preferRelativeResize="0"/>
          <p:nvPr/>
        </p:nvPicPr>
        <p:blipFill rotWithShape="1">
          <a:blip r:embed="rId5">
            <a:alphaModFix/>
          </a:blip>
          <a:srcRect/>
          <a:stretch/>
        </p:blipFill>
        <p:spPr>
          <a:xfrm>
            <a:off x="4323857" y="54982"/>
            <a:ext cx="1490687" cy="766775"/>
          </a:xfrm>
          <a:prstGeom prst="rect">
            <a:avLst/>
          </a:prstGeom>
          <a:noFill/>
          <a:ln>
            <a:noFill/>
          </a:ln>
        </p:spPr>
      </p:pic>
      <p:sp>
        <p:nvSpPr>
          <p:cNvPr id="547" name="Google Shape;547;g2a3f8369433_1_0"/>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548" name="Google Shape;548;g2a3f8369433_1_0"/>
          <p:cNvSpPr/>
          <p:nvPr/>
        </p:nvSpPr>
        <p:spPr>
          <a:xfrm>
            <a:off x="1026000" y="1202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549" name="Google Shape;549;g2a3f8369433_1_0"/>
          <p:cNvSpPr txBox="1"/>
          <p:nvPr/>
        </p:nvSpPr>
        <p:spPr>
          <a:xfrm>
            <a:off x="1070600" y="1513375"/>
            <a:ext cx="24906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NA</a:t>
            </a:r>
            <a:endParaRPr sz="1200">
              <a:solidFill>
                <a:srgbClr val="000000"/>
              </a:solidFill>
              <a:latin typeface="Times New Roman"/>
              <a:ea typeface="Times New Roman"/>
              <a:cs typeface="Times New Roman"/>
              <a:sym typeface="Times New Roman"/>
            </a:endParaRPr>
          </a:p>
        </p:txBody>
      </p:sp>
      <p:sp>
        <p:nvSpPr>
          <p:cNvPr id="550" name="Google Shape;550;g2a3f8369433_1_0"/>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1.15</a:t>
            </a:r>
            <a:r>
              <a:rPr lang="en" sz="1200" b="1" i="0" u="none" strike="noStrike" cap="none">
                <a:solidFill>
                  <a:srgbClr val="00B050"/>
                </a:solidFill>
                <a:latin typeface="Times New Roman"/>
                <a:ea typeface="Times New Roman"/>
                <a:cs typeface="Times New Roman"/>
                <a:sym typeface="Times New Roman"/>
              </a:rPr>
              <a:t>%</a:t>
            </a:r>
            <a:endParaRPr sz="1200" b="0"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a:t>
            </a:r>
            <a:r>
              <a:rPr lang="en" sz="1200" b="1">
                <a:solidFill>
                  <a:srgbClr val="FF0000"/>
                </a:solidFill>
                <a:latin typeface="Times New Roman"/>
                <a:ea typeface="Times New Roman"/>
                <a:cs typeface="Times New Roman"/>
                <a:sym typeface="Times New Roman"/>
              </a:rPr>
              <a:t>-0.02</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b="1">
                <a:solidFill>
                  <a:srgbClr val="34A853"/>
                </a:solidFill>
                <a:latin typeface="Times New Roman"/>
                <a:ea typeface="Times New Roman"/>
                <a:cs typeface="Times New Roman"/>
                <a:sym typeface="Times New Roman"/>
              </a:rPr>
              <a:t>0.08</a:t>
            </a:r>
            <a:endParaRPr sz="1200" b="1" i="0" u="none" strike="noStrike" cap="none">
              <a:solidFill>
                <a:srgbClr val="34A853"/>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0.06</a:t>
            </a:r>
            <a:endParaRPr sz="1200" b="1">
              <a:solidFill>
                <a:srgbClr val="00B05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551" name="Google Shape;551;g2a3f8369433_1_0"/>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552" name="Google Shape;552;g2a3f8369433_1_0"/>
          <p:cNvSpPr txBox="1"/>
          <p:nvPr/>
        </p:nvSpPr>
        <p:spPr>
          <a:xfrm>
            <a:off x="3410213" y="1487275"/>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i="0" u="none" strike="noStrike" cap="none">
                <a:solidFill>
                  <a:schemeClr val="dk1"/>
                </a:solidFill>
                <a:latin typeface="Times New Roman"/>
                <a:ea typeface="Times New Roman"/>
                <a:cs typeface="Times New Roman"/>
                <a:sym typeface="Times New Roman"/>
              </a:rPr>
              <a:t>Renewable Energy Positioning</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i="0" u="none" strike="noStrike" cap="none">
                <a:solidFill>
                  <a:schemeClr val="dk1"/>
                </a:solidFill>
                <a:latin typeface="Times New Roman"/>
                <a:ea typeface="Times New Roman"/>
                <a:cs typeface="Times New Roman"/>
                <a:sym typeface="Times New Roman"/>
              </a:rPr>
              <a:t>Weakening Inflation</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i="0" u="none" strike="noStrike" cap="none">
                <a:solidFill>
                  <a:schemeClr val="dk1"/>
                </a:solidFill>
                <a:latin typeface="Times New Roman"/>
                <a:ea typeface="Times New Roman"/>
                <a:cs typeface="Times New Roman"/>
                <a:sym typeface="Times New Roman"/>
              </a:rPr>
              <a:t>Cyclicality (Supply chain)</a:t>
            </a:r>
            <a:endParaRPr sz="1200" i="0" u="none" strike="noStrike" cap="none">
              <a:solidFill>
                <a:schemeClr val="dk1"/>
              </a:solidFill>
              <a:latin typeface="Times New Roman"/>
              <a:ea typeface="Times New Roman"/>
              <a:cs typeface="Times New Roman"/>
              <a:sym typeface="Times New Roman"/>
            </a:endParaRPr>
          </a:p>
        </p:txBody>
      </p:sp>
      <p:graphicFrame>
        <p:nvGraphicFramePr>
          <p:cNvPr id="553" name="Google Shape;553;g2a3f8369433_1_0"/>
          <p:cNvGraphicFramePr/>
          <p:nvPr/>
        </p:nvGraphicFramePr>
        <p:xfrm>
          <a:off x="1430175" y="2650563"/>
          <a:ext cx="3000000" cy="3000000"/>
        </p:xfrm>
        <a:graphic>
          <a:graphicData uri="http://schemas.openxmlformats.org/drawingml/2006/table">
            <a:tbl>
              <a:tblPr>
                <a:noFill/>
                <a:tableStyleId>{01D93DA9-5D03-4D8B-92EE-D4FC97DEDB45}</a:tableStyleId>
              </a:tblPr>
              <a:tblGrid>
                <a:gridCol w="1409700">
                  <a:extLst>
                    <a:ext uri="{9D8B030D-6E8A-4147-A177-3AD203B41FA5}">
                      <a16:colId xmlns:a16="http://schemas.microsoft.com/office/drawing/2014/main" val="20000"/>
                    </a:ext>
                  </a:extLst>
                </a:gridCol>
                <a:gridCol w="951425">
                  <a:extLst>
                    <a:ext uri="{9D8B030D-6E8A-4147-A177-3AD203B41FA5}">
                      <a16:colId xmlns:a16="http://schemas.microsoft.com/office/drawing/2014/main" val="20001"/>
                    </a:ext>
                  </a:extLst>
                </a:gridCol>
                <a:gridCol w="886900">
                  <a:extLst>
                    <a:ext uri="{9D8B030D-6E8A-4147-A177-3AD203B41FA5}">
                      <a16:colId xmlns:a16="http://schemas.microsoft.com/office/drawing/2014/main" val="20002"/>
                    </a:ext>
                  </a:extLst>
                </a:gridCol>
                <a:gridCol w="1280600">
                  <a:extLst>
                    <a:ext uri="{9D8B030D-6E8A-4147-A177-3AD203B41FA5}">
                      <a16:colId xmlns:a16="http://schemas.microsoft.com/office/drawing/2014/main" val="20003"/>
                    </a:ext>
                  </a:extLst>
                </a:gridCol>
                <a:gridCol w="596900">
                  <a:extLst>
                    <a:ext uri="{9D8B030D-6E8A-4147-A177-3AD203B41FA5}">
                      <a16:colId xmlns:a16="http://schemas.microsoft.com/office/drawing/2014/main" val="20004"/>
                    </a:ext>
                  </a:extLst>
                </a:gridCol>
                <a:gridCol w="1374750">
                  <a:extLst>
                    <a:ext uri="{9D8B030D-6E8A-4147-A177-3AD203B41FA5}">
                      <a16:colId xmlns:a16="http://schemas.microsoft.com/office/drawing/2014/main" val="20005"/>
                    </a:ext>
                  </a:extLst>
                </a:gridCol>
              </a:tblGrid>
              <a:tr h="0">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Segment</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Benchmark %</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 from Stocks</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 from Benchmark</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Total</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Net Factor Exposure</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Chemicals</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67.83%</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22.28%</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31.03%</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53.31%</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solidFill>
                            <a:srgbClr val="FF0000"/>
                          </a:solidFill>
                          <a:latin typeface="Times New Roman"/>
                          <a:ea typeface="Times New Roman"/>
                          <a:cs typeface="Times New Roman"/>
                          <a:sym typeface="Times New Roman"/>
                        </a:rPr>
                        <a:t>-14.52%</a:t>
                      </a:r>
                      <a:endParaRPr sz="1000">
                        <a:solidFill>
                          <a:srgbClr val="FF0000"/>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Metals &amp; Mining</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16.50%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0.00%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7.55%</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7.55%</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solidFill>
                            <a:srgbClr val="FF0000"/>
                          </a:solidFill>
                          <a:latin typeface="Times New Roman"/>
                          <a:ea typeface="Times New Roman"/>
                          <a:cs typeface="Times New Roman"/>
                          <a:sym typeface="Times New Roman"/>
                        </a:rPr>
                        <a:t>-8.95%</a:t>
                      </a:r>
                      <a:endParaRPr sz="1000">
                        <a:solidFill>
                          <a:srgbClr val="FF0000"/>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Containers &amp; Packaging</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9.49%</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31.97%</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4.34%</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36.31%</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solidFill>
                            <a:srgbClr val="00B050"/>
                          </a:solidFill>
                          <a:latin typeface="Times New Roman"/>
                          <a:ea typeface="Times New Roman"/>
                          <a:cs typeface="Times New Roman"/>
                          <a:sym typeface="Times New Roman"/>
                        </a:rPr>
                        <a:t>26.82%</a:t>
                      </a:r>
                      <a:endParaRPr sz="1000">
                        <a:solidFill>
                          <a:srgbClr val="00B050"/>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Construction Materials</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6.18%</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0.00%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2.83%</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2.83%</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solidFill>
                            <a:srgbClr val="FF0000"/>
                          </a:solidFill>
                          <a:latin typeface="Times New Roman"/>
                          <a:ea typeface="Times New Roman"/>
                          <a:cs typeface="Times New Roman"/>
                          <a:sym typeface="Times New Roman"/>
                        </a:rPr>
                        <a:t>-3.35%</a:t>
                      </a:r>
                      <a:endParaRPr sz="1000">
                        <a:solidFill>
                          <a:srgbClr val="FF0000"/>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2a63fc5176c_10_83"/>
          <p:cNvSpPr/>
          <p:nvPr/>
        </p:nvSpPr>
        <p:spPr>
          <a:xfrm>
            <a:off x="991322" y="4814502"/>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0" name="Google Shape;560;g2a63fc5176c_10_83"/>
          <p:cNvSpPr/>
          <p:nvPr/>
        </p:nvSpPr>
        <p:spPr>
          <a:xfrm>
            <a:off x="0" y="4814502"/>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1" name="Google Shape;561;g2a63fc5176c_10_83"/>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2" name="Google Shape;562;g2a63fc5176c_10_83"/>
          <p:cNvSpPr/>
          <p:nvPr/>
        </p:nvSpPr>
        <p:spPr>
          <a:xfrm>
            <a:off x="0"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3" name="Google Shape;563;g2a63fc5176c_10_83"/>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564" name="Google Shape;564;g2a63fc5176c_10_83"/>
          <p:cNvSpPr txBox="1"/>
          <p:nvPr/>
        </p:nvSpPr>
        <p:spPr>
          <a:xfrm>
            <a:off x="280275" y="1071725"/>
            <a:ext cx="57621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	</a:t>
            </a:r>
            <a:endParaRPr sz="1200" b="0" i="0" u="none" strike="noStrike" cap="none">
              <a:solidFill>
                <a:schemeClr val="dk1"/>
              </a:solidFill>
              <a:latin typeface="Times New Roman"/>
              <a:ea typeface="Times New Roman"/>
              <a:cs typeface="Times New Roman"/>
              <a:sym typeface="Times New Roman"/>
            </a:endParaRPr>
          </a:p>
        </p:txBody>
      </p:sp>
      <p:sp>
        <p:nvSpPr>
          <p:cNvPr id="565" name="Google Shape;565;g2a63fc5176c_10_83"/>
          <p:cNvSpPr txBox="1"/>
          <p:nvPr/>
        </p:nvSpPr>
        <p:spPr>
          <a:xfrm>
            <a:off x="1049176" y="489172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200"/>
              <a:buFont typeface="Arial"/>
              <a:buNone/>
            </a:pPr>
            <a:r>
              <a:rPr lang="en" sz="1000" b="0" i="0" u="none" strike="noStrike" cap="none">
                <a:solidFill>
                  <a:schemeClr val="dk1"/>
                </a:solidFill>
                <a:latin typeface="Times New Roman"/>
                <a:ea typeface="Times New Roman"/>
                <a:cs typeface="Times New Roman"/>
                <a:sym typeface="Times New Roman"/>
              </a:rPr>
              <a:t>Nick Siracuse</a:t>
            </a:r>
            <a:endParaRPr sz="1000" b="0" i="0" u="none" strike="noStrike" cap="none">
              <a:solidFill>
                <a:schemeClr val="dk1"/>
              </a:solidFill>
              <a:latin typeface="Times New Roman"/>
              <a:ea typeface="Times New Roman"/>
              <a:cs typeface="Times New Roman"/>
              <a:sym typeface="Times New Roman"/>
            </a:endParaRPr>
          </a:p>
        </p:txBody>
      </p:sp>
      <p:sp>
        <p:nvSpPr>
          <p:cNvPr id="566" name="Google Shape;566;g2a63fc5176c_10_8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888888"/>
              </a:buClr>
              <a:buSzPts val="1400"/>
              <a:buFont typeface="Calibri"/>
              <a:buNone/>
            </a:pPr>
            <a:fld id="{00000000-1234-1234-1234-123412341234}" type="slidenum">
              <a:rPr lang="en"/>
              <a:t>17</a:t>
            </a:fld>
            <a:endParaRPr/>
          </a:p>
        </p:txBody>
      </p:sp>
      <p:sp>
        <p:nvSpPr>
          <p:cNvPr id="567" name="Google Shape;567;g2a63fc5176c_10_83"/>
          <p:cNvSpPr txBox="1"/>
          <p:nvPr/>
        </p:nvSpPr>
        <p:spPr>
          <a:xfrm>
            <a:off x="7490175" y="125075"/>
            <a:ext cx="210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568" name="Google Shape;568;g2a63fc5176c_10_83"/>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SzPts val="1100"/>
              <a:buNone/>
            </a:pPr>
            <a:r>
              <a:rPr lang="en" sz="1200"/>
              <a:t>Emerging Markets</a:t>
            </a:r>
            <a:endParaRPr sz="1200"/>
          </a:p>
        </p:txBody>
      </p:sp>
      <p:sp>
        <p:nvSpPr>
          <p:cNvPr id="569" name="Google Shape;569;g2a63fc5176c_10_83"/>
          <p:cNvSpPr txBox="1"/>
          <p:nvPr/>
        </p:nvSpPr>
        <p:spPr>
          <a:xfrm>
            <a:off x="7490175" y="125075"/>
            <a:ext cx="210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570" name="Google Shape;570;g2a63fc5176c_10_83"/>
          <p:cNvSpPr txBox="1"/>
          <p:nvPr/>
        </p:nvSpPr>
        <p:spPr>
          <a:xfrm>
            <a:off x="947950" y="1615025"/>
            <a:ext cx="512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sp>
        <p:nvSpPr>
          <p:cNvPr id="571" name="Google Shape;571;g2a63fc5176c_10_83"/>
          <p:cNvSpPr txBox="1"/>
          <p:nvPr/>
        </p:nvSpPr>
        <p:spPr>
          <a:xfrm>
            <a:off x="178575" y="1257225"/>
            <a:ext cx="5965500" cy="1723800"/>
          </a:xfrm>
          <a:prstGeom prst="rect">
            <a:avLst/>
          </a:prstGeom>
          <a:noFill/>
          <a:ln>
            <a:noFill/>
          </a:ln>
        </p:spPr>
        <p:txBody>
          <a:bodyPr spcFirstLastPara="1" wrap="square" lIns="91425" tIns="91425" rIns="91425" bIns="91425" anchor="t" anchorCtr="0">
            <a:spAutoFit/>
          </a:bodyPr>
          <a:lstStyle/>
          <a:p>
            <a:pPr marL="457200" marR="0" lvl="0" indent="-292100" algn="l" rtl="0">
              <a:lnSpc>
                <a:spcPct val="100000"/>
              </a:lnSpc>
              <a:spcBef>
                <a:spcPts val="0"/>
              </a:spcBef>
              <a:spcAft>
                <a:spcPts val="0"/>
              </a:spcAft>
              <a:buClr>
                <a:srgbClr val="903434"/>
              </a:buClr>
              <a:buSzPts val="1000"/>
              <a:buFont typeface="Times New Roman"/>
              <a:buChar char="●"/>
            </a:pPr>
            <a:r>
              <a:rPr lang="en" sz="1000" b="1">
                <a:solidFill>
                  <a:srgbClr val="903434"/>
                </a:solidFill>
                <a:latin typeface="Times New Roman"/>
                <a:ea typeface="Times New Roman"/>
                <a:cs typeface="Times New Roman"/>
                <a:sym typeface="Times New Roman"/>
              </a:rPr>
              <a:t>Return to Growth</a:t>
            </a:r>
            <a:r>
              <a:rPr lang="en" sz="1000" b="1" i="0" u="none" strike="noStrike" cap="none">
                <a:solidFill>
                  <a:srgbClr val="903434"/>
                </a:solidFill>
                <a:latin typeface="Times New Roman"/>
                <a:ea typeface="Times New Roman"/>
                <a:cs typeface="Times New Roman"/>
                <a:sym typeface="Times New Roman"/>
              </a:rPr>
              <a:t> </a:t>
            </a:r>
            <a:endParaRPr sz="1000" b="0" i="0" u="none" strike="noStrike" cap="none">
              <a:solidFill>
                <a:schemeClr val="dk1"/>
              </a:solidFill>
              <a:latin typeface="Times New Roman"/>
              <a:ea typeface="Times New Roman"/>
              <a:cs typeface="Times New Roman"/>
              <a:sym typeface="Times New Roman"/>
            </a:endParaRPr>
          </a:p>
          <a:p>
            <a:pPr marL="914400" marR="0" lvl="0" indent="-292100" algn="l" rtl="0">
              <a:lnSpc>
                <a:spcPct val="10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Following a sharp decline throughout 2021 and 2022, earnings growth expectations over the next twelve months has moved higher for emerging markets compared to developed markets, including the United States</a:t>
            </a:r>
            <a:endParaRPr sz="1000" b="0" i="0" u="none" strike="noStrike" cap="none">
              <a:solidFill>
                <a:schemeClr val="dk1"/>
              </a:solidFill>
              <a:latin typeface="Times New Roman"/>
              <a:ea typeface="Times New Roman"/>
              <a:cs typeface="Times New Roman"/>
              <a:sym typeface="Times New Roman"/>
            </a:endParaRPr>
          </a:p>
          <a:p>
            <a:pPr marL="457200" marR="0" lvl="0" indent="-292100" algn="l" rtl="0">
              <a:lnSpc>
                <a:spcPct val="100000"/>
              </a:lnSpc>
              <a:spcBef>
                <a:spcPts val="0"/>
              </a:spcBef>
              <a:spcAft>
                <a:spcPts val="0"/>
              </a:spcAft>
              <a:buClr>
                <a:srgbClr val="903434"/>
              </a:buClr>
              <a:buSzPts val="1000"/>
              <a:buFont typeface="Times New Roman"/>
              <a:buChar char="●"/>
            </a:pPr>
            <a:r>
              <a:rPr lang="en" sz="1000" b="1">
                <a:solidFill>
                  <a:srgbClr val="903434"/>
                </a:solidFill>
                <a:latin typeface="Times New Roman"/>
                <a:ea typeface="Times New Roman"/>
                <a:cs typeface="Times New Roman"/>
                <a:sym typeface="Times New Roman"/>
              </a:rPr>
              <a:t>Dealing with Inflation</a:t>
            </a:r>
            <a:endParaRPr sz="1000" b="1" i="0" u="none" strike="noStrike" cap="none">
              <a:solidFill>
                <a:srgbClr val="903434"/>
              </a:solidFill>
              <a:latin typeface="Times New Roman"/>
              <a:ea typeface="Times New Roman"/>
              <a:cs typeface="Times New Roman"/>
              <a:sym typeface="Times New Roman"/>
            </a:endParaRPr>
          </a:p>
          <a:p>
            <a:pPr marL="914400" marR="0" lvl="0" indent="-292100" algn="l" rtl="0">
              <a:lnSpc>
                <a:spcPct val="10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Emerging Markets and their central banks will have to continue to contend with higher rates of inflation, of which many projections still put within the upper-range of forecasts</a:t>
            </a:r>
            <a:endParaRPr sz="1000" b="0" i="0" u="none" strike="noStrike" cap="none">
              <a:solidFill>
                <a:schemeClr val="dk1"/>
              </a:solidFill>
              <a:latin typeface="Times New Roman"/>
              <a:ea typeface="Times New Roman"/>
              <a:cs typeface="Times New Roman"/>
              <a:sym typeface="Times New Roman"/>
            </a:endParaRPr>
          </a:p>
          <a:p>
            <a:pPr marL="457200" marR="0" lvl="0" indent="-292100" algn="l" rtl="0">
              <a:lnSpc>
                <a:spcPct val="100000"/>
              </a:lnSpc>
              <a:spcBef>
                <a:spcPts val="0"/>
              </a:spcBef>
              <a:spcAft>
                <a:spcPts val="0"/>
              </a:spcAft>
              <a:buClr>
                <a:srgbClr val="903434"/>
              </a:buClr>
              <a:buSzPts val="1000"/>
              <a:buFont typeface="Times New Roman"/>
              <a:buChar char="●"/>
            </a:pPr>
            <a:r>
              <a:rPr lang="en" sz="1000" b="1" i="0" u="none" strike="noStrike" cap="none">
                <a:solidFill>
                  <a:srgbClr val="903434"/>
                </a:solidFill>
                <a:latin typeface="Times New Roman"/>
                <a:ea typeface="Times New Roman"/>
                <a:cs typeface="Times New Roman"/>
                <a:sym typeface="Times New Roman"/>
              </a:rPr>
              <a:t>Peak in the U.S. Dollar Strength </a:t>
            </a:r>
            <a:endParaRPr sz="1000" b="1" i="0" u="none" strike="noStrike" cap="none">
              <a:solidFill>
                <a:srgbClr val="903434"/>
              </a:solidFill>
              <a:latin typeface="Times New Roman"/>
              <a:ea typeface="Times New Roman"/>
              <a:cs typeface="Times New Roman"/>
              <a:sym typeface="Times New Roman"/>
            </a:endParaRPr>
          </a:p>
          <a:p>
            <a:pPr marL="914400" marR="0" lvl="0" indent="-292100" algn="l" rtl="0">
              <a:lnSpc>
                <a:spcPct val="100000"/>
              </a:lnSpc>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T</a:t>
            </a:r>
            <a:r>
              <a:rPr lang="en" sz="1000" b="0" i="0" u="none" strike="noStrike" cap="none">
                <a:solidFill>
                  <a:schemeClr val="dk1"/>
                </a:solidFill>
                <a:latin typeface="Times New Roman"/>
                <a:ea typeface="Times New Roman"/>
                <a:cs typeface="Times New Roman"/>
                <a:sym typeface="Times New Roman"/>
              </a:rPr>
              <a:t>he potential for rate cut</a:t>
            </a:r>
            <a:r>
              <a:rPr lang="en" sz="1000">
                <a:solidFill>
                  <a:schemeClr val="dk1"/>
                </a:solidFill>
                <a:latin typeface="Times New Roman"/>
                <a:ea typeface="Times New Roman"/>
                <a:cs typeface="Times New Roman"/>
                <a:sym typeface="Times New Roman"/>
              </a:rPr>
              <a:t>s </a:t>
            </a:r>
            <a:r>
              <a:rPr lang="en" sz="1000" b="0" i="0" u="none" strike="noStrike" cap="none">
                <a:solidFill>
                  <a:schemeClr val="dk1"/>
                </a:solidFill>
                <a:latin typeface="Times New Roman"/>
                <a:ea typeface="Times New Roman"/>
                <a:cs typeface="Times New Roman"/>
                <a:sym typeface="Times New Roman"/>
              </a:rPr>
              <a:t>and </a:t>
            </a:r>
            <a:r>
              <a:rPr lang="en" sz="1000">
                <a:solidFill>
                  <a:schemeClr val="dk1"/>
                </a:solidFill>
                <a:latin typeface="Times New Roman"/>
                <a:ea typeface="Times New Roman"/>
                <a:cs typeface="Times New Roman"/>
                <a:sym typeface="Times New Roman"/>
              </a:rPr>
              <a:t>a peak in dollar strength</a:t>
            </a:r>
            <a:r>
              <a:rPr lang="en" sz="1000" b="0" i="0" u="none" strike="noStrike" cap="none">
                <a:solidFill>
                  <a:schemeClr val="dk1"/>
                </a:solidFill>
                <a:latin typeface="Times New Roman"/>
                <a:ea typeface="Times New Roman"/>
                <a:cs typeface="Times New Roman"/>
                <a:sym typeface="Times New Roman"/>
              </a:rPr>
              <a:t> will greatly benefit emerging markets currency and debt. </a:t>
            </a:r>
            <a:endParaRPr sz="1000" b="0" i="0" u="none" strike="noStrike" cap="none">
              <a:solidFill>
                <a:schemeClr val="dk1"/>
              </a:solidFill>
              <a:latin typeface="Times New Roman"/>
              <a:ea typeface="Times New Roman"/>
              <a:cs typeface="Times New Roman"/>
              <a:sym typeface="Times New Roman"/>
            </a:endParaRPr>
          </a:p>
        </p:txBody>
      </p:sp>
      <p:sp>
        <p:nvSpPr>
          <p:cNvPr id="572" name="Google Shape;572;g2a63fc5176c_10_83"/>
          <p:cNvSpPr txBox="1"/>
          <p:nvPr/>
        </p:nvSpPr>
        <p:spPr>
          <a:xfrm>
            <a:off x="5997050" y="1423863"/>
            <a:ext cx="2906100" cy="13698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800000"/>
                </a:solidFill>
                <a:latin typeface="Times New Roman"/>
                <a:ea typeface="Times New Roman"/>
                <a:cs typeface="Times New Roman"/>
                <a:sym typeface="Times New Roman"/>
              </a:rPr>
              <a:t>  ●  Inflation </a:t>
            </a:r>
            <a:endParaRPr sz="1400" b="1" i="0" u="none" strike="noStrike" cap="none">
              <a:solidFill>
                <a:srgbClr val="800000"/>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800000"/>
                </a:solidFill>
                <a:latin typeface="Times New Roman"/>
                <a:ea typeface="Times New Roman"/>
                <a:cs typeface="Times New Roman"/>
                <a:sym typeface="Times New Roman"/>
              </a:rPr>
              <a:t>  ●  </a:t>
            </a:r>
            <a:r>
              <a:rPr lang="en" b="1">
                <a:solidFill>
                  <a:srgbClr val="800000"/>
                </a:solidFill>
                <a:latin typeface="Times New Roman"/>
                <a:ea typeface="Times New Roman"/>
                <a:cs typeface="Times New Roman"/>
                <a:sym typeface="Times New Roman"/>
              </a:rPr>
              <a:t>Geopolitical Risk</a:t>
            </a:r>
            <a:endParaRPr b="1">
              <a:solidFill>
                <a:srgbClr val="8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400"/>
              <a:buFont typeface="Arial"/>
              <a:buNone/>
            </a:pPr>
            <a:r>
              <a:rPr lang="en" b="1">
                <a:solidFill>
                  <a:srgbClr val="800000"/>
                </a:solidFill>
                <a:latin typeface="Times New Roman"/>
                <a:ea typeface="Times New Roman"/>
                <a:cs typeface="Times New Roman"/>
                <a:sym typeface="Times New Roman"/>
              </a:rPr>
              <a:t>  ●  Slowing Demand</a:t>
            </a:r>
            <a:endParaRPr b="1">
              <a:solidFill>
                <a:srgbClr val="800000"/>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rgbClr val="800000"/>
                </a:solidFill>
                <a:latin typeface="Times New Roman"/>
                <a:ea typeface="Times New Roman"/>
                <a:cs typeface="Times New Roman"/>
                <a:sym typeface="Times New Roman"/>
              </a:rPr>
              <a:t>  ●  EM Debt</a:t>
            </a:r>
            <a:endParaRPr b="1">
              <a:solidFill>
                <a:srgbClr val="800000"/>
              </a:solidFill>
              <a:latin typeface="Times New Roman"/>
              <a:ea typeface="Times New Roman"/>
              <a:cs typeface="Times New Roman"/>
              <a:sym typeface="Times New Roman"/>
            </a:endParaRPr>
          </a:p>
        </p:txBody>
      </p:sp>
      <p:sp>
        <p:nvSpPr>
          <p:cNvPr id="573" name="Google Shape;573;g2a63fc5176c_10_83"/>
          <p:cNvSpPr txBox="1"/>
          <p:nvPr/>
        </p:nvSpPr>
        <p:spPr>
          <a:xfrm>
            <a:off x="1880463" y="2998850"/>
            <a:ext cx="57621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CURRENT HOLDINGS</a:t>
            </a:r>
            <a:endParaRPr sz="1200" b="0" i="0" u="none" strike="noStrike" cap="none">
              <a:solidFill>
                <a:schemeClr val="dk1"/>
              </a:solidFill>
              <a:latin typeface="Times New Roman"/>
              <a:ea typeface="Times New Roman"/>
              <a:cs typeface="Times New Roman"/>
              <a:sym typeface="Times New Roman"/>
            </a:endParaRPr>
          </a:p>
        </p:txBody>
      </p:sp>
      <p:pic>
        <p:nvPicPr>
          <p:cNvPr id="574" name="Google Shape;574;g2a63fc5176c_10_83" descr="Flag of Brazil - Wikipedia"/>
          <p:cNvPicPr preferRelativeResize="0"/>
          <p:nvPr/>
        </p:nvPicPr>
        <p:blipFill rotWithShape="1">
          <a:blip r:embed="rId3">
            <a:alphaModFix/>
          </a:blip>
          <a:srcRect/>
          <a:stretch/>
        </p:blipFill>
        <p:spPr>
          <a:xfrm>
            <a:off x="2694403" y="150076"/>
            <a:ext cx="896808" cy="627549"/>
          </a:xfrm>
          <a:prstGeom prst="rect">
            <a:avLst/>
          </a:prstGeom>
          <a:noFill/>
          <a:ln w="9525" cap="flat" cmpd="sng">
            <a:solidFill>
              <a:srgbClr val="000000"/>
            </a:solidFill>
            <a:prstDash val="solid"/>
            <a:round/>
            <a:headEnd type="none" w="sm" len="sm"/>
            <a:tailEnd type="none" w="sm" len="sm"/>
          </a:ln>
        </p:spPr>
      </p:pic>
      <p:pic>
        <p:nvPicPr>
          <p:cNvPr id="575" name="Google Shape;575;g2a63fc5176c_10_83" descr="Flag of India - Wikipedia"/>
          <p:cNvPicPr preferRelativeResize="0"/>
          <p:nvPr/>
        </p:nvPicPr>
        <p:blipFill rotWithShape="1">
          <a:blip r:embed="rId4">
            <a:alphaModFix/>
          </a:blip>
          <a:srcRect/>
          <a:stretch/>
        </p:blipFill>
        <p:spPr>
          <a:xfrm>
            <a:off x="6076329" y="159525"/>
            <a:ext cx="913267" cy="608650"/>
          </a:xfrm>
          <a:prstGeom prst="rect">
            <a:avLst/>
          </a:prstGeom>
          <a:noFill/>
          <a:ln w="9525" cap="flat" cmpd="sng">
            <a:solidFill>
              <a:srgbClr val="000000"/>
            </a:solidFill>
            <a:prstDash val="solid"/>
            <a:round/>
            <a:headEnd type="none" w="sm" len="sm"/>
            <a:tailEnd type="none" w="sm" len="sm"/>
          </a:ln>
        </p:spPr>
      </p:pic>
      <p:pic>
        <p:nvPicPr>
          <p:cNvPr id="576" name="Google Shape;576;g2a63fc5176c_10_83"/>
          <p:cNvPicPr preferRelativeResize="0"/>
          <p:nvPr/>
        </p:nvPicPr>
        <p:blipFill rotWithShape="1">
          <a:blip r:embed="rId5">
            <a:alphaModFix/>
          </a:blip>
          <a:srcRect/>
          <a:stretch/>
        </p:blipFill>
        <p:spPr>
          <a:xfrm>
            <a:off x="4907050" y="133575"/>
            <a:ext cx="1004176" cy="669032"/>
          </a:xfrm>
          <a:prstGeom prst="rect">
            <a:avLst/>
          </a:prstGeom>
          <a:noFill/>
          <a:ln w="9525" cap="flat" cmpd="sng">
            <a:solidFill>
              <a:schemeClr val="dk2"/>
            </a:solidFill>
            <a:prstDash val="solid"/>
            <a:round/>
            <a:headEnd type="none" w="sm" len="sm"/>
            <a:tailEnd type="none" w="sm" len="sm"/>
          </a:ln>
        </p:spPr>
      </p:pic>
      <p:pic>
        <p:nvPicPr>
          <p:cNvPr id="577" name="Google Shape;577;g2a63fc5176c_10_83"/>
          <p:cNvPicPr preferRelativeResize="0"/>
          <p:nvPr/>
        </p:nvPicPr>
        <p:blipFill>
          <a:blip r:embed="rId6">
            <a:alphaModFix/>
          </a:blip>
          <a:stretch>
            <a:fillRect/>
          </a:stretch>
        </p:blipFill>
        <p:spPr>
          <a:xfrm>
            <a:off x="3747036" y="129125"/>
            <a:ext cx="1004175" cy="669450"/>
          </a:xfrm>
          <a:prstGeom prst="rect">
            <a:avLst/>
          </a:prstGeom>
          <a:noFill/>
          <a:ln w="9525" cap="flat" cmpd="sng">
            <a:solidFill>
              <a:schemeClr val="dk2"/>
            </a:solidFill>
            <a:prstDash val="solid"/>
            <a:round/>
            <a:headEnd type="none" w="sm" len="sm"/>
            <a:tailEnd type="none" w="sm" len="sm"/>
          </a:ln>
        </p:spPr>
      </p:pic>
      <p:pic>
        <p:nvPicPr>
          <p:cNvPr id="578" name="Google Shape;578;g2a63fc5176c_10_83"/>
          <p:cNvPicPr preferRelativeResize="0"/>
          <p:nvPr/>
        </p:nvPicPr>
        <p:blipFill>
          <a:blip r:embed="rId7">
            <a:alphaModFix/>
          </a:blip>
          <a:stretch>
            <a:fillRect/>
          </a:stretch>
        </p:blipFill>
        <p:spPr>
          <a:xfrm>
            <a:off x="2210713" y="3358872"/>
            <a:ext cx="5064575" cy="1369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2a5bd2fe068_0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5" name="Google Shape;585;g2a5bd2fe068_0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6" name="Google Shape;586;g2a5bd2fe068_0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7" name="Google Shape;587;g2a5bd2fe068_0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8" name="Google Shape;588;g2a5bd2fe068_0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18</a:t>
            </a:fld>
            <a:endParaRPr/>
          </a:p>
        </p:txBody>
      </p:sp>
      <p:pic>
        <p:nvPicPr>
          <p:cNvPr id="589" name="Google Shape;589;g2a5bd2fe068_0_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590" name="Google Shape;590;g2a5bd2fe068_0_0"/>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591" name="Google Shape;591;g2a5bd2fe068_0_0"/>
          <p:cNvSpPr/>
          <p:nvPr/>
        </p:nvSpPr>
        <p:spPr>
          <a:xfrm>
            <a:off x="1026000" y="1202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592" name="Google Shape;592;g2a5bd2fe068_0_0"/>
          <p:cNvSpPr txBox="1"/>
          <p:nvPr/>
        </p:nvSpPr>
        <p:spPr>
          <a:xfrm>
            <a:off x="994400" y="1589575"/>
            <a:ext cx="24906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9/2</a:t>
            </a:r>
            <a:r>
              <a:rPr lang="en" sz="1200">
                <a:latin typeface="Times New Roman"/>
                <a:ea typeface="Times New Roman"/>
                <a:cs typeface="Times New Roman"/>
                <a:sym typeface="Times New Roman"/>
              </a:rPr>
              <a:t>9</a:t>
            </a:r>
            <a:r>
              <a:rPr lang="en" sz="1200">
                <a:solidFill>
                  <a:srgbClr val="000000"/>
                </a:solidFill>
                <a:latin typeface="Times New Roman"/>
                <a:ea typeface="Times New Roman"/>
                <a:cs typeface="Times New Roman"/>
                <a:sym typeface="Times New Roman"/>
              </a:rPr>
              <a:t> - </a:t>
            </a:r>
            <a:r>
              <a:rPr lang="en" sz="1200" b="0" i="0" u="none" strike="noStrike" cap="none">
                <a:solidFill>
                  <a:srgbClr val="000000"/>
                </a:solidFill>
                <a:latin typeface="Times New Roman"/>
                <a:ea typeface="Times New Roman"/>
                <a:cs typeface="Times New Roman"/>
                <a:sym typeface="Times New Roman"/>
              </a:rPr>
              <a:t>Bought </a:t>
            </a:r>
            <a:r>
              <a:rPr lang="en" sz="1200">
                <a:latin typeface="Times New Roman"/>
                <a:ea typeface="Times New Roman"/>
                <a:cs typeface="Times New Roman"/>
                <a:sym typeface="Times New Roman"/>
              </a:rPr>
              <a:t>EIDO</a:t>
            </a: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9/2</a:t>
            </a:r>
            <a:r>
              <a:rPr lang="en" sz="1200">
                <a:latin typeface="Times New Roman"/>
                <a:ea typeface="Times New Roman"/>
                <a:cs typeface="Times New Roman"/>
                <a:sym typeface="Times New Roman"/>
              </a:rPr>
              <a:t>9</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Trimmed VWO</a:t>
            </a: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11/13</a:t>
            </a:r>
            <a:r>
              <a:rPr lang="en" sz="1200">
                <a:solidFill>
                  <a:srgbClr val="000000"/>
                </a:solidFill>
                <a:latin typeface="Times New Roman"/>
                <a:ea typeface="Times New Roman"/>
                <a:cs typeface="Times New Roman"/>
                <a:sym typeface="Times New Roman"/>
              </a:rPr>
              <a:t> - Sold ECH</a:t>
            </a:r>
            <a:endParaRPr sz="120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11/13 - Bought EWX</a:t>
            </a:r>
            <a:endParaRPr sz="1200">
              <a:latin typeface="Times New Roman"/>
              <a:ea typeface="Times New Roman"/>
              <a:cs typeface="Times New Roman"/>
              <a:sym typeface="Times New Roman"/>
            </a:endParaRPr>
          </a:p>
        </p:txBody>
      </p:sp>
      <p:sp>
        <p:nvSpPr>
          <p:cNvPr id="593" name="Google Shape;593;g2a5bd2fe068_0_0"/>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endParaRPr sz="1200" b="0"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 Return Month:</a:t>
            </a:r>
            <a:r>
              <a:rPr lang="en" sz="1200">
                <a:solidFill>
                  <a:srgbClr val="00B05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5.17%</a:t>
            </a:r>
            <a:r>
              <a:rPr lang="en" sz="1200" b="0" i="0" u="none" strike="noStrike" cap="none">
                <a:solidFill>
                  <a:srgbClr val="00B050"/>
                </a:solidFill>
                <a:latin typeface="Times New Roman"/>
                <a:ea typeface="Times New Roman"/>
                <a:cs typeface="Times New Roman"/>
                <a:sym typeface="Times New Roman"/>
              </a:rPr>
              <a:t>  </a:t>
            </a:r>
            <a:endParaRPr sz="1200" b="1"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 Return Semester: </a:t>
            </a:r>
            <a:r>
              <a:rPr lang="en" sz="1200" b="1">
                <a:solidFill>
                  <a:srgbClr val="00B050"/>
                </a:solidFill>
                <a:latin typeface="Times New Roman"/>
                <a:ea typeface="Times New Roman"/>
                <a:cs typeface="Times New Roman"/>
                <a:sym typeface="Times New Roman"/>
              </a:rPr>
              <a:t>4.23%</a:t>
            </a:r>
            <a:endParaRPr sz="1200" b="1"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 Return YTD: </a:t>
            </a:r>
            <a:r>
              <a:rPr lang="en" sz="1200" b="1">
                <a:solidFill>
                  <a:srgbClr val="00B050"/>
                </a:solidFill>
                <a:latin typeface="Times New Roman"/>
                <a:ea typeface="Times New Roman"/>
                <a:cs typeface="Times New Roman"/>
                <a:sym typeface="Times New Roman"/>
              </a:rPr>
              <a:t>3.31%</a:t>
            </a:r>
            <a:endParaRPr sz="1200" b="1">
              <a:solidFill>
                <a:srgbClr val="00B05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594" name="Google Shape;594;g2a5bd2fe068_0_0"/>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595" name="Google Shape;595;g2a5bd2fe068_0_0"/>
          <p:cNvSpPr txBox="1"/>
          <p:nvPr/>
        </p:nvSpPr>
        <p:spPr>
          <a:xfrm>
            <a:off x="3410213" y="1589575"/>
            <a:ext cx="2533200" cy="1551000"/>
          </a:xfrm>
          <a:prstGeom prst="rect">
            <a:avLst/>
          </a:prstGeom>
          <a:noFill/>
          <a:ln>
            <a:noFill/>
          </a:ln>
        </p:spPr>
        <p:txBody>
          <a:bodyPr spcFirstLastPara="1" wrap="square" lIns="0" tIns="6650" rIns="0" bIns="0" anchor="t" anchorCtr="0">
            <a:noAutofit/>
          </a:bodyPr>
          <a:lstStyle/>
          <a:p>
            <a:pPr marL="0" lvl="0" indent="0" algn="l" rtl="0">
              <a:lnSpc>
                <a:spcPct val="150000"/>
              </a:lnSpc>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  ●  Peak in U.S. Dollar Strength</a:t>
            </a:r>
            <a:endParaRPr sz="1200">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  ●  Earnings Growth in Asia</a:t>
            </a:r>
            <a:endParaRPr sz="1200">
              <a:solidFill>
                <a:schemeClr val="dk1"/>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  ●  Shifting Trade Relationship</a:t>
            </a:r>
            <a:r>
              <a:rPr lang="en">
                <a:solidFill>
                  <a:schemeClr val="dk1"/>
                </a:solidFill>
                <a:latin typeface="Times New Roman"/>
                <a:ea typeface="Times New Roman"/>
                <a:cs typeface="Times New Roman"/>
                <a:sym typeface="Times New Roman"/>
              </a:rPr>
              <a:t>s</a:t>
            </a:r>
            <a:endParaRPr>
              <a:solidFill>
                <a:schemeClr val="dk1"/>
              </a:solidFill>
              <a:latin typeface="Times New Roman"/>
              <a:ea typeface="Times New Roman"/>
              <a:cs typeface="Times New Roman"/>
              <a:sym typeface="Times New Roman"/>
            </a:endParaRPr>
          </a:p>
        </p:txBody>
      </p:sp>
      <p:graphicFrame>
        <p:nvGraphicFramePr>
          <p:cNvPr id="596" name="Google Shape;596;g2a5bd2fe068_0_0"/>
          <p:cNvGraphicFramePr/>
          <p:nvPr/>
        </p:nvGraphicFramePr>
        <p:xfrm>
          <a:off x="1690938" y="2587063"/>
          <a:ext cx="3000000" cy="3000000"/>
        </p:xfrm>
        <a:graphic>
          <a:graphicData uri="http://schemas.openxmlformats.org/drawingml/2006/table">
            <a:tbl>
              <a:tblPr>
                <a:noFill/>
                <a:tableStyleId>{01D93DA9-5D03-4D8B-92EE-D4FC97DEDB45}</a:tableStyleId>
              </a:tblPr>
              <a:tblGrid>
                <a:gridCol w="1554675">
                  <a:extLst>
                    <a:ext uri="{9D8B030D-6E8A-4147-A177-3AD203B41FA5}">
                      <a16:colId xmlns:a16="http://schemas.microsoft.com/office/drawing/2014/main" val="20000"/>
                    </a:ext>
                  </a:extLst>
                </a:gridCol>
                <a:gridCol w="1049275">
                  <a:extLst>
                    <a:ext uri="{9D8B030D-6E8A-4147-A177-3AD203B41FA5}">
                      <a16:colId xmlns:a16="http://schemas.microsoft.com/office/drawing/2014/main" val="20001"/>
                    </a:ext>
                  </a:extLst>
                </a:gridCol>
                <a:gridCol w="978100">
                  <a:extLst>
                    <a:ext uri="{9D8B030D-6E8A-4147-A177-3AD203B41FA5}">
                      <a16:colId xmlns:a16="http://schemas.microsoft.com/office/drawing/2014/main" val="20002"/>
                    </a:ext>
                  </a:extLst>
                </a:gridCol>
                <a:gridCol w="1138575">
                  <a:extLst>
                    <a:ext uri="{9D8B030D-6E8A-4147-A177-3AD203B41FA5}">
                      <a16:colId xmlns:a16="http://schemas.microsoft.com/office/drawing/2014/main" val="20003"/>
                    </a:ext>
                  </a:extLst>
                </a:gridCol>
                <a:gridCol w="1041500">
                  <a:extLst>
                    <a:ext uri="{9D8B030D-6E8A-4147-A177-3AD203B41FA5}">
                      <a16:colId xmlns:a16="http://schemas.microsoft.com/office/drawing/2014/main" val="20004"/>
                    </a:ext>
                  </a:extLst>
                </a:gridCol>
              </a:tblGrid>
              <a:tr h="397475">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Segment</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 of Sector</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 of Assets</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Quantity</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Market Value</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extLst>
                  <a:ext uri="{0D108BD9-81ED-4DB2-BD59-A6C34878D82A}">
                    <a16:rowId xmlns:a16="http://schemas.microsoft.com/office/drawing/2014/main" val="10000"/>
                  </a:ext>
                </a:extLst>
              </a:tr>
              <a:tr h="39747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Brazil</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10.45%</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0.31%</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185</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solidFill>
                            <a:schemeClr val="dk1"/>
                          </a:solidFill>
                          <a:latin typeface="Times New Roman"/>
                          <a:ea typeface="Times New Roman"/>
                          <a:cs typeface="Times New Roman"/>
                          <a:sym typeface="Times New Roman"/>
                        </a:rPr>
                        <a:t>$6,241.90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9747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Indonesia</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15.63%</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0.46%</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438</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solidFill>
                            <a:schemeClr val="dk1"/>
                          </a:solidFill>
                          <a:latin typeface="Times New Roman"/>
                          <a:ea typeface="Times New Roman"/>
                          <a:cs typeface="Times New Roman"/>
                          <a:sym typeface="Times New Roman"/>
                        </a:rPr>
                        <a:t>$9,338.16</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9747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South Korea</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11.56%</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0.34%</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110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solidFill>
                            <a:schemeClr val="dk1"/>
                          </a:solidFill>
                          <a:latin typeface="Times New Roman"/>
                          <a:ea typeface="Times New Roman"/>
                          <a:cs typeface="Times New Roman"/>
                          <a:sym typeface="Times New Roman"/>
                        </a:rPr>
                        <a:t>$6,905.80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9747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India </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25.24%</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0.75%</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314</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solidFill>
                            <a:schemeClr val="dk1"/>
                          </a:solidFill>
                          <a:latin typeface="Times New Roman"/>
                          <a:ea typeface="Times New Roman"/>
                          <a:cs typeface="Times New Roman"/>
                          <a:sym typeface="Times New Roman"/>
                        </a:rPr>
                        <a:t>$15,075.14</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597" name="Google Shape;597;g2a5bd2fe068_0_0"/>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SzPts val="1100"/>
              <a:buNone/>
            </a:pPr>
            <a:r>
              <a:rPr lang="en" sz="1200"/>
              <a:t>Emerging Markets</a:t>
            </a:r>
            <a:endParaRPr sz="1200"/>
          </a:p>
        </p:txBody>
      </p:sp>
      <p:pic>
        <p:nvPicPr>
          <p:cNvPr id="598" name="Google Shape;598;g2a5bd2fe068_0_0" descr="Flag of Brazil - Wikipedia"/>
          <p:cNvPicPr preferRelativeResize="0"/>
          <p:nvPr/>
        </p:nvPicPr>
        <p:blipFill rotWithShape="1">
          <a:blip r:embed="rId4">
            <a:alphaModFix/>
          </a:blip>
          <a:srcRect/>
          <a:stretch/>
        </p:blipFill>
        <p:spPr>
          <a:xfrm>
            <a:off x="2694403" y="150076"/>
            <a:ext cx="896808" cy="627549"/>
          </a:xfrm>
          <a:prstGeom prst="rect">
            <a:avLst/>
          </a:prstGeom>
          <a:noFill/>
          <a:ln w="9525" cap="flat" cmpd="sng">
            <a:solidFill>
              <a:srgbClr val="000000"/>
            </a:solidFill>
            <a:prstDash val="solid"/>
            <a:round/>
            <a:headEnd type="none" w="sm" len="sm"/>
            <a:tailEnd type="none" w="sm" len="sm"/>
          </a:ln>
        </p:spPr>
      </p:pic>
      <p:pic>
        <p:nvPicPr>
          <p:cNvPr id="599" name="Google Shape;599;g2a5bd2fe068_0_0" descr="Flag of India - Wikipedia"/>
          <p:cNvPicPr preferRelativeResize="0"/>
          <p:nvPr/>
        </p:nvPicPr>
        <p:blipFill rotWithShape="1">
          <a:blip r:embed="rId5">
            <a:alphaModFix/>
          </a:blip>
          <a:srcRect/>
          <a:stretch/>
        </p:blipFill>
        <p:spPr>
          <a:xfrm>
            <a:off x="6076329" y="159525"/>
            <a:ext cx="913267" cy="608650"/>
          </a:xfrm>
          <a:prstGeom prst="rect">
            <a:avLst/>
          </a:prstGeom>
          <a:noFill/>
          <a:ln w="9525" cap="flat" cmpd="sng">
            <a:solidFill>
              <a:srgbClr val="000000"/>
            </a:solidFill>
            <a:prstDash val="solid"/>
            <a:round/>
            <a:headEnd type="none" w="sm" len="sm"/>
            <a:tailEnd type="none" w="sm" len="sm"/>
          </a:ln>
        </p:spPr>
      </p:pic>
      <p:pic>
        <p:nvPicPr>
          <p:cNvPr id="600" name="Google Shape;600;g2a5bd2fe068_0_0"/>
          <p:cNvPicPr preferRelativeResize="0"/>
          <p:nvPr/>
        </p:nvPicPr>
        <p:blipFill rotWithShape="1">
          <a:blip r:embed="rId6">
            <a:alphaModFix/>
          </a:blip>
          <a:srcRect/>
          <a:stretch/>
        </p:blipFill>
        <p:spPr>
          <a:xfrm>
            <a:off x="4907050" y="133575"/>
            <a:ext cx="1004176" cy="669032"/>
          </a:xfrm>
          <a:prstGeom prst="rect">
            <a:avLst/>
          </a:prstGeom>
          <a:noFill/>
          <a:ln w="9525" cap="flat" cmpd="sng">
            <a:solidFill>
              <a:schemeClr val="dk2"/>
            </a:solidFill>
            <a:prstDash val="solid"/>
            <a:round/>
            <a:headEnd type="none" w="sm" len="sm"/>
            <a:tailEnd type="none" w="sm" len="sm"/>
          </a:ln>
        </p:spPr>
      </p:pic>
      <p:pic>
        <p:nvPicPr>
          <p:cNvPr id="601" name="Google Shape;601;g2a5bd2fe068_0_0"/>
          <p:cNvPicPr preferRelativeResize="0"/>
          <p:nvPr/>
        </p:nvPicPr>
        <p:blipFill rotWithShape="1">
          <a:blip r:embed="rId7">
            <a:alphaModFix/>
          </a:blip>
          <a:srcRect/>
          <a:stretch/>
        </p:blipFill>
        <p:spPr>
          <a:xfrm>
            <a:off x="3747036" y="129125"/>
            <a:ext cx="1004175" cy="669450"/>
          </a:xfrm>
          <a:prstGeom prst="rect">
            <a:avLst/>
          </a:prstGeom>
          <a:noFill/>
          <a:ln w="9525" cap="flat" cmpd="sng">
            <a:solidFill>
              <a:schemeClr val="dk2"/>
            </a:solidFill>
            <a:prstDash val="solid"/>
            <a:round/>
            <a:headEnd type="none" w="sm" len="sm"/>
            <a:tailEnd type="none" w="sm" len="sm"/>
          </a:ln>
        </p:spPr>
      </p:pic>
      <p:sp>
        <p:nvSpPr>
          <p:cNvPr id="602" name="Google Shape;602;g2a5bd2fe068_0_0"/>
          <p:cNvSpPr txBox="1"/>
          <p:nvPr/>
        </p:nvSpPr>
        <p:spPr>
          <a:xfrm>
            <a:off x="1049176" y="4811050"/>
            <a:ext cx="2839200" cy="201900"/>
          </a:xfrm>
          <a:prstGeom prst="rect">
            <a:avLst/>
          </a:prstGeom>
          <a:noFill/>
          <a:ln>
            <a:noFill/>
          </a:ln>
        </p:spPr>
        <p:txBody>
          <a:bodyPr spcFirstLastPara="1" wrap="square" lIns="0" tIns="9525"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Nick Siracuse</a:t>
            </a:r>
            <a:endParaRPr sz="1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19"/>
          <p:cNvSpPr txBox="1"/>
          <p:nvPr/>
        </p:nvSpPr>
        <p:spPr>
          <a:xfrm>
            <a:off x="994275" y="1345925"/>
            <a:ext cx="5048100" cy="1477200"/>
          </a:xfrm>
          <a:prstGeom prst="rect">
            <a:avLst/>
          </a:prstGeom>
          <a:noFill/>
          <a:ln>
            <a:noFill/>
          </a:ln>
        </p:spPr>
        <p:txBody>
          <a:bodyPr spcFirstLastPara="1" wrap="square" lIns="0" tIns="9525" rIns="0" bIns="0" anchor="ctr" anchorCtr="0">
            <a:noAutofit/>
          </a:bodyPr>
          <a:lstStyle/>
          <a:p>
            <a:pPr marL="457200" marR="0" lvl="0" indent="-298450" algn="l" rtl="0">
              <a:lnSpc>
                <a:spcPct val="100000"/>
              </a:lnSpc>
              <a:spcBef>
                <a:spcPts val="0"/>
              </a:spcBef>
              <a:spcAft>
                <a:spcPts val="0"/>
              </a:spcAft>
              <a:buClr>
                <a:schemeClr val="dk1"/>
              </a:buClr>
              <a:buSzPts val="1100"/>
              <a:buFont typeface="Times New Roman"/>
              <a:buChar char="●"/>
            </a:pPr>
            <a:r>
              <a:rPr lang="en" sz="1100" b="1">
                <a:solidFill>
                  <a:schemeClr val="dk1"/>
                </a:solidFill>
                <a:latin typeface="Times New Roman"/>
                <a:ea typeface="Times New Roman"/>
                <a:cs typeface="Times New Roman"/>
                <a:sym typeface="Times New Roman"/>
              </a:rPr>
              <a:t>Strength in Consumer Spending Increased Despite Inflation</a:t>
            </a:r>
            <a:endParaRPr sz="1100" b="1" i="0" u="none" strike="noStrike" cap="none">
              <a:solidFill>
                <a:schemeClr val="dk1"/>
              </a:solidFill>
              <a:latin typeface="Times New Roman"/>
              <a:ea typeface="Times New Roman"/>
              <a:cs typeface="Times New Roman"/>
              <a:sym typeface="Times New Roman"/>
            </a:endParaRPr>
          </a:p>
          <a:p>
            <a:pPr marL="914400" marR="0" lvl="0" indent="-298450" algn="l" rtl="0">
              <a:lnSpc>
                <a:spcPct val="100000"/>
              </a:lnSpc>
              <a:spcBef>
                <a:spcPts val="0"/>
              </a:spcBef>
              <a:spcAft>
                <a:spcPts val="0"/>
              </a:spcAft>
              <a:buClr>
                <a:schemeClr val="dk1"/>
              </a:buClr>
              <a:buSzPts val="1100"/>
              <a:buFont typeface="Times New Roman"/>
              <a:buChar char="-"/>
            </a:pPr>
            <a:r>
              <a:rPr lang="en" sz="1100" b="0" i="0" u="none" strike="noStrike" cap="none">
                <a:solidFill>
                  <a:schemeClr val="dk1"/>
                </a:solidFill>
                <a:latin typeface="Times New Roman"/>
                <a:ea typeface="Times New Roman"/>
                <a:cs typeface="Times New Roman"/>
                <a:sym typeface="Times New Roman"/>
              </a:rPr>
              <a:t>Strong consumer spending trends persist in leisure</a:t>
            </a:r>
            <a:endParaRPr sz="1100" b="0" i="0" u="none" strike="noStrike" cap="none">
              <a:solidFill>
                <a:schemeClr val="dk1"/>
              </a:solidFill>
              <a:latin typeface="Times New Roman"/>
              <a:ea typeface="Times New Roman"/>
              <a:cs typeface="Times New Roman"/>
              <a:sym typeface="Times New Roman"/>
            </a:endParaRPr>
          </a:p>
          <a:p>
            <a:pPr marL="914400" marR="0" lvl="0" indent="-298450" algn="l" rtl="0">
              <a:lnSpc>
                <a:spcPct val="100000"/>
              </a:lnSpc>
              <a:spcBef>
                <a:spcPts val="0"/>
              </a:spcBef>
              <a:spcAft>
                <a:spcPts val="0"/>
              </a:spcAft>
              <a:buClr>
                <a:schemeClr val="dk1"/>
              </a:buClr>
              <a:buSzPts val="1100"/>
              <a:buFont typeface="Times New Roman"/>
              <a:buChar char="-"/>
            </a:pPr>
            <a:r>
              <a:rPr lang="en" sz="1100" b="0" i="0" u="none" strike="noStrike" cap="none">
                <a:solidFill>
                  <a:schemeClr val="dk1"/>
                </a:solidFill>
                <a:latin typeface="Times New Roman"/>
                <a:ea typeface="Times New Roman"/>
                <a:cs typeface="Times New Roman"/>
                <a:sym typeface="Times New Roman"/>
              </a:rPr>
              <a:t>Alcohol consumption channels near pre-COVID levels</a:t>
            </a:r>
            <a:endParaRPr sz="1100" b="0" i="0" u="none" strike="noStrike" cap="none">
              <a:solidFill>
                <a:schemeClr val="dk1"/>
              </a:solidFill>
              <a:latin typeface="Times New Roman"/>
              <a:ea typeface="Times New Roman"/>
              <a:cs typeface="Times New Roman"/>
              <a:sym typeface="Times New Roman"/>
            </a:endParaRPr>
          </a:p>
          <a:p>
            <a:pPr marL="457200" marR="0" lvl="0" indent="-298450" algn="l" rtl="0">
              <a:lnSpc>
                <a:spcPct val="100000"/>
              </a:lnSpc>
              <a:spcBef>
                <a:spcPts val="0"/>
              </a:spcBef>
              <a:spcAft>
                <a:spcPts val="0"/>
              </a:spcAft>
              <a:buClr>
                <a:schemeClr val="dk1"/>
              </a:buClr>
              <a:buSzPts val="1100"/>
              <a:buFont typeface="Times New Roman"/>
              <a:buChar char="●"/>
            </a:pPr>
            <a:r>
              <a:rPr lang="en" sz="1100" b="1" i="0" u="none" strike="noStrike" cap="none">
                <a:solidFill>
                  <a:schemeClr val="dk1"/>
                </a:solidFill>
                <a:latin typeface="Times New Roman"/>
                <a:ea typeface="Times New Roman"/>
                <a:cs typeface="Times New Roman"/>
                <a:sym typeface="Times New Roman"/>
              </a:rPr>
              <a:t>Pricing Power is Starting to Fall</a:t>
            </a:r>
            <a:endParaRPr sz="1100" b="1" i="0" u="none" strike="noStrike" cap="none">
              <a:solidFill>
                <a:schemeClr val="dk1"/>
              </a:solidFill>
              <a:latin typeface="Times New Roman"/>
              <a:ea typeface="Times New Roman"/>
              <a:cs typeface="Times New Roman"/>
              <a:sym typeface="Times New Roman"/>
            </a:endParaRPr>
          </a:p>
          <a:p>
            <a:pPr marL="914400" marR="0" lvl="0" indent="-298450" algn="l" rtl="0">
              <a:lnSpc>
                <a:spcPct val="100000"/>
              </a:lnSpc>
              <a:spcBef>
                <a:spcPts val="0"/>
              </a:spcBef>
              <a:spcAft>
                <a:spcPts val="0"/>
              </a:spcAft>
              <a:buClr>
                <a:schemeClr val="dk1"/>
              </a:buClr>
              <a:buSzPts val="1100"/>
              <a:buFont typeface="Times New Roman"/>
              <a:buChar char="-"/>
            </a:pPr>
            <a:r>
              <a:rPr lang="en" sz="1100" b="0" i="0" u="none" strike="noStrike" cap="none">
                <a:solidFill>
                  <a:schemeClr val="dk1"/>
                </a:solidFill>
                <a:latin typeface="Times New Roman"/>
                <a:ea typeface="Times New Roman"/>
                <a:cs typeface="Times New Roman"/>
                <a:sym typeface="Times New Roman"/>
              </a:rPr>
              <a:t>Tough to raise prices due to disinflationary environment</a:t>
            </a:r>
            <a:endParaRPr sz="1100" b="0" i="0" u="none" strike="noStrike" cap="none">
              <a:solidFill>
                <a:schemeClr val="dk1"/>
              </a:solidFill>
              <a:latin typeface="Times New Roman"/>
              <a:ea typeface="Times New Roman"/>
              <a:cs typeface="Times New Roman"/>
              <a:sym typeface="Times New Roman"/>
            </a:endParaRPr>
          </a:p>
          <a:p>
            <a:pPr marL="914400" marR="0" lvl="0" indent="-298450" algn="l" rtl="0">
              <a:lnSpc>
                <a:spcPct val="100000"/>
              </a:lnSpc>
              <a:spcBef>
                <a:spcPts val="0"/>
              </a:spcBef>
              <a:spcAft>
                <a:spcPts val="0"/>
              </a:spcAft>
              <a:buClr>
                <a:schemeClr val="dk1"/>
              </a:buClr>
              <a:buSzPts val="1100"/>
              <a:buFont typeface="Times New Roman"/>
              <a:buChar char="-"/>
            </a:pPr>
            <a:r>
              <a:rPr lang="en" sz="1100" b="0" i="0" u="none" strike="noStrike" cap="none">
                <a:solidFill>
                  <a:schemeClr val="dk1"/>
                </a:solidFill>
                <a:latin typeface="Times New Roman"/>
                <a:ea typeface="Times New Roman"/>
                <a:cs typeface="Times New Roman"/>
                <a:sym typeface="Times New Roman"/>
              </a:rPr>
              <a:t>Companies have experienced moderate volume declines and trade downs</a:t>
            </a:r>
            <a:endParaRPr sz="1100" b="1" i="0" u="none" strike="noStrike" cap="none">
              <a:solidFill>
                <a:schemeClr val="dk1"/>
              </a:solidFill>
              <a:latin typeface="Times New Roman"/>
              <a:ea typeface="Times New Roman"/>
              <a:cs typeface="Times New Roman"/>
              <a:sym typeface="Times New Roman"/>
            </a:endParaRPr>
          </a:p>
          <a:p>
            <a:pPr marL="457200" marR="0" lvl="0" indent="-298450" algn="l" rtl="0">
              <a:lnSpc>
                <a:spcPct val="100000"/>
              </a:lnSpc>
              <a:spcBef>
                <a:spcPts val="0"/>
              </a:spcBef>
              <a:spcAft>
                <a:spcPts val="0"/>
              </a:spcAft>
              <a:buClr>
                <a:schemeClr val="dk1"/>
              </a:buClr>
              <a:buSzPts val="1100"/>
              <a:buFont typeface="Times New Roman"/>
              <a:buChar char="●"/>
            </a:pPr>
            <a:r>
              <a:rPr lang="en" sz="1100" b="1">
                <a:solidFill>
                  <a:schemeClr val="dk1"/>
                </a:solidFill>
                <a:latin typeface="Times New Roman"/>
                <a:ea typeface="Times New Roman"/>
                <a:cs typeface="Times New Roman"/>
                <a:sym typeface="Times New Roman"/>
              </a:rPr>
              <a:t>Alignment to our Benchmark</a:t>
            </a:r>
            <a:endParaRPr sz="1100" b="1" i="0" u="none" strike="noStrike" cap="none">
              <a:solidFill>
                <a:schemeClr val="dk1"/>
              </a:solidFill>
              <a:latin typeface="Times New Roman"/>
              <a:ea typeface="Times New Roman"/>
              <a:cs typeface="Times New Roman"/>
              <a:sym typeface="Times New Roman"/>
            </a:endParaRPr>
          </a:p>
          <a:p>
            <a:pPr marL="914400" marR="0" lvl="0" indent="-298450" algn="l" rtl="0">
              <a:lnSpc>
                <a:spcPct val="100000"/>
              </a:lnSpc>
              <a:spcBef>
                <a:spcPts val="0"/>
              </a:spcBef>
              <a:spcAft>
                <a:spcPts val="0"/>
              </a:spcAft>
              <a:buClr>
                <a:schemeClr val="dk1"/>
              </a:buClr>
              <a:buSzPts val="1100"/>
              <a:buFont typeface="Times New Roman"/>
              <a:buChar char="-"/>
            </a:pPr>
            <a:r>
              <a:rPr lang="en" sz="1100">
                <a:solidFill>
                  <a:schemeClr val="dk1"/>
                </a:solidFill>
                <a:latin typeface="Times New Roman"/>
                <a:ea typeface="Times New Roman"/>
                <a:cs typeface="Times New Roman"/>
                <a:sym typeface="Times New Roman"/>
              </a:rPr>
              <a:t>Revising allocation to be in closer alignment with KXI</a:t>
            </a:r>
            <a:endParaRPr sz="1100" b="0" i="0" u="none" strike="noStrike" cap="none">
              <a:solidFill>
                <a:schemeClr val="dk1"/>
              </a:solidFill>
              <a:latin typeface="Times New Roman"/>
              <a:ea typeface="Times New Roman"/>
              <a:cs typeface="Times New Roman"/>
              <a:sym typeface="Times New Roman"/>
            </a:endParaRPr>
          </a:p>
          <a:p>
            <a:pPr marL="203200" marR="63500" lvl="0" indent="0" algn="l" rtl="0">
              <a:lnSpc>
                <a:spcPct val="100000"/>
              </a:lnSpc>
              <a:spcBef>
                <a:spcPts val="0"/>
              </a:spcBef>
              <a:spcAft>
                <a:spcPts val="0"/>
              </a:spcAft>
              <a:buClr>
                <a:srgbClr val="000000"/>
              </a:buClr>
              <a:buSzPts val="1200"/>
              <a:buFont typeface="Arial"/>
              <a:buNone/>
            </a:pPr>
            <a:endParaRPr sz="1100" b="0" i="0" u="none" strike="noStrike" cap="none">
              <a:solidFill>
                <a:srgbClr val="000000"/>
              </a:solidFill>
              <a:latin typeface="Times New Roman"/>
              <a:ea typeface="Times New Roman"/>
              <a:cs typeface="Times New Roman"/>
              <a:sym typeface="Times New Roman"/>
            </a:endParaRPr>
          </a:p>
        </p:txBody>
      </p:sp>
      <p:sp>
        <p:nvSpPr>
          <p:cNvPr id="609" name="Google Shape;609;p19"/>
          <p:cNvSpPr/>
          <p:nvPr/>
        </p:nvSpPr>
        <p:spPr>
          <a:xfrm>
            <a:off x="994410"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0" name="Google Shape;610;p19"/>
          <p:cNvSpPr/>
          <p:nvPr/>
        </p:nvSpPr>
        <p:spPr>
          <a:xfrm>
            <a:off x="0"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1" name="Google Shape;611;p19"/>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2" name="Google Shape;612;p19"/>
          <p:cNvSpPr/>
          <p:nvPr/>
        </p:nvSpPr>
        <p:spPr>
          <a:xfrm>
            <a:off x="0"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3" name="Google Shape;613;p19"/>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614" name="Google Shape;614;p19"/>
          <p:cNvSpPr txBox="1"/>
          <p:nvPr/>
        </p:nvSpPr>
        <p:spPr>
          <a:xfrm>
            <a:off x="994400" y="1071725"/>
            <a:ext cx="5048100" cy="274200"/>
          </a:xfrm>
          <a:prstGeom prst="rect">
            <a:avLst/>
          </a:prstGeom>
          <a:solidFill>
            <a:srgbClr val="9E0000"/>
          </a:solidFill>
          <a:ln>
            <a:noFill/>
          </a:ln>
        </p:spPr>
        <p:txBody>
          <a:bodyPr spcFirstLastPara="1" wrap="square" lIns="0" tIns="38100" rIns="0" bIns="0" anchor="t" anchorCtr="0">
            <a:noAutofit/>
          </a:bodyPr>
          <a:lstStyle/>
          <a:p>
            <a:pPr marL="0" marR="0" lvl="0" indent="45720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	</a:t>
            </a:r>
            <a:endParaRPr sz="1200" b="0" i="0" u="none" strike="noStrike" cap="none">
              <a:solidFill>
                <a:schemeClr val="dk1"/>
              </a:solidFill>
              <a:latin typeface="Times New Roman"/>
              <a:ea typeface="Times New Roman"/>
              <a:cs typeface="Times New Roman"/>
              <a:sym typeface="Times New Roman"/>
            </a:endParaRPr>
          </a:p>
        </p:txBody>
      </p:sp>
      <p:sp>
        <p:nvSpPr>
          <p:cNvPr id="615" name="Google Shape;615;p19"/>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000">
                <a:solidFill>
                  <a:schemeClr val="dk1"/>
                </a:solidFill>
                <a:latin typeface="Times New Roman"/>
                <a:ea typeface="Times New Roman"/>
                <a:cs typeface="Times New Roman"/>
                <a:sym typeface="Times New Roman"/>
              </a:rPr>
              <a:t>Rishika Pal</a:t>
            </a:r>
            <a:endParaRPr sz="1000" b="0" i="0" u="none" strike="noStrike" cap="none">
              <a:solidFill>
                <a:schemeClr val="dk1"/>
              </a:solidFill>
              <a:latin typeface="Times New Roman"/>
              <a:ea typeface="Times New Roman"/>
              <a:cs typeface="Times New Roman"/>
              <a:sym typeface="Times New Roman"/>
            </a:endParaRPr>
          </a:p>
        </p:txBody>
      </p:sp>
      <p:sp>
        <p:nvSpPr>
          <p:cNvPr id="616" name="Google Shape;616;p19"/>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fld id="{00000000-1234-1234-1234-123412341234}" type="slidenum">
              <a:rPr lang="en"/>
              <a:t>19</a:t>
            </a:fld>
            <a:endParaRPr/>
          </a:p>
        </p:txBody>
      </p:sp>
      <p:sp>
        <p:nvSpPr>
          <p:cNvPr id="617" name="Google Shape;617;p19"/>
          <p:cNvSpPr txBox="1"/>
          <p:nvPr/>
        </p:nvSpPr>
        <p:spPr>
          <a:xfrm>
            <a:off x="6176275" y="1345925"/>
            <a:ext cx="2628600" cy="1390200"/>
          </a:xfrm>
          <a:prstGeom prst="rect">
            <a:avLst/>
          </a:prstGeom>
          <a:noFill/>
          <a:ln>
            <a:noFill/>
          </a:ln>
        </p:spPr>
        <p:txBody>
          <a:bodyPr spcFirstLastPara="1" wrap="square" lIns="0" tIns="91425" rIns="0" bIns="91425" anchor="t" anchorCtr="0">
            <a:noAutofit/>
          </a:bodyPr>
          <a:lstStyle/>
          <a:p>
            <a:pPr marL="457200" marR="0" lvl="0" indent="-304800" algn="l" rtl="0">
              <a:lnSpc>
                <a:spcPct val="115000"/>
              </a:lnSpc>
              <a:spcBef>
                <a:spcPts val="1000"/>
              </a:spcBef>
              <a:spcAft>
                <a:spcPts val="0"/>
              </a:spcAft>
              <a:buClr>
                <a:schemeClr val="dk1"/>
              </a:buClr>
              <a:buSzPts val="1200"/>
              <a:buFont typeface="Times New Roman"/>
              <a:buChar char="●"/>
            </a:pPr>
            <a:r>
              <a:rPr lang="en" sz="1200" b="1">
                <a:solidFill>
                  <a:schemeClr val="dk1"/>
                </a:solidFill>
                <a:latin typeface="Times New Roman"/>
                <a:ea typeface="Times New Roman"/>
                <a:cs typeface="Times New Roman"/>
                <a:sym typeface="Times New Roman"/>
              </a:rPr>
              <a:t>Short Position in Diversified Retail and Packaged Foods</a:t>
            </a:r>
            <a:endParaRPr sz="1200" b="1" i="0" u="none" strike="noStrike" cap="none">
              <a:solidFill>
                <a:schemeClr val="dk1"/>
              </a:solidFill>
              <a:latin typeface="Times New Roman"/>
              <a:ea typeface="Times New Roman"/>
              <a:cs typeface="Times New Roman"/>
              <a:sym typeface="Times New Roman"/>
            </a:endParaRPr>
          </a:p>
          <a:p>
            <a:pPr marL="457200" marR="0" lvl="0" indent="-304800" algn="l" rtl="0">
              <a:lnSpc>
                <a:spcPct val="115000"/>
              </a:lnSpc>
              <a:spcBef>
                <a:spcPts val="1000"/>
              </a:spcBef>
              <a:spcAft>
                <a:spcPts val="0"/>
              </a:spcAft>
              <a:buClr>
                <a:schemeClr val="dk1"/>
              </a:buClr>
              <a:buSzPts val="1200"/>
              <a:buFont typeface="Times New Roman"/>
              <a:buChar char="●"/>
            </a:pPr>
            <a:r>
              <a:rPr lang="en" sz="1200" b="1" i="0" u="none" strike="noStrike" cap="none">
                <a:solidFill>
                  <a:schemeClr val="dk1"/>
                </a:solidFill>
                <a:latin typeface="Times New Roman"/>
                <a:ea typeface="Times New Roman"/>
                <a:cs typeface="Times New Roman"/>
                <a:sym typeface="Times New Roman"/>
              </a:rPr>
              <a:t>GLP-1 Drugs</a:t>
            </a:r>
            <a:endParaRPr sz="1200" b="1" i="0" u="none" strike="noStrike" cap="none">
              <a:solidFill>
                <a:schemeClr val="dk1"/>
              </a:solidFill>
              <a:latin typeface="Times New Roman"/>
              <a:ea typeface="Times New Roman"/>
              <a:cs typeface="Times New Roman"/>
              <a:sym typeface="Times New Roman"/>
            </a:endParaRPr>
          </a:p>
          <a:p>
            <a:pPr marL="457200" marR="0" lvl="0" indent="-304800" algn="l" rtl="0">
              <a:lnSpc>
                <a:spcPct val="115000"/>
              </a:lnSpc>
              <a:spcBef>
                <a:spcPts val="1000"/>
              </a:spcBef>
              <a:spcAft>
                <a:spcPts val="0"/>
              </a:spcAft>
              <a:buClr>
                <a:schemeClr val="dk1"/>
              </a:buClr>
              <a:buSzPts val="1200"/>
              <a:buFont typeface="Times New Roman"/>
              <a:buChar char="●"/>
            </a:pPr>
            <a:r>
              <a:rPr lang="en" sz="1200" b="1" i="0" u="none" strike="noStrike" cap="none">
                <a:solidFill>
                  <a:schemeClr val="dk1"/>
                </a:solidFill>
                <a:latin typeface="Times New Roman"/>
                <a:ea typeface="Times New Roman"/>
                <a:cs typeface="Times New Roman"/>
                <a:sym typeface="Times New Roman"/>
              </a:rPr>
              <a:t>Foreign Exchange Risk</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chemeClr val="dk1"/>
              </a:solidFill>
              <a:latin typeface="Times New Roman"/>
              <a:ea typeface="Times New Roman"/>
              <a:cs typeface="Times New Roman"/>
              <a:sym typeface="Times New Roman"/>
            </a:endParaRPr>
          </a:p>
          <a:p>
            <a:pPr marL="292100" marR="0" lvl="0" indent="-279400" algn="l" rtl="0">
              <a:lnSpc>
                <a:spcPct val="101600"/>
              </a:lnSpc>
              <a:spcBef>
                <a:spcPts val="50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p:txBody>
      </p:sp>
      <p:sp>
        <p:nvSpPr>
          <p:cNvPr id="618" name="Google Shape;618;p19"/>
          <p:cNvSpPr txBox="1"/>
          <p:nvPr/>
        </p:nvSpPr>
        <p:spPr>
          <a:xfrm>
            <a:off x="2213475" y="2746775"/>
            <a:ext cx="50481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CURRENT HOLDINGS</a:t>
            </a:r>
            <a:endParaRPr sz="12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Times New Roman"/>
              <a:ea typeface="Times New Roman"/>
              <a:cs typeface="Times New Roman"/>
              <a:sym typeface="Times New Roman"/>
            </a:endParaRPr>
          </a:p>
        </p:txBody>
      </p:sp>
      <p:sp>
        <p:nvSpPr>
          <p:cNvPr id="619" name="Google Shape;619;p19"/>
          <p:cNvSpPr txBox="1">
            <a:spLocks noGrp="1"/>
          </p:cNvSpPr>
          <p:nvPr>
            <p:ph type="title"/>
          </p:nvPr>
        </p:nvSpPr>
        <p:spPr>
          <a:xfrm>
            <a:off x="994287" y="317614"/>
            <a:ext cx="6074400" cy="4350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Consumer Staples</a:t>
            </a:r>
            <a:endParaRPr sz="1200"/>
          </a:p>
          <a:p>
            <a:pPr marL="12700" lvl="0" indent="0" algn="l" rtl="0">
              <a:lnSpc>
                <a:spcPct val="100000"/>
              </a:lnSpc>
              <a:spcBef>
                <a:spcPts val="0"/>
              </a:spcBef>
              <a:spcAft>
                <a:spcPts val="0"/>
              </a:spcAft>
              <a:buClr>
                <a:srgbClr val="903434"/>
              </a:buClr>
              <a:buSzPts val="800"/>
              <a:buFont typeface="Times New Roman"/>
              <a:buNone/>
            </a:pPr>
            <a:endParaRPr sz="1200"/>
          </a:p>
        </p:txBody>
      </p:sp>
      <p:sp>
        <p:nvSpPr>
          <p:cNvPr id="620" name="Google Shape;620;p19"/>
          <p:cNvSpPr txBox="1"/>
          <p:nvPr/>
        </p:nvSpPr>
        <p:spPr>
          <a:xfrm>
            <a:off x="7537331" y="138825"/>
            <a:ext cx="17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621" name="Google Shape;621;p19"/>
          <p:cNvSpPr txBox="1"/>
          <p:nvPr/>
        </p:nvSpPr>
        <p:spPr>
          <a:xfrm>
            <a:off x="7537331" y="138825"/>
            <a:ext cx="17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pic>
        <p:nvPicPr>
          <p:cNvPr id="622" name="Google Shape;622;p19"/>
          <p:cNvPicPr preferRelativeResize="0"/>
          <p:nvPr/>
        </p:nvPicPr>
        <p:blipFill rotWithShape="1">
          <a:blip r:embed="rId3">
            <a:alphaModFix/>
          </a:blip>
          <a:srcRect/>
          <a:stretch/>
        </p:blipFill>
        <p:spPr>
          <a:xfrm>
            <a:off x="2914950" y="326347"/>
            <a:ext cx="1077300" cy="350866"/>
          </a:xfrm>
          <a:prstGeom prst="rect">
            <a:avLst/>
          </a:prstGeom>
          <a:noFill/>
          <a:ln>
            <a:noFill/>
          </a:ln>
        </p:spPr>
      </p:pic>
      <p:pic>
        <p:nvPicPr>
          <p:cNvPr id="623" name="Google Shape;623;p19"/>
          <p:cNvPicPr preferRelativeResize="0"/>
          <p:nvPr/>
        </p:nvPicPr>
        <p:blipFill rotWithShape="1">
          <a:blip r:embed="rId4">
            <a:alphaModFix/>
          </a:blip>
          <a:srcRect/>
          <a:stretch/>
        </p:blipFill>
        <p:spPr>
          <a:xfrm>
            <a:off x="4161700" y="358538"/>
            <a:ext cx="1324493" cy="286500"/>
          </a:xfrm>
          <a:prstGeom prst="rect">
            <a:avLst/>
          </a:prstGeom>
          <a:noFill/>
          <a:ln>
            <a:noFill/>
          </a:ln>
        </p:spPr>
      </p:pic>
      <p:pic>
        <p:nvPicPr>
          <p:cNvPr id="624" name="Google Shape;624;p19"/>
          <p:cNvPicPr preferRelativeResize="0"/>
          <p:nvPr/>
        </p:nvPicPr>
        <p:blipFill rotWithShape="1">
          <a:blip r:embed="rId5">
            <a:alphaModFix/>
          </a:blip>
          <a:srcRect/>
          <a:stretch/>
        </p:blipFill>
        <p:spPr>
          <a:xfrm>
            <a:off x="5503245" y="204769"/>
            <a:ext cx="871200" cy="659818"/>
          </a:xfrm>
          <a:prstGeom prst="rect">
            <a:avLst/>
          </a:prstGeom>
          <a:noFill/>
          <a:ln>
            <a:noFill/>
          </a:ln>
        </p:spPr>
      </p:pic>
      <p:pic>
        <p:nvPicPr>
          <p:cNvPr id="625" name="Google Shape;625;p19"/>
          <p:cNvPicPr preferRelativeResize="0"/>
          <p:nvPr/>
        </p:nvPicPr>
        <p:blipFill rotWithShape="1">
          <a:blip r:embed="rId6">
            <a:alphaModFix/>
          </a:blip>
          <a:srcRect/>
          <a:stretch/>
        </p:blipFill>
        <p:spPr>
          <a:xfrm>
            <a:off x="6374454" y="312627"/>
            <a:ext cx="1701002" cy="441039"/>
          </a:xfrm>
          <a:prstGeom prst="rect">
            <a:avLst/>
          </a:prstGeom>
          <a:noFill/>
          <a:ln>
            <a:noFill/>
          </a:ln>
        </p:spPr>
      </p:pic>
      <p:graphicFrame>
        <p:nvGraphicFramePr>
          <p:cNvPr id="626" name="Google Shape;626;p19"/>
          <p:cNvGraphicFramePr/>
          <p:nvPr/>
        </p:nvGraphicFramePr>
        <p:xfrm>
          <a:off x="303625" y="3111000"/>
          <a:ext cx="3000000" cy="3000000"/>
        </p:xfrm>
        <a:graphic>
          <a:graphicData uri="http://schemas.openxmlformats.org/drawingml/2006/table">
            <a:tbl>
              <a:tblPr>
                <a:noFill/>
                <a:tableStyleId>{01D93DA9-5D03-4D8B-92EE-D4FC97DEDB45}</a:tableStyleId>
              </a:tblPr>
              <a:tblGrid>
                <a:gridCol w="2755150">
                  <a:extLst>
                    <a:ext uri="{9D8B030D-6E8A-4147-A177-3AD203B41FA5}">
                      <a16:colId xmlns:a16="http://schemas.microsoft.com/office/drawing/2014/main" val="20000"/>
                    </a:ext>
                  </a:extLst>
                </a:gridCol>
                <a:gridCol w="770350">
                  <a:extLst>
                    <a:ext uri="{9D8B030D-6E8A-4147-A177-3AD203B41FA5}">
                      <a16:colId xmlns:a16="http://schemas.microsoft.com/office/drawing/2014/main" val="20001"/>
                    </a:ext>
                  </a:extLst>
                </a:gridCol>
                <a:gridCol w="770350">
                  <a:extLst>
                    <a:ext uri="{9D8B030D-6E8A-4147-A177-3AD203B41FA5}">
                      <a16:colId xmlns:a16="http://schemas.microsoft.com/office/drawing/2014/main" val="20002"/>
                    </a:ext>
                  </a:extLst>
                </a:gridCol>
                <a:gridCol w="933475">
                  <a:extLst>
                    <a:ext uri="{9D8B030D-6E8A-4147-A177-3AD203B41FA5}">
                      <a16:colId xmlns:a16="http://schemas.microsoft.com/office/drawing/2014/main" val="20003"/>
                    </a:ext>
                  </a:extLst>
                </a:gridCol>
                <a:gridCol w="752225">
                  <a:extLst>
                    <a:ext uri="{9D8B030D-6E8A-4147-A177-3AD203B41FA5}">
                      <a16:colId xmlns:a16="http://schemas.microsoft.com/office/drawing/2014/main" val="20004"/>
                    </a:ext>
                  </a:extLst>
                </a:gridCol>
                <a:gridCol w="770350">
                  <a:extLst>
                    <a:ext uri="{9D8B030D-6E8A-4147-A177-3AD203B41FA5}">
                      <a16:colId xmlns:a16="http://schemas.microsoft.com/office/drawing/2014/main" val="20005"/>
                    </a:ext>
                  </a:extLst>
                </a:gridCol>
                <a:gridCol w="1169125">
                  <a:extLst>
                    <a:ext uri="{9D8B030D-6E8A-4147-A177-3AD203B41FA5}">
                      <a16:colId xmlns:a16="http://schemas.microsoft.com/office/drawing/2014/main" val="20006"/>
                    </a:ext>
                  </a:extLst>
                </a:gridCol>
                <a:gridCol w="770350">
                  <a:extLst>
                    <a:ext uri="{9D8B030D-6E8A-4147-A177-3AD203B41FA5}">
                      <a16:colId xmlns:a16="http://schemas.microsoft.com/office/drawing/2014/main" val="20007"/>
                    </a:ext>
                  </a:extLst>
                </a:gridCol>
              </a:tblGrid>
              <a:tr h="393925">
                <a:tc>
                  <a:txBody>
                    <a:bodyPr/>
                    <a:lstStyle/>
                    <a:p>
                      <a:pPr marL="0" lvl="0" indent="0" algn="ctr" rtl="0">
                        <a:lnSpc>
                          <a:spcPct val="115000"/>
                        </a:lnSpc>
                        <a:spcBef>
                          <a:spcPts val="0"/>
                        </a:spcBef>
                        <a:spcAft>
                          <a:spcPts val="0"/>
                        </a:spcAft>
                        <a:buNone/>
                      </a:pPr>
                      <a:r>
                        <a:rPr lang="en" sz="1000" b="1">
                          <a:solidFill>
                            <a:srgbClr val="FFFFFF"/>
                          </a:solidFill>
                        </a:rPr>
                        <a:t>Consumer Staples</a:t>
                      </a:r>
                      <a:endParaRPr sz="1000" b="1">
                        <a:solidFill>
                          <a:srgbClr val="FFFFFF"/>
                        </a:solidFill>
                      </a:endParaRPr>
                    </a:p>
                  </a:txBody>
                  <a:tcPr marL="28575" marR="28575" marT="19050" marB="19050" anchor="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rPr>
                        <a:t>Ticker</a:t>
                      </a:r>
                      <a:endParaRPr sz="1000" b="1">
                        <a:solidFill>
                          <a:srgbClr val="FFFFFF"/>
                        </a:solidFill>
                      </a:endParaRPr>
                    </a:p>
                  </a:txBody>
                  <a:tcPr marL="28575" marR="28575" marT="19050" marB="19050" anchor="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rPr>
                        <a:t>% of Sector</a:t>
                      </a:r>
                      <a:endParaRPr sz="1000" b="1">
                        <a:solidFill>
                          <a:srgbClr val="FFFFFF"/>
                        </a:solidFill>
                      </a:endParaRPr>
                    </a:p>
                  </a:txBody>
                  <a:tcPr marL="28575" marR="28575" marT="19050" marB="19050" anchor="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rPr>
                        <a:t>% of Assets</a:t>
                      </a:r>
                      <a:endParaRPr sz="1000" b="1">
                        <a:solidFill>
                          <a:srgbClr val="FFFFFF"/>
                        </a:solidFill>
                      </a:endParaRPr>
                    </a:p>
                  </a:txBody>
                  <a:tcPr marL="28575" marR="28575" marT="19050" marB="19050" anchor="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rPr>
                        <a:t>Quantity</a:t>
                      </a:r>
                      <a:endParaRPr sz="1000" b="1">
                        <a:solidFill>
                          <a:srgbClr val="FFFFFF"/>
                        </a:solidFill>
                      </a:endParaRPr>
                    </a:p>
                  </a:txBody>
                  <a:tcPr marL="28575" marR="28575" marT="19050" marB="19050" anchor="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rPr>
                        <a:t>Current Price</a:t>
                      </a:r>
                      <a:endParaRPr sz="1000" b="1">
                        <a:solidFill>
                          <a:srgbClr val="FFFFFF"/>
                        </a:solidFill>
                      </a:endParaRPr>
                    </a:p>
                  </a:txBody>
                  <a:tcPr marL="28575" marR="28575" marT="19050" marB="19050" anchor="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rPr>
                        <a:t>Market Value</a:t>
                      </a:r>
                      <a:endParaRPr sz="1000" b="1">
                        <a:solidFill>
                          <a:srgbClr val="FFFFFF"/>
                        </a:solidFill>
                      </a:endParaRPr>
                    </a:p>
                  </a:txBody>
                  <a:tcPr marL="28575" marR="28575" marT="19050" marB="19050" anchor="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rPr>
                        <a:t>Sem Return</a:t>
                      </a:r>
                      <a:endParaRPr sz="1000" b="1">
                        <a:solidFill>
                          <a:srgbClr val="FFFFFF"/>
                        </a:solidFill>
                      </a:endParaRPr>
                    </a:p>
                  </a:txBody>
                  <a:tcPr marL="28575" marR="28575" marT="19050" marB="19050" anchor="b">
                    <a:solidFill>
                      <a:srgbClr val="9E0000"/>
                    </a:solidFill>
                  </a:tcPr>
                </a:tc>
                <a:extLst>
                  <a:ext uri="{0D108BD9-81ED-4DB2-BD59-A6C34878D82A}">
                    <a16:rowId xmlns:a16="http://schemas.microsoft.com/office/drawing/2014/main" val="10000"/>
                  </a:ext>
                </a:extLst>
              </a:tr>
              <a:tr h="216650">
                <a:tc>
                  <a:txBody>
                    <a:bodyPr/>
                    <a:lstStyle/>
                    <a:p>
                      <a:pPr marL="0" lvl="0" indent="0" algn="l" rtl="0">
                        <a:lnSpc>
                          <a:spcPct val="115000"/>
                        </a:lnSpc>
                        <a:spcBef>
                          <a:spcPts val="0"/>
                        </a:spcBef>
                        <a:spcAft>
                          <a:spcPts val="0"/>
                        </a:spcAft>
                        <a:buNone/>
                      </a:pPr>
                      <a:r>
                        <a:rPr lang="en" sz="1000"/>
                        <a:t>Coca-Cola Co</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KO</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12.41%</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0.58%</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200</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$59.00</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$11,800.00</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-2.09%</a:t>
                      </a:r>
                      <a:endParaRPr sz="1000"/>
                    </a:p>
                  </a:txBody>
                  <a:tcPr marL="28575" marR="28575" marT="19050" marB="19050" anchor="b"/>
                </a:tc>
                <a:extLst>
                  <a:ext uri="{0D108BD9-81ED-4DB2-BD59-A6C34878D82A}">
                    <a16:rowId xmlns:a16="http://schemas.microsoft.com/office/drawing/2014/main" val="10001"/>
                  </a:ext>
                </a:extLst>
              </a:tr>
              <a:tr h="216650">
                <a:tc>
                  <a:txBody>
                    <a:bodyPr/>
                    <a:lstStyle/>
                    <a:p>
                      <a:pPr marL="0" lvl="0" indent="0" algn="l" rtl="0">
                        <a:lnSpc>
                          <a:spcPct val="115000"/>
                        </a:lnSpc>
                        <a:spcBef>
                          <a:spcPts val="0"/>
                        </a:spcBef>
                        <a:spcAft>
                          <a:spcPts val="0"/>
                        </a:spcAft>
                        <a:buNone/>
                      </a:pPr>
                      <a:r>
                        <a:rPr lang="en" sz="1000"/>
                        <a:t>Sprouts Farmers Market</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SFM</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17.10%</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0.81%</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350</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$46.46</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$16,261.00</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0%</a:t>
                      </a:r>
                      <a:endParaRPr sz="1000"/>
                    </a:p>
                  </a:txBody>
                  <a:tcPr marL="28575" marR="28575" marT="19050" marB="19050" anchor="b"/>
                </a:tc>
                <a:extLst>
                  <a:ext uri="{0D108BD9-81ED-4DB2-BD59-A6C34878D82A}">
                    <a16:rowId xmlns:a16="http://schemas.microsoft.com/office/drawing/2014/main" val="10002"/>
                  </a:ext>
                </a:extLst>
              </a:tr>
              <a:tr h="216650">
                <a:tc>
                  <a:txBody>
                    <a:bodyPr/>
                    <a:lstStyle/>
                    <a:p>
                      <a:pPr marL="0" lvl="0" indent="0" algn="l" rtl="0">
                        <a:lnSpc>
                          <a:spcPct val="115000"/>
                        </a:lnSpc>
                        <a:spcBef>
                          <a:spcPts val="0"/>
                        </a:spcBef>
                        <a:spcAft>
                          <a:spcPts val="0"/>
                        </a:spcAft>
                        <a:buNone/>
                      </a:pPr>
                      <a:r>
                        <a:rPr lang="en" sz="1000"/>
                        <a:t>Unilever plc</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UL</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22.41%</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1.05%</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450</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$47.34</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$21,303.00</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-6.12%</a:t>
                      </a:r>
                      <a:endParaRPr sz="1000"/>
                    </a:p>
                  </a:txBody>
                  <a:tcPr marL="28575" marR="28575" marT="19050" marB="19050" anchor="b"/>
                </a:tc>
                <a:extLst>
                  <a:ext uri="{0D108BD9-81ED-4DB2-BD59-A6C34878D82A}">
                    <a16:rowId xmlns:a16="http://schemas.microsoft.com/office/drawing/2014/main" val="10003"/>
                  </a:ext>
                </a:extLst>
              </a:tr>
              <a:tr h="216650">
                <a:tc>
                  <a:txBody>
                    <a:bodyPr/>
                    <a:lstStyle/>
                    <a:p>
                      <a:pPr marL="0" lvl="0" indent="0" algn="l" rtl="0">
                        <a:lnSpc>
                          <a:spcPct val="115000"/>
                        </a:lnSpc>
                        <a:spcBef>
                          <a:spcPts val="0"/>
                        </a:spcBef>
                        <a:spcAft>
                          <a:spcPts val="0"/>
                        </a:spcAft>
                        <a:buNone/>
                      </a:pPr>
                      <a:r>
                        <a:rPr lang="en" sz="1000"/>
                        <a:t>Diageo PLC</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DEO</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8.24%</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0.39%</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55</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$142.35</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$7,829.25</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-15.06%</a:t>
                      </a:r>
                      <a:endParaRPr sz="1000"/>
                    </a:p>
                  </a:txBody>
                  <a:tcPr marL="28575" marR="28575" marT="19050" marB="19050" anchor="b"/>
                </a:tc>
                <a:extLst>
                  <a:ext uri="{0D108BD9-81ED-4DB2-BD59-A6C34878D82A}">
                    <a16:rowId xmlns:a16="http://schemas.microsoft.com/office/drawing/2014/main" val="10004"/>
                  </a:ext>
                </a:extLst>
              </a:tr>
              <a:tr h="216650">
                <a:tc>
                  <a:txBody>
                    <a:bodyPr/>
                    <a:lstStyle/>
                    <a:p>
                      <a:pPr marL="0" lvl="0" indent="0" algn="l" rtl="0">
                        <a:lnSpc>
                          <a:spcPct val="115000"/>
                        </a:lnSpc>
                        <a:spcBef>
                          <a:spcPts val="0"/>
                        </a:spcBef>
                        <a:spcAft>
                          <a:spcPts val="0"/>
                        </a:spcAft>
                        <a:buNone/>
                      </a:pPr>
                      <a:r>
                        <a:rPr lang="en" sz="1000" b="1"/>
                        <a:t>iShares Global Consumer Staples ETF</a:t>
                      </a:r>
                      <a:endParaRPr sz="1000" b="1"/>
                    </a:p>
                  </a:txBody>
                  <a:tcPr marL="28575" marR="28575" marT="19050" marB="19050" anchor="b"/>
                </a:tc>
                <a:tc>
                  <a:txBody>
                    <a:bodyPr/>
                    <a:lstStyle/>
                    <a:p>
                      <a:pPr marL="0" lvl="0" indent="0" algn="ctr" rtl="0">
                        <a:lnSpc>
                          <a:spcPct val="115000"/>
                        </a:lnSpc>
                        <a:spcBef>
                          <a:spcPts val="0"/>
                        </a:spcBef>
                        <a:spcAft>
                          <a:spcPts val="0"/>
                        </a:spcAft>
                        <a:buNone/>
                      </a:pPr>
                      <a:r>
                        <a:rPr lang="en" sz="1000" b="1"/>
                        <a:t>KXI</a:t>
                      </a:r>
                      <a:endParaRPr sz="1000" b="1"/>
                    </a:p>
                  </a:txBody>
                  <a:tcPr marL="28575" marR="28575" marT="19050" marB="19050" anchor="b"/>
                </a:tc>
                <a:tc>
                  <a:txBody>
                    <a:bodyPr/>
                    <a:lstStyle/>
                    <a:p>
                      <a:pPr marL="0" lvl="0" indent="0" algn="ctr" rtl="0">
                        <a:lnSpc>
                          <a:spcPct val="115000"/>
                        </a:lnSpc>
                        <a:spcBef>
                          <a:spcPts val="0"/>
                        </a:spcBef>
                        <a:spcAft>
                          <a:spcPts val="0"/>
                        </a:spcAft>
                        <a:buNone/>
                      </a:pPr>
                      <a:r>
                        <a:rPr lang="en" sz="1000" b="1"/>
                        <a:t>39.84%</a:t>
                      </a:r>
                      <a:endParaRPr sz="1000" b="1"/>
                    </a:p>
                  </a:txBody>
                  <a:tcPr marL="28575" marR="28575" marT="19050" marB="19050" anchor="b"/>
                </a:tc>
                <a:tc>
                  <a:txBody>
                    <a:bodyPr/>
                    <a:lstStyle/>
                    <a:p>
                      <a:pPr marL="0" lvl="0" indent="0" algn="ctr" rtl="0">
                        <a:lnSpc>
                          <a:spcPct val="115000"/>
                        </a:lnSpc>
                        <a:spcBef>
                          <a:spcPts val="0"/>
                        </a:spcBef>
                        <a:spcAft>
                          <a:spcPts val="0"/>
                        </a:spcAft>
                        <a:buNone/>
                      </a:pPr>
                      <a:r>
                        <a:rPr lang="en" sz="1000" b="1"/>
                        <a:t>1.88%</a:t>
                      </a:r>
                      <a:endParaRPr sz="1000" b="1"/>
                    </a:p>
                  </a:txBody>
                  <a:tcPr marL="28575" marR="28575" marT="19050" marB="19050" anchor="b"/>
                </a:tc>
                <a:tc>
                  <a:txBody>
                    <a:bodyPr/>
                    <a:lstStyle/>
                    <a:p>
                      <a:pPr marL="0" lvl="0" indent="0" algn="ctr" rtl="0">
                        <a:lnSpc>
                          <a:spcPct val="115000"/>
                        </a:lnSpc>
                        <a:spcBef>
                          <a:spcPts val="0"/>
                        </a:spcBef>
                        <a:spcAft>
                          <a:spcPts val="0"/>
                        </a:spcAft>
                        <a:buNone/>
                      </a:pPr>
                      <a:r>
                        <a:rPr lang="en" sz="1000" b="1"/>
                        <a:t>645</a:t>
                      </a:r>
                      <a:endParaRPr sz="1000" b="1"/>
                    </a:p>
                  </a:txBody>
                  <a:tcPr marL="28575" marR="28575" marT="19050" marB="19050" anchor="b"/>
                </a:tc>
                <a:tc>
                  <a:txBody>
                    <a:bodyPr/>
                    <a:lstStyle/>
                    <a:p>
                      <a:pPr marL="0" lvl="0" indent="0" algn="ctr" rtl="0">
                        <a:lnSpc>
                          <a:spcPct val="115000"/>
                        </a:lnSpc>
                        <a:spcBef>
                          <a:spcPts val="0"/>
                        </a:spcBef>
                        <a:spcAft>
                          <a:spcPts val="0"/>
                        </a:spcAft>
                        <a:buNone/>
                      </a:pPr>
                      <a:r>
                        <a:rPr lang="en" sz="1000" b="1"/>
                        <a:t>$58.72</a:t>
                      </a:r>
                      <a:endParaRPr sz="1000" b="1"/>
                    </a:p>
                  </a:txBody>
                  <a:tcPr marL="28575" marR="28575" marT="19050" marB="19050" anchor="b"/>
                </a:tc>
                <a:tc>
                  <a:txBody>
                    <a:bodyPr/>
                    <a:lstStyle/>
                    <a:p>
                      <a:pPr marL="0" lvl="0" indent="0" algn="ctr" rtl="0">
                        <a:lnSpc>
                          <a:spcPct val="115000"/>
                        </a:lnSpc>
                        <a:spcBef>
                          <a:spcPts val="0"/>
                        </a:spcBef>
                        <a:spcAft>
                          <a:spcPts val="0"/>
                        </a:spcAft>
                        <a:buNone/>
                      </a:pPr>
                      <a:r>
                        <a:rPr lang="en" sz="1000" b="1"/>
                        <a:t>$37,874.40</a:t>
                      </a:r>
                      <a:endParaRPr sz="1000" b="1"/>
                    </a:p>
                  </a:txBody>
                  <a:tcPr marL="28575" marR="28575" marT="19050" marB="19050" anchor="b"/>
                </a:tc>
                <a:tc>
                  <a:txBody>
                    <a:bodyPr/>
                    <a:lstStyle/>
                    <a:p>
                      <a:pPr marL="0" lvl="0" indent="0" algn="r" rtl="0">
                        <a:lnSpc>
                          <a:spcPct val="115000"/>
                        </a:lnSpc>
                        <a:spcBef>
                          <a:spcPts val="0"/>
                        </a:spcBef>
                        <a:spcAft>
                          <a:spcPts val="0"/>
                        </a:spcAft>
                        <a:buNone/>
                      </a:pPr>
                      <a:r>
                        <a:rPr lang="en" sz="1000" b="1"/>
                        <a:t>-2.16%</a:t>
                      </a:r>
                      <a:endParaRPr sz="1000" b="1"/>
                    </a:p>
                  </a:txBody>
                  <a:tcPr marL="28575" marR="28575" marT="19050" marB="19050" anchor="b"/>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cxnSp>
        <p:nvCxnSpPr>
          <p:cNvPr id="285" name="Google Shape;285;g2a5d75c074a_5_358"/>
          <p:cNvCxnSpPr/>
          <p:nvPr/>
        </p:nvCxnSpPr>
        <p:spPr>
          <a:xfrm>
            <a:off x="228600" y="914400"/>
            <a:ext cx="8763000" cy="0"/>
          </a:xfrm>
          <a:prstGeom prst="straightConnector1">
            <a:avLst/>
          </a:prstGeom>
          <a:noFill/>
          <a:ln w="25400" cap="flat" cmpd="sng">
            <a:solidFill>
              <a:schemeClr val="dk1"/>
            </a:solidFill>
            <a:prstDash val="solid"/>
            <a:round/>
            <a:headEnd type="none" w="sm" len="sm"/>
            <a:tailEnd type="none" w="sm" len="sm"/>
          </a:ln>
        </p:spPr>
      </p:cxnSp>
      <p:sp>
        <p:nvSpPr>
          <p:cNvPr id="286" name="Google Shape;286;g2a5d75c074a_5_358"/>
          <p:cNvSpPr/>
          <p:nvPr/>
        </p:nvSpPr>
        <p:spPr>
          <a:xfrm>
            <a:off x="457200" y="175182"/>
            <a:ext cx="8229600" cy="514200"/>
          </a:xfrm>
          <a:prstGeom prst="rect">
            <a:avLst/>
          </a:prstGeom>
          <a:solidFill>
            <a:srgbClr val="9000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50"/>
              <a:buFont typeface="Garamond"/>
              <a:buNone/>
            </a:pPr>
            <a:r>
              <a:rPr lang="en" sz="3000" b="0" i="0" u="none" strike="noStrike" cap="none">
                <a:solidFill>
                  <a:schemeClr val="lt1"/>
                </a:solidFill>
                <a:latin typeface="Garamond"/>
                <a:ea typeface="Garamond"/>
                <a:cs typeface="Garamond"/>
                <a:sym typeface="Garamond"/>
              </a:rPr>
              <a:t>Agenda</a:t>
            </a:r>
            <a:endParaRPr sz="1400" b="0" i="0" u="none" strike="noStrike" cap="none">
              <a:solidFill>
                <a:srgbClr val="000000"/>
              </a:solidFill>
              <a:latin typeface="Arial"/>
              <a:ea typeface="Arial"/>
              <a:cs typeface="Arial"/>
              <a:sym typeface="Arial"/>
            </a:endParaRPr>
          </a:p>
        </p:txBody>
      </p:sp>
      <p:sp>
        <p:nvSpPr>
          <p:cNvPr id="287" name="Google Shape;287;g2a5d75c074a_5_358"/>
          <p:cNvSpPr txBox="1"/>
          <p:nvPr/>
        </p:nvSpPr>
        <p:spPr>
          <a:xfrm>
            <a:off x="457200" y="1028700"/>
            <a:ext cx="8458200" cy="366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500"/>
              <a:buFont typeface="Arial"/>
              <a:buNone/>
            </a:pPr>
            <a:endParaRPr sz="2500" b="0" i="0" u="none" strike="noStrike" cap="none">
              <a:solidFill>
                <a:schemeClr val="dk1"/>
              </a:solidFill>
              <a:latin typeface="Arial"/>
              <a:ea typeface="Arial"/>
              <a:cs typeface="Arial"/>
              <a:sym typeface="Arial"/>
            </a:endParaRPr>
          </a:p>
        </p:txBody>
      </p:sp>
      <p:sp>
        <p:nvSpPr>
          <p:cNvPr id="288" name="Google Shape;288;g2a5d75c074a_5_358"/>
          <p:cNvSpPr txBox="1"/>
          <p:nvPr/>
        </p:nvSpPr>
        <p:spPr>
          <a:xfrm>
            <a:off x="941924" y="1019725"/>
            <a:ext cx="7012200" cy="3568200"/>
          </a:xfrm>
          <a:prstGeom prst="rect">
            <a:avLst/>
          </a:prstGeom>
          <a:noFill/>
          <a:ln>
            <a:noFill/>
          </a:ln>
        </p:spPr>
        <p:txBody>
          <a:bodyPr spcFirstLastPara="1" wrap="square" lIns="91425" tIns="45700" rIns="91425" bIns="45700" anchor="t" anchorCtr="0">
            <a:noAutofit/>
          </a:bodyPr>
          <a:lstStyle/>
          <a:p>
            <a:pPr marL="914400" marR="0" lvl="1" indent="-355600" algn="l" rtl="0">
              <a:lnSpc>
                <a:spcPct val="100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Performance </a:t>
            </a:r>
            <a:endParaRPr sz="2000">
              <a:solidFill>
                <a:schemeClr val="dk1"/>
              </a:solidFill>
              <a:latin typeface="Times New Roman"/>
              <a:ea typeface="Times New Roman"/>
              <a:cs typeface="Times New Roman"/>
              <a:sym typeface="Times New Roman"/>
            </a:endParaRPr>
          </a:p>
          <a:p>
            <a:pPr marL="914400" marR="0" lvl="1" indent="-355600" algn="l" rtl="0">
              <a:lnSpc>
                <a:spcPct val="100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Portfolio Characteristics</a:t>
            </a:r>
            <a:endParaRPr sz="2000">
              <a:solidFill>
                <a:schemeClr val="dk1"/>
              </a:solidFill>
              <a:latin typeface="Times New Roman"/>
              <a:ea typeface="Times New Roman"/>
              <a:cs typeface="Times New Roman"/>
              <a:sym typeface="Times New Roman"/>
            </a:endParaRPr>
          </a:p>
          <a:p>
            <a:pPr marL="914400" marR="0" lvl="1" indent="-355600" algn="l" rtl="0">
              <a:lnSpc>
                <a:spcPct val="100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Rebalancing Reflection</a:t>
            </a:r>
            <a:endParaRPr sz="2000">
              <a:solidFill>
                <a:schemeClr val="dk1"/>
              </a:solidFill>
              <a:latin typeface="Times New Roman"/>
              <a:ea typeface="Times New Roman"/>
              <a:cs typeface="Times New Roman"/>
              <a:sym typeface="Times New Roman"/>
            </a:endParaRPr>
          </a:p>
          <a:p>
            <a:pPr marL="914400" marR="0" lvl="1" indent="-355600" algn="l" rtl="0">
              <a:lnSpc>
                <a:spcPct val="100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Summary of Semester Changes</a:t>
            </a:r>
            <a:endParaRPr sz="2000">
              <a:solidFill>
                <a:schemeClr val="dk1"/>
              </a:solidFill>
              <a:latin typeface="Times New Roman"/>
              <a:ea typeface="Times New Roman"/>
              <a:cs typeface="Times New Roman"/>
              <a:sym typeface="Times New Roman"/>
            </a:endParaRPr>
          </a:p>
          <a:p>
            <a:pPr marL="914400" marR="0" lvl="1" indent="-355600" algn="l" rtl="0">
              <a:lnSpc>
                <a:spcPct val="100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Sector by Sector Update</a:t>
            </a:r>
            <a:endParaRPr sz="2000">
              <a:solidFill>
                <a:schemeClr val="dk1"/>
              </a:solidFill>
              <a:latin typeface="Times New Roman"/>
              <a:ea typeface="Times New Roman"/>
              <a:cs typeface="Times New Roman"/>
              <a:sym typeface="Times New Roman"/>
            </a:endParaRPr>
          </a:p>
          <a:p>
            <a:pPr marL="914400" marR="0" lvl="1" indent="-355600" algn="l" rtl="0">
              <a:lnSpc>
                <a:spcPct val="100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Q&amp;A</a:t>
            </a:r>
            <a:endParaRPr sz="2000">
              <a:solidFill>
                <a:schemeClr val="dk1"/>
              </a:solidFill>
              <a:latin typeface="Times New Roman"/>
              <a:ea typeface="Times New Roman"/>
              <a:cs typeface="Times New Roman"/>
              <a:sym typeface="Times New Roman"/>
            </a:endParaRPr>
          </a:p>
          <a:p>
            <a:pPr marL="457200" marR="0" lvl="0" indent="0" algn="l" rtl="0">
              <a:lnSpc>
                <a:spcPct val="100000"/>
              </a:lnSpc>
              <a:spcBef>
                <a:spcPts val="0"/>
              </a:spcBef>
              <a:spcAft>
                <a:spcPts val="0"/>
              </a:spcAft>
              <a:buNone/>
            </a:pPr>
            <a:r>
              <a:rPr lang="en"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a5ca982a5f_0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3" name="Google Shape;633;g2a5ca982a5f_0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4" name="Google Shape;634;g2a5ca982a5f_0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5" name="Google Shape;635;g2a5ca982a5f_0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6" name="Google Shape;636;g2a5ca982a5f_0_0"/>
          <p:cNvSpPr txBox="1">
            <a:spLocks noGrp="1"/>
          </p:cNvSpPr>
          <p:nvPr>
            <p:ph type="title"/>
          </p:nvPr>
        </p:nvSpPr>
        <p:spPr>
          <a:xfrm>
            <a:off x="1049179" y="3453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Consumer Staples</a:t>
            </a:r>
            <a:endParaRPr sz="1200"/>
          </a:p>
        </p:txBody>
      </p:sp>
      <p:sp>
        <p:nvSpPr>
          <p:cNvPr id="637" name="Google Shape;637;g2a5ca982a5f_0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20</a:t>
            </a:fld>
            <a:endParaRPr/>
          </a:p>
        </p:txBody>
      </p:sp>
      <p:sp>
        <p:nvSpPr>
          <p:cNvPr id="638" name="Google Shape;638;g2a5ca982a5f_0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Rishika Pal</a:t>
            </a:r>
            <a:endParaRPr sz="1000" b="0" i="0" u="none" strike="noStrike" cap="none">
              <a:solidFill>
                <a:schemeClr val="dk1"/>
              </a:solidFill>
              <a:latin typeface="Times New Roman"/>
              <a:ea typeface="Times New Roman"/>
              <a:cs typeface="Times New Roman"/>
              <a:sym typeface="Times New Roman"/>
            </a:endParaRPr>
          </a:p>
        </p:txBody>
      </p:sp>
      <p:pic>
        <p:nvPicPr>
          <p:cNvPr id="639" name="Google Shape;639;g2a5ca982a5f_0_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640" name="Google Shape;640;g2a5ca982a5f_0_0"/>
          <p:cNvSpPr/>
          <p:nvPr/>
        </p:nvSpPr>
        <p:spPr>
          <a:xfrm>
            <a:off x="6224650" y="10374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641" name="Google Shape;641;g2a5ca982a5f_0_0"/>
          <p:cNvSpPr/>
          <p:nvPr/>
        </p:nvSpPr>
        <p:spPr>
          <a:xfrm>
            <a:off x="1026000" y="10505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642" name="Google Shape;642;g2a5ca982a5f_0_0"/>
          <p:cNvSpPr txBox="1"/>
          <p:nvPr/>
        </p:nvSpPr>
        <p:spPr>
          <a:xfrm>
            <a:off x="994400" y="1284775"/>
            <a:ext cx="24906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9/</a:t>
            </a:r>
            <a:r>
              <a:rPr lang="en" sz="1200">
                <a:latin typeface="Times New Roman"/>
                <a:ea typeface="Times New Roman"/>
                <a:cs typeface="Times New Roman"/>
                <a:sym typeface="Times New Roman"/>
              </a:rPr>
              <a:t>6</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Trim DEO and KO</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11/30 - Buy SFM</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11/30 - Sell BG</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11/30 - Trim KO</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11/30 - Buy KXI</a:t>
            </a:r>
            <a:endParaRPr sz="1200">
              <a:latin typeface="Times New Roman"/>
              <a:ea typeface="Times New Roman"/>
              <a:cs typeface="Times New Roman"/>
              <a:sym typeface="Times New Roman"/>
            </a:endParaRPr>
          </a:p>
        </p:txBody>
      </p:sp>
      <p:sp>
        <p:nvSpPr>
          <p:cNvPr id="643" name="Google Shape;643;g2a5ca982a5f_0_0"/>
          <p:cNvSpPr txBox="1"/>
          <p:nvPr/>
        </p:nvSpPr>
        <p:spPr>
          <a:xfrm>
            <a:off x="6224650" y="13632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b="1">
                <a:solidFill>
                  <a:srgbClr val="FF0000"/>
                </a:solidFill>
                <a:latin typeface="Times New Roman"/>
                <a:ea typeface="Times New Roman"/>
                <a:cs typeface="Times New Roman"/>
                <a:sym typeface="Times New Roman"/>
              </a:rPr>
              <a:t>4.40</a:t>
            </a:r>
            <a:r>
              <a:rPr lang="en" sz="1200" b="1" i="0" u="none" strike="noStrike" cap="none">
                <a:solidFill>
                  <a:srgbClr val="FF0000"/>
                </a:solidFill>
                <a:latin typeface="Times New Roman"/>
                <a:ea typeface="Times New Roman"/>
                <a:cs typeface="Times New Roman"/>
                <a:sym typeface="Times New Roman"/>
              </a:rPr>
              <a:t>%</a:t>
            </a:r>
            <a:endParaRPr sz="1200" b="0"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b="1">
                <a:solidFill>
                  <a:srgbClr val="FF0000"/>
                </a:solidFill>
                <a:latin typeface="Times New Roman"/>
                <a:ea typeface="Times New Roman"/>
                <a:cs typeface="Times New Roman"/>
                <a:sym typeface="Times New Roman"/>
              </a:rPr>
              <a:t>0.06</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b="1">
                <a:solidFill>
                  <a:srgbClr val="FF0000"/>
                </a:solidFill>
                <a:latin typeface="Times New Roman"/>
                <a:ea typeface="Times New Roman"/>
                <a:cs typeface="Times New Roman"/>
                <a:sym typeface="Times New Roman"/>
              </a:rPr>
              <a:t>0.12</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latin typeface="Times New Roman"/>
                <a:ea typeface="Times New Roman"/>
                <a:cs typeface="Times New Roman"/>
                <a:sym typeface="Times New Roman"/>
              </a:rPr>
              <a:t> </a:t>
            </a:r>
            <a:r>
              <a:rPr lang="en" sz="1200" b="1">
                <a:solidFill>
                  <a:srgbClr val="FF0000"/>
                </a:solidFill>
                <a:latin typeface="Times New Roman"/>
                <a:ea typeface="Times New Roman"/>
                <a:cs typeface="Times New Roman"/>
                <a:sym typeface="Times New Roman"/>
              </a:rPr>
              <a:t>0.18</a:t>
            </a:r>
            <a:endParaRPr sz="1200" b="1">
              <a:solidFill>
                <a:srgbClr val="FF000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644" name="Google Shape;644;g2a5ca982a5f_0_0"/>
          <p:cNvSpPr txBox="1"/>
          <p:nvPr/>
        </p:nvSpPr>
        <p:spPr>
          <a:xfrm>
            <a:off x="3356368" y="10559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645" name="Google Shape;645;g2a5ca982a5f_0_0"/>
          <p:cNvSpPr txBox="1"/>
          <p:nvPr/>
        </p:nvSpPr>
        <p:spPr>
          <a:xfrm>
            <a:off x="3410225" y="1411075"/>
            <a:ext cx="2533200" cy="926700"/>
          </a:xfrm>
          <a:prstGeom prst="rect">
            <a:avLst/>
          </a:prstGeom>
          <a:noFill/>
          <a:ln>
            <a:noFill/>
          </a:ln>
        </p:spPr>
        <p:txBody>
          <a:bodyPr spcFirstLastPara="1" wrap="square" lIns="0" tIns="6650" rIns="0" bIns="0" anchor="t" anchorCtr="0">
            <a:noAutofit/>
          </a:bodyPr>
          <a:lstStyle/>
          <a:p>
            <a:pPr marL="457200" lvl="0" indent="-304800" algn="l" rtl="0">
              <a:lnSpc>
                <a:spcPct val="101600"/>
              </a:lnSpc>
              <a:spcBef>
                <a:spcPts val="6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Cost structure improvements</a:t>
            </a:r>
            <a:endParaRPr sz="1200">
              <a:solidFill>
                <a:schemeClr val="dk1"/>
              </a:solidFill>
              <a:latin typeface="Times New Roman"/>
              <a:ea typeface="Times New Roman"/>
              <a:cs typeface="Times New Roman"/>
              <a:sym typeface="Times New Roman"/>
            </a:endParaRPr>
          </a:p>
          <a:p>
            <a:pPr marL="457200" lvl="0" indent="-304800" algn="l" rtl="0">
              <a:lnSpc>
                <a:spcPct val="101600"/>
              </a:lnSpc>
              <a:spcBef>
                <a:spcPts val="6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Trade Down to Snacks</a:t>
            </a:r>
            <a:endParaRPr sz="1200">
              <a:solidFill>
                <a:schemeClr val="dk1"/>
              </a:solidFill>
              <a:latin typeface="Times New Roman"/>
              <a:ea typeface="Times New Roman"/>
              <a:cs typeface="Times New Roman"/>
              <a:sym typeface="Times New Roman"/>
            </a:endParaRPr>
          </a:p>
          <a:p>
            <a:pPr marL="457200" lvl="0" indent="-304800" algn="l" rtl="0">
              <a:lnSpc>
                <a:spcPct val="101600"/>
              </a:lnSpc>
              <a:spcBef>
                <a:spcPts val="6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Emerging Ready-to-Drink brands</a:t>
            </a:r>
            <a:endParaRPr sz="1200">
              <a:solidFill>
                <a:schemeClr val="dk1"/>
              </a:solidFill>
              <a:latin typeface="Times New Roman"/>
              <a:ea typeface="Times New Roman"/>
              <a:cs typeface="Times New Roman"/>
              <a:sym typeface="Times New Roman"/>
            </a:endParaRPr>
          </a:p>
        </p:txBody>
      </p:sp>
      <p:pic>
        <p:nvPicPr>
          <p:cNvPr id="646" name="Google Shape;646;g2a5ca982a5f_0_0"/>
          <p:cNvPicPr preferRelativeResize="0"/>
          <p:nvPr/>
        </p:nvPicPr>
        <p:blipFill rotWithShape="1">
          <a:blip r:embed="rId4">
            <a:alphaModFix/>
          </a:blip>
          <a:srcRect/>
          <a:stretch/>
        </p:blipFill>
        <p:spPr>
          <a:xfrm>
            <a:off x="2914950" y="326347"/>
            <a:ext cx="1077300" cy="350866"/>
          </a:xfrm>
          <a:prstGeom prst="rect">
            <a:avLst/>
          </a:prstGeom>
          <a:noFill/>
          <a:ln>
            <a:noFill/>
          </a:ln>
        </p:spPr>
      </p:pic>
      <p:pic>
        <p:nvPicPr>
          <p:cNvPr id="647" name="Google Shape;647;g2a5ca982a5f_0_0"/>
          <p:cNvPicPr preferRelativeResize="0"/>
          <p:nvPr/>
        </p:nvPicPr>
        <p:blipFill rotWithShape="1">
          <a:blip r:embed="rId5">
            <a:alphaModFix/>
          </a:blip>
          <a:srcRect/>
          <a:stretch/>
        </p:blipFill>
        <p:spPr>
          <a:xfrm>
            <a:off x="4161700" y="358538"/>
            <a:ext cx="1324493" cy="286500"/>
          </a:xfrm>
          <a:prstGeom prst="rect">
            <a:avLst/>
          </a:prstGeom>
          <a:noFill/>
          <a:ln>
            <a:noFill/>
          </a:ln>
        </p:spPr>
      </p:pic>
      <p:pic>
        <p:nvPicPr>
          <p:cNvPr id="648" name="Google Shape;648;g2a5ca982a5f_0_0"/>
          <p:cNvPicPr preferRelativeResize="0"/>
          <p:nvPr/>
        </p:nvPicPr>
        <p:blipFill rotWithShape="1">
          <a:blip r:embed="rId6">
            <a:alphaModFix/>
          </a:blip>
          <a:srcRect/>
          <a:stretch/>
        </p:blipFill>
        <p:spPr>
          <a:xfrm>
            <a:off x="5503245" y="204769"/>
            <a:ext cx="871200" cy="659818"/>
          </a:xfrm>
          <a:prstGeom prst="rect">
            <a:avLst/>
          </a:prstGeom>
          <a:noFill/>
          <a:ln>
            <a:noFill/>
          </a:ln>
        </p:spPr>
      </p:pic>
      <p:pic>
        <p:nvPicPr>
          <p:cNvPr id="649" name="Google Shape;649;g2a5ca982a5f_0_0"/>
          <p:cNvPicPr preferRelativeResize="0"/>
          <p:nvPr/>
        </p:nvPicPr>
        <p:blipFill rotWithShape="1">
          <a:blip r:embed="rId7">
            <a:alphaModFix/>
          </a:blip>
          <a:srcRect/>
          <a:stretch/>
        </p:blipFill>
        <p:spPr>
          <a:xfrm>
            <a:off x="6374454" y="312627"/>
            <a:ext cx="1701002" cy="441039"/>
          </a:xfrm>
          <a:prstGeom prst="rect">
            <a:avLst/>
          </a:prstGeom>
          <a:noFill/>
          <a:ln>
            <a:noFill/>
          </a:ln>
        </p:spPr>
      </p:pic>
      <p:graphicFrame>
        <p:nvGraphicFramePr>
          <p:cNvPr id="650" name="Google Shape;650;g2a5ca982a5f_0_0"/>
          <p:cNvGraphicFramePr/>
          <p:nvPr/>
        </p:nvGraphicFramePr>
        <p:xfrm>
          <a:off x="1071088" y="2326150"/>
          <a:ext cx="3000000" cy="3000000"/>
        </p:xfrm>
        <a:graphic>
          <a:graphicData uri="http://schemas.openxmlformats.org/drawingml/2006/table">
            <a:tbl>
              <a:tblPr>
                <a:noFill/>
                <a:tableStyleId>{01D93DA9-5D03-4D8B-92EE-D4FC97DEDB45}</a:tableStyleId>
              </a:tblPr>
              <a:tblGrid>
                <a:gridCol w="1590000">
                  <a:extLst>
                    <a:ext uri="{9D8B030D-6E8A-4147-A177-3AD203B41FA5}">
                      <a16:colId xmlns:a16="http://schemas.microsoft.com/office/drawing/2014/main" val="20000"/>
                    </a:ext>
                  </a:extLst>
                </a:gridCol>
                <a:gridCol w="1096250">
                  <a:extLst>
                    <a:ext uri="{9D8B030D-6E8A-4147-A177-3AD203B41FA5}">
                      <a16:colId xmlns:a16="http://schemas.microsoft.com/office/drawing/2014/main" val="20001"/>
                    </a:ext>
                  </a:extLst>
                </a:gridCol>
                <a:gridCol w="1214750">
                  <a:extLst>
                    <a:ext uri="{9D8B030D-6E8A-4147-A177-3AD203B41FA5}">
                      <a16:colId xmlns:a16="http://schemas.microsoft.com/office/drawing/2014/main" val="20002"/>
                    </a:ext>
                  </a:extLst>
                </a:gridCol>
                <a:gridCol w="1333275">
                  <a:extLst>
                    <a:ext uri="{9D8B030D-6E8A-4147-A177-3AD203B41FA5}">
                      <a16:colId xmlns:a16="http://schemas.microsoft.com/office/drawing/2014/main" val="20003"/>
                    </a:ext>
                  </a:extLst>
                </a:gridCol>
                <a:gridCol w="948100">
                  <a:extLst>
                    <a:ext uri="{9D8B030D-6E8A-4147-A177-3AD203B41FA5}">
                      <a16:colId xmlns:a16="http://schemas.microsoft.com/office/drawing/2014/main" val="20004"/>
                    </a:ext>
                  </a:extLst>
                </a:gridCol>
                <a:gridCol w="1590000">
                  <a:extLst>
                    <a:ext uri="{9D8B030D-6E8A-4147-A177-3AD203B41FA5}">
                      <a16:colId xmlns:a16="http://schemas.microsoft.com/office/drawing/2014/main" val="20005"/>
                    </a:ext>
                  </a:extLst>
                </a:gridCol>
              </a:tblGrid>
              <a:tr h="344525">
                <a:tc>
                  <a:txBody>
                    <a:bodyPr/>
                    <a:lstStyle/>
                    <a:p>
                      <a:pPr marL="0" lvl="0" indent="0" algn="l" rtl="0">
                        <a:lnSpc>
                          <a:spcPct val="115000"/>
                        </a:lnSpc>
                        <a:spcBef>
                          <a:spcPts val="0"/>
                        </a:spcBef>
                        <a:spcAft>
                          <a:spcPts val="0"/>
                        </a:spcAft>
                        <a:buNone/>
                      </a:pPr>
                      <a:r>
                        <a:rPr lang="en" sz="900" b="1">
                          <a:solidFill>
                            <a:srgbClr val="FFFFFF"/>
                          </a:solidFill>
                        </a:rPr>
                        <a:t>Segments - Staples</a:t>
                      </a:r>
                      <a:endParaRPr sz="900" b="1">
                        <a:solidFill>
                          <a:srgbClr val="FFFFFF"/>
                        </a:solidFill>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 sz="900" b="1">
                          <a:solidFill>
                            <a:srgbClr val="FFFFFF"/>
                          </a:solidFill>
                        </a:rPr>
                        <a:t>Benchmark %</a:t>
                      </a:r>
                      <a:endParaRPr sz="900" b="1">
                        <a:solidFill>
                          <a:srgbClr val="FFFFFF"/>
                        </a:solidFill>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 sz="900" b="1">
                          <a:solidFill>
                            <a:srgbClr val="FFFFFF"/>
                          </a:solidFill>
                        </a:rPr>
                        <a:t>SMIF Individual</a:t>
                      </a:r>
                      <a:endParaRPr sz="900" b="1">
                        <a:solidFill>
                          <a:srgbClr val="FFFFFF"/>
                        </a:solidFill>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 sz="900" b="1">
                          <a:solidFill>
                            <a:srgbClr val="FFFFFF"/>
                          </a:solidFill>
                        </a:rPr>
                        <a:t>From Benchmark</a:t>
                      </a:r>
                      <a:endParaRPr sz="900" b="1">
                        <a:solidFill>
                          <a:srgbClr val="FFFFFF"/>
                        </a:solidFill>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 sz="900" b="1">
                          <a:solidFill>
                            <a:srgbClr val="FFFFFF"/>
                          </a:solidFill>
                        </a:rPr>
                        <a:t>Total</a:t>
                      </a:r>
                      <a:endParaRPr sz="900" b="1">
                        <a:solidFill>
                          <a:srgbClr val="FFFFFF"/>
                        </a:solidFill>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80000"/>
                    </a:solidFill>
                  </a:tcPr>
                </a:tc>
                <a:tc>
                  <a:txBody>
                    <a:bodyPr/>
                    <a:lstStyle/>
                    <a:p>
                      <a:pPr marL="0" lvl="0" indent="0" algn="l" rtl="0">
                        <a:lnSpc>
                          <a:spcPct val="115000"/>
                        </a:lnSpc>
                        <a:spcBef>
                          <a:spcPts val="0"/>
                        </a:spcBef>
                        <a:spcAft>
                          <a:spcPts val="0"/>
                        </a:spcAft>
                        <a:buNone/>
                      </a:pPr>
                      <a:r>
                        <a:rPr lang="en" sz="900" b="1">
                          <a:solidFill>
                            <a:srgbClr val="FFFFFF"/>
                          </a:solidFill>
                        </a:rPr>
                        <a:t>Net Factor Exposure</a:t>
                      </a:r>
                      <a:endParaRPr sz="900" b="1">
                        <a:solidFill>
                          <a:srgbClr val="FFFFFF"/>
                        </a:solidFill>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80000"/>
                    </a:solidFill>
                  </a:tcPr>
                </a:tc>
                <a:extLst>
                  <a:ext uri="{0D108BD9-81ED-4DB2-BD59-A6C34878D82A}">
                    <a16:rowId xmlns:a16="http://schemas.microsoft.com/office/drawing/2014/main" val="10000"/>
                  </a:ext>
                </a:extLst>
              </a:tr>
              <a:tr h="315950">
                <a:tc>
                  <a:txBody>
                    <a:bodyPr/>
                    <a:lstStyle/>
                    <a:p>
                      <a:pPr marL="0" lvl="0" indent="0" algn="l" rtl="0">
                        <a:lnSpc>
                          <a:spcPct val="100000"/>
                        </a:lnSpc>
                        <a:spcBef>
                          <a:spcPts val="0"/>
                        </a:spcBef>
                        <a:spcAft>
                          <a:spcPts val="0"/>
                        </a:spcAft>
                        <a:buNone/>
                      </a:pPr>
                      <a:r>
                        <a:rPr lang="en" sz="900"/>
                        <a:t>Staples Retail</a:t>
                      </a:r>
                      <a:endParaRPr sz="900"/>
                    </a:p>
                  </a:txBody>
                  <a:tcPr marL="28575" marR="28575" marT="91425" marB="91425" anchor="b">
                    <a:lnT w="9525" cap="flat" cmpd="sng">
                      <a:solidFill>
                        <a:srgbClr val="000000"/>
                      </a:solidFill>
                      <a:prstDash val="solid"/>
                      <a:round/>
                      <a:headEnd type="none" w="sm" len="sm"/>
                      <a:tailEnd type="none" w="sm" len="sm"/>
                    </a:lnT>
                  </a:tcPr>
                </a:tc>
                <a:tc>
                  <a:txBody>
                    <a:bodyPr/>
                    <a:lstStyle/>
                    <a:p>
                      <a:pPr marL="0" lvl="0" indent="0" algn="r" rtl="0">
                        <a:lnSpc>
                          <a:spcPct val="100000"/>
                        </a:lnSpc>
                        <a:spcBef>
                          <a:spcPts val="0"/>
                        </a:spcBef>
                        <a:spcAft>
                          <a:spcPts val="0"/>
                        </a:spcAft>
                        <a:buNone/>
                      </a:pPr>
                      <a:r>
                        <a:rPr lang="en" sz="900"/>
                        <a:t>24.76%</a:t>
                      </a:r>
                      <a:endParaRPr sz="900"/>
                    </a:p>
                  </a:txBody>
                  <a:tcPr marL="28575" marR="28575" marT="91425" marB="91425" anchor="b">
                    <a:lnT w="9525" cap="flat" cmpd="sng">
                      <a:solidFill>
                        <a:srgbClr val="000000"/>
                      </a:solidFill>
                      <a:prstDash val="solid"/>
                      <a:round/>
                      <a:headEnd type="none" w="sm" len="sm"/>
                      <a:tailEnd type="none" w="sm" len="sm"/>
                    </a:lnT>
                  </a:tcPr>
                </a:tc>
                <a:tc>
                  <a:txBody>
                    <a:bodyPr/>
                    <a:lstStyle/>
                    <a:p>
                      <a:pPr marL="0" lvl="0" indent="0" algn="r" rtl="0">
                        <a:lnSpc>
                          <a:spcPct val="100000"/>
                        </a:lnSpc>
                        <a:spcBef>
                          <a:spcPts val="0"/>
                        </a:spcBef>
                        <a:spcAft>
                          <a:spcPts val="0"/>
                        </a:spcAft>
                        <a:buNone/>
                      </a:pPr>
                      <a:r>
                        <a:rPr lang="en" sz="900"/>
                        <a:t>17.12%</a:t>
                      </a:r>
                      <a:endParaRPr sz="900"/>
                    </a:p>
                  </a:txBody>
                  <a:tcPr marL="28575" marR="28575" marT="91425" marB="91425" anchor="b">
                    <a:lnT w="9525" cap="flat" cmpd="sng">
                      <a:solidFill>
                        <a:srgbClr val="000000"/>
                      </a:solidFill>
                      <a:prstDash val="solid"/>
                      <a:round/>
                      <a:headEnd type="none" w="sm" len="sm"/>
                      <a:tailEnd type="none" w="sm" len="sm"/>
                    </a:lnT>
                  </a:tcPr>
                </a:tc>
                <a:tc>
                  <a:txBody>
                    <a:bodyPr/>
                    <a:lstStyle/>
                    <a:p>
                      <a:pPr marL="0" lvl="0" indent="0" algn="r" rtl="0">
                        <a:lnSpc>
                          <a:spcPct val="100000"/>
                        </a:lnSpc>
                        <a:spcBef>
                          <a:spcPts val="0"/>
                        </a:spcBef>
                        <a:spcAft>
                          <a:spcPts val="0"/>
                        </a:spcAft>
                        <a:buNone/>
                      </a:pPr>
                      <a:r>
                        <a:rPr lang="en" sz="900"/>
                        <a:t>9.86%</a:t>
                      </a:r>
                      <a:endParaRPr sz="900"/>
                    </a:p>
                  </a:txBody>
                  <a:tcPr marL="28575" marR="28575" marT="91425" marB="91425" anchor="b">
                    <a:lnT w="9525" cap="flat" cmpd="sng">
                      <a:solidFill>
                        <a:srgbClr val="000000"/>
                      </a:solidFill>
                      <a:prstDash val="solid"/>
                      <a:round/>
                      <a:headEnd type="none" w="sm" len="sm"/>
                      <a:tailEnd type="none" w="sm" len="sm"/>
                    </a:lnT>
                  </a:tcPr>
                </a:tc>
                <a:tc>
                  <a:txBody>
                    <a:bodyPr/>
                    <a:lstStyle/>
                    <a:p>
                      <a:pPr marL="0" lvl="0" indent="0" algn="r" rtl="0">
                        <a:lnSpc>
                          <a:spcPct val="100000"/>
                        </a:lnSpc>
                        <a:spcBef>
                          <a:spcPts val="0"/>
                        </a:spcBef>
                        <a:spcAft>
                          <a:spcPts val="0"/>
                        </a:spcAft>
                        <a:buNone/>
                      </a:pPr>
                      <a:r>
                        <a:rPr lang="en" sz="900"/>
                        <a:t>26.99%</a:t>
                      </a:r>
                      <a:endParaRPr sz="900"/>
                    </a:p>
                  </a:txBody>
                  <a:tcPr marL="28575" marR="28575" marT="91425" marB="91425" anchor="b">
                    <a:lnT w="9525" cap="flat" cmpd="sng">
                      <a:solidFill>
                        <a:srgbClr val="000000"/>
                      </a:solidFill>
                      <a:prstDash val="solid"/>
                      <a:round/>
                      <a:headEnd type="none" w="sm" len="sm"/>
                      <a:tailEnd type="none" w="sm" len="sm"/>
                    </a:lnT>
                  </a:tcPr>
                </a:tc>
                <a:tc>
                  <a:txBody>
                    <a:bodyPr/>
                    <a:lstStyle/>
                    <a:p>
                      <a:pPr marL="0" lvl="0" indent="0" algn="r" rtl="0">
                        <a:lnSpc>
                          <a:spcPct val="100000"/>
                        </a:lnSpc>
                        <a:spcBef>
                          <a:spcPts val="0"/>
                        </a:spcBef>
                        <a:spcAft>
                          <a:spcPts val="0"/>
                        </a:spcAft>
                        <a:buNone/>
                      </a:pPr>
                      <a:r>
                        <a:rPr lang="en" sz="900"/>
                        <a:t>2.23%</a:t>
                      </a:r>
                      <a:endParaRPr sz="900"/>
                    </a:p>
                  </a:txBody>
                  <a:tcPr marL="28575" marR="28575" marT="91425" marB="91425" anchor="b">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315950">
                <a:tc>
                  <a:txBody>
                    <a:bodyPr/>
                    <a:lstStyle/>
                    <a:p>
                      <a:pPr marL="0" lvl="0" indent="0" algn="l" rtl="0">
                        <a:lnSpc>
                          <a:spcPct val="100000"/>
                        </a:lnSpc>
                        <a:spcBef>
                          <a:spcPts val="0"/>
                        </a:spcBef>
                        <a:spcAft>
                          <a:spcPts val="0"/>
                        </a:spcAft>
                        <a:buNone/>
                      </a:pPr>
                      <a:r>
                        <a:rPr lang="en" sz="900"/>
                        <a:t>Household &amp; Personal</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24.61%</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22.41%</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9.80%</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32.21%</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7.60%</a:t>
                      </a:r>
                      <a:endParaRPr sz="900"/>
                    </a:p>
                  </a:txBody>
                  <a:tcPr marL="28575" marR="28575" marT="91425" marB="91425" anchor="b"/>
                </a:tc>
                <a:extLst>
                  <a:ext uri="{0D108BD9-81ED-4DB2-BD59-A6C34878D82A}">
                    <a16:rowId xmlns:a16="http://schemas.microsoft.com/office/drawing/2014/main" val="10002"/>
                  </a:ext>
                </a:extLst>
              </a:tr>
              <a:tr h="315950">
                <a:tc>
                  <a:txBody>
                    <a:bodyPr/>
                    <a:lstStyle/>
                    <a:p>
                      <a:pPr marL="0" lvl="0" indent="0" algn="l" rtl="0">
                        <a:lnSpc>
                          <a:spcPct val="100000"/>
                        </a:lnSpc>
                        <a:spcBef>
                          <a:spcPts val="0"/>
                        </a:spcBef>
                        <a:spcAft>
                          <a:spcPts val="0"/>
                        </a:spcAft>
                        <a:buNone/>
                      </a:pPr>
                      <a:r>
                        <a:rPr lang="en" sz="900"/>
                        <a:t>Packaged Foods</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19.47%</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solidFill>
                            <a:schemeClr val="dk1"/>
                          </a:solidFill>
                        </a:rPr>
                        <a:t>0.00%</a:t>
                      </a:r>
                      <a:endParaRPr sz="900">
                        <a:solidFill>
                          <a:schemeClr val="dk1"/>
                        </a:solidFill>
                      </a:endParaRPr>
                    </a:p>
                  </a:txBody>
                  <a:tcPr marL="28575" marR="28575" marT="91425" marB="91425" anchor="b"/>
                </a:tc>
                <a:tc>
                  <a:txBody>
                    <a:bodyPr/>
                    <a:lstStyle/>
                    <a:p>
                      <a:pPr marL="0" lvl="0" indent="0" algn="r" rtl="0">
                        <a:lnSpc>
                          <a:spcPct val="100000"/>
                        </a:lnSpc>
                        <a:spcBef>
                          <a:spcPts val="0"/>
                        </a:spcBef>
                        <a:spcAft>
                          <a:spcPts val="0"/>
                        </a:spcAft>
                        <a:buNone/>
                      </a:pPr>
                      <a:r>
                        <a:rPr lang="en" sz="900"/>
                        <a:t>7.75%</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7.75%</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-11.72%</a:t>
                      </a:r>
                      <a:endParaRPr sz="900"/>
                    </a:p>
                  </a:txBody>
                  <a:tcPr marL="28575" marR="28575" marT="91425" marB="91425" anchor="b"/>
                </a:tc>
                <a:extLst>
                  <a:ext uri="{0D108BD9-81ED-4DB2-BD59-A6C34878D82A}">
                    <a16:rowId xmlns:a16="http://schemas.microsoft.com/office/drawing/2014/main" val="10003"/>
                  </a:ext>
                </a:extLst>
              </a:tr>
              <a:tr h="315950">
                <a:tc>
                  <a:txBody>
                    <a:bodyPr/>
                    <a:lstStyle/>
                    <a:p>
                      <a:pPr marL="0" lvl="0" indent="0" algn="l" rtl="0">
                        <a:lnSpc>
                          <a:spcPct val="100000"/>
                        </a:lnSpc>
                        <a:spcBef>
                          <a:spcPts val="0"/>
                        </a:spcBef>
                        <a:spcAft>
                          <a:spcPts val="0"/>
                        </a:spcAft>
                        <a:buNone/>
                      </a:pPr>
                      <a:r>
                        <a:rPr lang="en" sz="900"/>
                        <a:t>Tobacco</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8.74%</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solidFill>
                            <a:schemeClr val="dk1"/>
                          </a:solidFill>
                        </a:rPr>
                        <a:t>0.00%</a:t>
                      </a:r>
                      <a:endParaRPr sz="900">
                        <a:solidFill>
                          <a:schemeClr val="dk1"/>
                        </a:solidFill>
                      </a:endParaRPr>
                    </a:p>
                  </a:txBody>
                  <a:tcPr marL="28575" marR="28575" marT="91425" marB="91425" anchor="b"/>
                </a:tc>
                <a:tc>
                  <a:txBody>
                    <a:bodyPr/>
                    <a:lstStyle/>
                    <a:p>
                      <a:pPr marL="0" lvl="0" indent="0" algn="r" rtl="0">
                        <a:lnSpc>
                          <a:spcPct val="100000"/>
                        </a:lnSpc>
                        <a:spcBef>
                          <a:spcPts val="0"/>
                        </a:spcBef>
                        <a:spcAft>
                          <a:spcPts val="0"/>
                        </a:spcAft>
                        <a:buNone/>
                      </a:pPr>
                      <a:r>
                        <a:rPr lang="en" sz="900"/>
                        <a:t>3.48%</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3.48%</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-5.26%</a:t>
                      </a:r>
                      <a:endParaRPr sz="900"/>
                    </a:p>
                  </a:txBody>
                  <a:tcPr marL="28575" marR="28575" marT="91425" marB="91425" anchor="b"/>
                </a:tc>
                <a:extLst>
                  <a:ext uri="{0D108BD9-81ED-4DB2-BD59-A6C34878D82A}">
                    <a16:rowId xmlns:a16="http://schemas.microsoft.com/office/drawing/2014/main" val="10004"/>
                  </a:ext>
                </a:extLst>
              </a:tr>
              <a:tr h="315950">
                <a:tc>
                  <a:txBody>
                    <a:bodyPr/>
                    <a:lstStyle/>
                    <a:p>
                      <a:pPr marL="0" lvl="0" indent="0" algn="l" rtl="0">
                        <a:lnSpc>
                          <a:spcPct val="100000"/>
                        </a:lnSpc>
                        <a:spcBef>
                          <a:spcPts val="0"/>
                        </a:spcBef>
                        <a:spcAft>
                          <a:spcPts val="0"/>
                        </a:spcAft>
                        <a:buNone/>
                      </a:pPr>
                      <a:r>
                        <a:rPr lang="en" sz="900"/>
                        <a:t>Farm Products</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1.92%</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solidFill>
                            <a:schemeClr val="dk1"/>
                          </a:solidFill>
                        </a:rPr>
                        <a:t>0.00%</a:t>
                      </a:r>
                      <a:endParaRPr sz="900">
                        <a:solidFill>
                          <a:schemeClr val="dk1"/>
                        </a:solidFill>
                      </a:endParaRPr>
                    </a:p>
                  </a:txBody>
                  <a:tcPr marL="28575" marR="28575" marT="91425" marB="91425" anchor="b"/>
                </a:tc>
                <a:tc>
                  <a:txBody>
                    <a:bodyPr/>
                    <a:lstStyle/>
                    <a:p>
                      <a:pPr marL="0" lvl="0" indent="0" algn="r" rtl="0">
                        <a:lnSpc>
                          <a:spcPct val="100000"/>
                        </a:lnSpc>
                        <a:spcBef>
                          <a:spcPts val="0"/>
                        </a:spcBef>
                        <a:spcAft>
                          <a:spcPts val="0"/>
                        </a:spcAft>
                        <a:buNone/>
                      </a:pPr>
                      <a:r>
                        <a:rPr lang="en" sz="900"/>
                        <a:t>0.76%</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0.76%</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-1.16%</a:t>
                      </a:r>
                      <a:endParaRPr sz="900"/>
                    </a:p>
                  </a:txBody>
                  <a:tcPr marL="28575" marR="28575" marT="91425" marB="91425" anchor="b"/>
                </a:tc>
                <a:extLst>
                  <a:ext uri="{0D108BD9-81ED-4DB2-BD59-A6C34878D82A}">
                    <a16:rowId xmlns:a16="http://schemas.microsoft.com/office/drawing/2014/main" val="10005"/>
                  </a:ext>
                </a:extLst>
              </a:tr>
              <a:tr h="315950">
                <a:tc>
                  <a:txBody>
                    <a:bodyPr/>
                    <a:lstStyle/>
                    <a:p>
                      <a:pPr marL="0" lvl="0" indent="0" algn="l" rtl="0">
                        <a:lnSpc>
                          <a:spcPct val="100000"/>
                        </a:lnSpc>
                        <a:spcBef>
                          <a:spcPts val="0"/>
                        </a:spcBef>
                        <a:spcAft>
                          <a:spcPts val="0"/>
                        </a:spcAft>
                        <a:buNone/>
                      </a:pPr>
                      <a:r>
                        <a:rPr lang="en" sz="900"/>
                        <a:t>Beverages</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20.09%</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20.64%</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8.00%</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28.64%</a:t>
                      </a:r>
                      <a:endParaRPr sz="900"/>
                    </a:p>
                  </a:txBody>
                  <a:tcPr marL="28575" marR="28575" marT="91425" marB="91425" anchor="b"/>
                </a:tc>
                <a:tc>
                  <a:txBody>
                    <a:bodyPr/>
                    <a:lstStyle/>
                    <a:p>
                      <a:pPr marL="0" lvl="0" indent="0" algn="r" rtl="0">
                        <a:lnSpc>
                          <a:spcPct val="100000"/>
                        </a:lnSpc>
                        <a:spcBef>
                          <a:spcPts val="0"/>
                        </a:spcBef>
                        <a:spcAft>
                          <a:spcPts val="0"/>
                        </a:spcAft>
                        <a:buNone/>
                      </a:pPr>
                      <a:r>
                        <a:rPr lang="en" sz="900"/>
                        <a:t>8.55%</a:t>
                      </a:r>
                      <a:endParaRPr sz="900"/>
                    </a:p>
                  </a:txBody>
                  <a:tcPr marL="28575" marR="28575" marT="91425" marB="91425" anchor="b"/>
                </a:tc>
                <a:extLst>
                  <a:ext uri="{0D108BD9-81ED-4DB2-BD59-A6C34878D82A}">
                    <a16:rowId xmlns:a16="http://schemas.microsoft.com/office/drawing/2014/main" val="1000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1ed21f10a80_0_0"/>
          <p:cNvSpPr/>
          <p:nvPr/>
        </p:nvSpPr>
        <p:spPr>
          <a:xfrm>
            <a:off x="6048108" y="2393383"/>
            <a:ext cx="2365200" cy="4461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657" name="Google Shape;657;g1ed21f10a80_0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8" name="Google Shape;658;g1ed21f10a80_0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9" name="Google Shape;659;g1ed21f10a80_0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60" name="Google Shape;660;g1ed21f10a80_0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61" name="Google Shape;661;g1ed21f10a80_0_0"/>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662" name="Google Shape;662;g1ed21f10a80_0_0"/>
          <p:cNvSpPr txBox="1"/>
          <p:nvPr/>
        </p:nvSpPr>
        <p:spPr>
          <a:xfrm>
            <a:off x="912975" y="1071725"/>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p:txBody>
      </p:sp>
      <p:sp>
        <p:nvSpPr>
          <p:cNvPr id="663" name="Google Shape;663;g1ed21f10a80_0_0"/>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Consumer Discretionary</a:t>
            </a:r>
            <a:endParaRPr sz="1200"/>
          </a:p>
        </p:txBody>
      </p:sp>
      <p:sp>
        <p:nvSpPr>
          <p:cNvPr id="664" name="Google Shape;664;g1ed21f10a80_0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21</a:t>
            </a:fld>
            <a:endParaRPr/>
          </a:p>
        </p:txBody>
      </p:sp>
      <p:sp>
        <p:nvSpPr>
          <p:cNvPr id="665" name="Google Shape;665;g1ed21f10a80_0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John Sprufero</a:t>
            </a:r>
            <a:endParaRPr sz="1000" b="0" i="0" u="none" strike="noStrike" cap="none">
              <a:solidFill>
                <a:schemeClr val="dk1"/>
              </a:solidFill>
              <a:latin typeface="Times New Roman"/>
              <a:ea typeface="Times New Roman"/>
              <a:cs typeface="Times New Roman"/>
              <a:sym typeface="Times New Roman"/>
            </a:endParaRPr>
          </a:p>
        </p:txBody>
      </p:sp>
      <p:pic>
        <p:nvPicPr>
          <p:cNvPr id="666" name="Google Shape;666;g1ed21f10a80_0_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667" name="Google Shape;667;g1ed21f10a80_0_0"/>
          <p:cNvSpPr txBox="1"/>
          <p:nvPr/>
        </p:nvSpPr>
        <p:spPr>
          <a:xfrm>
            <a:off x="2007288" y="2839475"/>
            <a:ext cx="5129400" cy="2571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b="1" i="0" u="none" strike="noStrike" cap="none">
                <a:solidFill>
                  <a:schemeClr val="lt1"/>
                </a:solidFill>
                <a:latin typeface="Times New Roman"/>
                <a:ea typeface="Times New Roman"/>
                <a:cs typeface="Times New Roman"/>
                <a:sym typeface="Times New Roman"/>
              </a:rPr>
              <a:t>CURRENT HOLDINGS</a:t>
            </a:r>
            <a:endParaRPr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b="1" i="0" u="none" strike="noStrike" cap="none">
              <a:solidFill>
                <a:srgbClr val="FFFFFF"/>
              </a:solidFill>
              <a:latin typeface="Times New Roman"/>
              <a:ea typeface="Times New Roman"/>
              <a:cs typeface="Times New Roman"/>
              <a:sym typeface="Times New Roman"/>
            </a:endParaRPr>
          </a:p>
        </p:txBody>
      </p:sp>
      <p:sp>
        <p:nvSpPr>
          <p:cNvPr id="668" name="Google Shape;668;g1ed21f10a80_0_0"/>
          <p:cNvSpPr txBox="1"/>
          <p:nvPr/>
        </p:nvSpPr>
        <p:spPr>
          <a:xfrm>
            <a:off x="38813" y="2724350"/>
            <a:ext cx="6531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888888"/>
                </a:solidFill>
                <a:latin typeface="Calibri"/>
                <a:ea typeface="Calibri"/>
                <a:cs typeface="Calibri"/>
                <a:sym typeface="Calibri"/>
              </a:rPr>
              <a:t>**Price Nov 30</a:t>
            </a:r>
            <a:endParaRPr sz="900">
              <a:solidFill>
                <a:srgbClr val="888888"/>
              </a:solidFill>
              <a:latin typeface="Calibri"/>
              <a:ea typeface="Calibri"/>
              <a:cs typeface="Calibri"/>
              <a:sym typeface="Calibri"/>
            </a:endParaRPr>
          </a:p>
        </p:txBody>
      </p:sp>
      <p:pic>
        <p:nvPicPr>
          <p:cNvPr id="669" name="Google Shape;669;g1ed21f10a80_0_0"/>
          <p:cNvPicPr preferRelativeResize="0"/>
          <p:nvPr/>
        </p:nvPicPr>
        <p:blipFill rotWithShape="1">
          <a:blip r:embed="rId4">
            <a:alphaModFix/>
          </a:blip>
          <a:srcRect/>
          <a:stretch/>
        </p:blipFill>
        <p:spPr>
          <a:xfrm>
            <a:off x="2734625" y="195228"/>
            <a:ext cx="990925" cy="557398"/>
          </a:xfrm>
          <a:prstGeom prst="rect">
            <a:avLst/>
          </a:prstGeom>
          <a:noFill/>
          <a:ln>
            <a:noFill/>
          </a:ln>
        </p:spPr>
      </p:pic>
      <p:pic>
        <p:nvPicPr>
          <p:cNvPr id="670" name="Google Shape;670;g1ed21f10a80_0_0"/>
          <p:cNvPicPr preferRelativeResize="0"/>
          <p:nvPr/>
        </p:nvPicPr>
        <p:blipFill rotWithShape="1">
          <a:blip r:embed="rId5">
            <a:alphaModFix/>
          </a:blip>
          <a:srcRect t="23818" b="24515"/>
          <a:stretch/>
        </p:blipFill>
        <p:spPr>
          <a:xfrm>
            <a:off x="3725521" y="68775"/>
            <a:ext cx="1332529" cy="683850"/>
          </a:xfrm>
          <a:prstGeom prst="rect">
            <a:avLst/>
          </a:prstGeom>
          <a:noFill/>
          <a:ln>
            <a:noFill/>
          </a:ln>
        </p:spPr>
      </p:pic>
      <p:pic>
        <p:nvPicPr>
          <p:cNvPr id="671" name="Google Shape;671;g1ed21f10a80_0_0"/>
          <p:cNvPicPr preferRelativeResize="0"/>
          <p:nvPr/>
        </p:nvPicPr>
        <p:blipFill rotWithShape="1">
          <a:blip r:embed="rId6">
            <a:alphaModFix/>
          </a:blip>
          <a:srcRect/>
          <a:stretch/>
        </p:blipFill>
        <p:spPr>
          <a:xfrm>
            <a:off x="5094963" y="68773"/>
            <a:ext cx="1025775" cy="683857"/>
          </a:xfrm>
          <a:prstGeom prst="rect">
            <a:avLst/>
          </a:prstGeom>
          <a:noFill/>
          <a:ln>
            <a:noFill/>
          </a:ln>
        </p:spPr>
      </p:pic>
      <p:pic>
        <p:nvPicPr>
          <p:cNvPr id="672" name="Google Shape;672;g1ed21f10a80_0_0"/>
          <p:cNvPicPr preferRelativeResize="0"/>
          <p:nvPr/>
        </p:nvPicPr>
        <p:blipFill rotWithShape="1">
          <a:blip r:embed="rId7">
            <a:alphaModFix/>
          </a:blip>
          <a:srcRect/>
          <a:stretch/>
        </p:blipFill>
        <p:spPr>
          <a:xfrm>
            <a:off x="6157675" y="154252"/>
            <a:ext cx="1025775" cy="512896"/>
          </a:xfrm>
          <a:prstGeom prst="rect">
            <a:avLst/>
          </a:prstGeom>
          <a:noFill/>
          <a:ln>
            <a:noFill/>
          </a:ln>
        </p:spPr>
      </p:pic>
      <p:pic>
        <p:nvPicPr>
          <p:cNvPr id="673" name="Google Shape;673;g1ed21f10a80_0_0"/>
          <p:cNvPicPr preferRelativeResize="0"/>
          <p:nvPr/>
        </p:nvPicPr>
        <p:blipFill rotWithShape="1">
          <a:blip r:embed="rId8">
            <a:alphaModFix/>
          </a:blip>
          <a:srcRect/>
          <a:stretch/>
        </p:blipFill>
        <p:spPr>
          <a:xfrm>
            <a:off x="7129246" y="289178"/>
            <a:ext cx="1332526" cy="325323"/>
          </a:xfrm>
          <a:prstGeom prst="rect">
            <a:avLst/>
          </a:prstGeom>
          <a:noFill/>
          <a:ln>
            <a:noFill/>
          </a:ln>
        </p:spPr>
      </p:pic>
      <p:sp>
        <p:nvSpPr>
          <p:cNvPr id="674" name="Google Shape;674;g1ed21f10a80_0_0"/>
          <p:cNvSpPr txBox="1"/>
          <p:nvPr/>
        </p:nvSpPr>
        <p:spPr>
          <a:xfrm>
            <a:off x="7718575" y="3500975"/>
            <a:ext cx="803100" cy="99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chemeClr val="dk1"/>
              </a:solidFill>
              <a:latin typeface="Calibri"/>
              <a:ea typeface="Calibri"/>
              <a:cs typeface="Calibri"/>
              <a:sym typeface="Calibri"/>
            </a:endParaRPr>
          </a:p>
        </p:txBody>
      </p:sp>
      <p:sp>
        <p:nvSpPr>
          <p:cNvPr id="675" name="Google Shape;675;g1ed21f10a80_0_0"/>
          <p:cNvSpPr txBox="1"/>
          <p:nvPr/>
        </p:nvSpPr>
        <p:spPr>
          <a:xfrm>
            <a:off x="6159750" y="1381525"/>
            <a:ext cx="2662200" cy="1199100"/>
          </a:xfrm>
          <a:prstGeom prst="rect">
            <a:avLst/>
          </a:prstGeom>
          <a:noFill/>
          <a:ln>
            <a:noFill/>
          </a:ln>
        </p:spPr>
        <p:txBody>
          <a:bodyPr spcFirstLastPara="1" wrap="square" lIns="91425" tIns="91425" rIns="91425" bIns="91425" anchor="t" anchorCtr="0">
            <a:spAutoFit/>
          </a:bodyPr>
          <a:lstStyle/>
          <a:p>
            <a:pPr marL="292100" lvl="0" indent="-279400" algn="l" rtl="0">
              <a:lnSpc>
                <a:spcPct val="115000"/>
              </a:lnSpc>
              <a:spcBef>
                <a:spcPts val="500"/>
              </a:spcBef>
              <a:spcAft>
                <a:spcPts val="0"/>
              </a:spcAft>
              <a:buClr>
                <a:schemeClr val="dk1"/>
              </a:buClr>
              <a:buSzPts val="1100"/>
              <a:buFont typeface="Arial"/>
              <a:buNone/>
            </a:pPr>
            <a:r>
              <a:rPr lang="en" sz="1200">
                <a:solidFill>
                  <a:schemeClr val="dk1"/>
                </a:solidFill>
              </a:rPr>
              <a:t>●	</a:t>
            </a:r>
            <a:r>
              <a:rPr lang="en" sz="1200" b="1">
                <a:solidFill>
                  <a:schemeClr val="dk1"/>
                </a:solidFill>
                <a:latin typeface="Times New Roman"/>
                <a:ea typeface="Times New Roman"/>
                <a:cs typeface="Times New Roman"/>
                <a:sym typeface="Times New Roman"/>
              </a:rPr>
              <a:t>Overspending</a:t>
            </a:r>
            <a:endParaRPr sz="1200" b="1">
              <a:solidFill>
                <a:schemeClr val="dk1"/>
              </a:solidFill>
              <a:latin typeface="Times New Roman"/>
              <a:ea typeface="Times New Roman"/>
              <a:cs typeface="Times New Roman"/>
              <a:sym typeface="Times New Roman"/>
            </a:endParaRPr>
          </a:p>
          <a:p>
            <a:pPr marL="292100" lvl="0" indent="-279400" algn="l" rtl="0">
              <a:lnSpc>
                <a:spcPct val="115000"/>
              </a:lnSpc>
              <a:spcBef>
                <a:spcPts val="500"/>
              </a:spcBef>
              <a:spcAft>
                <a:spcPts val="0"/>
              </a:spcAft>
              <a:buNone/>
            </a:pPr>
            <a:r>
              <a:rPr lang="en" sz="1200">
                <a:solidFill>
                  <a:schemeClr val="dk1"/>
                </a:solidFill>
              </a:rPr>
              <a:t>●	</a:t>
            </a:r>
            <a:r>
              <a:rPr lang="en" sz="1200" b="1">
                <a:solidFill>
                  <a:schemeClr val="dk1"/>
                </a:solidFill>
                <a:latin typeface="Times New Roman"/>
                <a:ea typeface="Times New Roman"/>
                <a:cs typeface="Times New Roman"/>
                <a:sym typeface="Times New Roman"/>
              </a:rPr>
              <a:t>Housing and non-housing debt</a:t>
            </a:r>
            <a:endParaRPr sz="1200" b="1">
              <a:solidFill>
                <a:schemeClr val="dk1"/>
              </a:solidFill>
              <a:latin typeface="Times New Roman"/>
              <a:ea typeface="Times New Roman"/>
              <a:cs typeface="Times New Roman"/>
              <a:sym typeface="Times New Roman"/>
            </a:endParaRPr>
          </a:p>
          <a:p>
            <a:pPr marL="292100" lvl="0" indent="-279400" algn="l" rtl="0">
              <a:lnSpc>
                <a:spcPct val="115000"/>
              </a:lnSpc>
              <a:spcBef>
                <a:spcPts val="500"/>
              </a:spcBef>
              <a:spcAft>
                <a:spcPts val="0"/>
              </a:spcAft>
              <a:buNone/>
            </a:pPr>
            <a:r>
              <a:rPr lang="en" sz="1200">
                <a:solidFill>
                  <a:schemeClr val="dk1"/>
                </a:solidFill>
              </a:rPr>
              <a:t>●	</a:t>
            </a:r>
            <a:r>
              <a:rPr lang="en" sz="1200" b="1">
                <a:solidFill>
                  <a:schemeClr val="dk1"/>
                </a:solidFill>
                <a:latin typeface="Times New Roman"/>
                <a:ea typeface="Times New Roman"/>
                <a:cs typeface="Times New Roman"/>
                <a:sym typeface="Times New Roman"/>
              </a:rPr>
              <a:t>Shrink in retailers</a:t>
            </a:r>
            <a:endParaRPr sz="1200" b="1">
              <a:solidFill>
                <a:schemeClr val="dk1"/>
              </a:solidFill>
              <a:latin typeface="Times New Roman"/>
              <a:ea typeface="Times New Roman"/>
              <a:cs typeface="Times New Roman"/>
              <a:sym typeface="Times New Roman"/>
            </a:endParaRPr>
          </a:p>
          <a:p>
            <a:pPr marL="292100" lvl="0" indent="-279400" algn="l" rtl="0">
              <a:lnSpc>
                <a:spcPct val="115000"/>
              </a:lnSpc>
              <a:spcBef>
                <a:spcPts val="500"/>
              </a:spcBef>
              <a:spcAft>
                <a:spcPts val="0"/>
              </a:spcAft>
              <a:buNone/>
            </a:pPr>
            <a:r>
              <a:rPr lang="en" sz="1200">
                <a:solidFill>
                  <a:schemeClr val="dk1"/>
                </a:solidFill>
              </a:rPr>
              <a:t>●	</a:t>
            </a:r>
            <a:r>
              <a:rPr lang="en" sz="1200" b="1">
                <a:solidFill>
                  <a:schemeClr val="dk1"/>
                </a:solidFill>
                <a:latin typeface="Times New Roman"/>
                <a:ea typeface="Times New Roman"/>
                <a:cs typeface="Times New Roman"/>
                <a:sym typeface="Times New Roman"/>
              </a:rPr>
              <a:t>Weak Chinese consumer</a:t>
            </a:r>
            <a:endParaRPr sz="1200">
              <a:solidFill>
                <a:schemeClr val="dk1"/>
              </a:solidFill>
              <a:latin typeface="Times New Roman"/>
              <a:ea typeface="Times New Roman"/>
              <a:cs typeface="Times New Roman"/>
              <a:sym typeface="Times New Roman"/>
            </a:endParaRPr>
          </a:p>
        </p:txBody>
      </p:sp>
      <p:sp>
        <p:nvSpPr>
          <p:cNvPr id="676" name="Google Shape;676;g1ed21f10a80_0_0"/>
          <p:cNvSpPr txBox="1"/>
          <p:nvPr/>
        </p:nvSpPr>
        <p:spPr>
          <a:xfrm>
            <a:off x="797913" y="1284864"/>
            <a:ext cx="5359500" cy="16008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Clr>
                <a:srgbClr val="800000"/>
              </a:buClr>
              <a:buSzPts val="1100"/>
              <a:buFont typeface="Times New Roman"/>
              <a:buChar char="●"/>
            </a:pPr>
            <a:r>
              <a:rPr lang="en" sz="1100" b="1">
                <a:solidFill>
                  <a:srgbClr val="800000"/>
                </a:solidFill>
                <a:latin typeface="Times New Roman"/>
                <a:ea typeface="Times New Roman"/>
                <a:cs typeface="Times New Roman"/>
                <a:sym typeface="Times New Roman"/>
              </a:rPr>
              <a:t>Wealth and Generational Shift</a:t>
            </a:r>
            <a:endParaRPr sz="1100" b="1">
              <a:solidFill>
                <a:srgbClr val="800000"/>
              </a:solidFill>
              <a:latin typeface="Times New Roman"/>
              <a:ea typeface="Times New Roman"/>
              <a:cs typeface="Times New Roman"/>
              <a:sym typeface="Times New Roman"/>
            </a:endParaRPr>
          </a:p>
          <a:p>
            <a:pPr marL="914400" lvl="0" indent="-292100" algn="l" rtl="0">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Ultra-wealthy consumer spending habits are unaffected by adverse economic conditions, persisting steady demand </a:t>
            </a:r>
            <a:endParaRPr sz="1000">
              <a:solidFill>
                <a:schemeClr val="dk1"/>
              </a:solidFill>
              <a:latin typeface="Times New Roman"/>
              <a:ea typeface="Times New Roman"/>
              <a:cs typeface="Times New Roman"/>
              <a:sym typeface="Times New Roman"/>
            </a:endParaRPr>
          </a:p>
          <a:p>
            <a:pPr marL="914400" lvl="0" indent="-292100" algn="l" rtl="0">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Fashion casualization emphasizing comfort over elegance</a:t>
            </a:r>
            <a:endParaRPr sz="1000">
              <a:solidFill>
                <a:schemeClr val="dk1"/>
              </a:solidFill>
              <a:latin typeface="Times New Roman"/>
              <a:ea typeface="Times New Roman"/>
              <a:cs typeface="Times New Roman"/>
              <a:sym typeface="Times New Roman"/>
            </a:endParaRPr>
          </a:p>
          <a:p>
            <a:pPr marL="457200" lvl="0" indent="-298450" algn="l" rtl="0">
              <a:spcBef>
                <a:spcPts val="0"/>
              </a:spcBef>
              <a:spcAft>
                <a:spcPts val="0"/>
              </a:spcAft>
              <a:buClr>
                <a:srgbClr val="800000"/>
              </a:buClr>
              <a:buSzPts val="1100"/>
              <a:buFont typeface="Times New Roman"/>
              <a:buChar char="●"/>
            </a:pPr>
            <a:r>
              <a:rPr lang="en" sz="1100" b="1">
                <a:solidFill>
                  <a:srgbClr val="800000"/>
                </a:solidFill>
                <a:latin typeface="Times New Roman"/>
                <a:ea typeface="Times New Roman"/>
                <a:cs typeface="Times New Roman"/>
                <a:sym typeface="Times New Roman"/>
              </a:rPr>
              <a:t>Foreign Conflicts</a:t>
            </a:r>
            <a:endParaRPr sz="1000">
              <a:solidFill>
                <a:schemeClr val="dk1"/>
              </a:solidFill>
              <a:latin typeface="Times New Roman"/>
              <a:ea typeface="Times New Roman"/>
              <a:cs typeface="Times New Roman"/>
              <a:sym typeface="Times New Roman"/>
            </a:endParaRPr>
          </a:p>
          <a:p>
            <a:pPr marL="914400" lvl="0" indent="-292100" algn="l" rtl="0">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A property crisis, youth unemployment, and an aging population are preventing Chinese consumers from reverting to pre-pandemic spending</a:t>
            </a:r>
            <a:endParaRPr sz="1000">
              <a:solidFill>
                <a:schemeClr val="dk1"/>
              </a:solidFill>
              <a:latin typeface="Times New Roman"/>
              <a:ea typeface="Times New Roman"/>
              <a:cs typeface="Times New Roman"/>
              <a:sym typeface="Times New Roman"/>
            </a:endParaRPr>
          </a:p>
          <a:p>
            <a:pPr marL="914400" lvl="0" indent="-292100" algn="l" rtl="0">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An increase in debt-to-GDP ratios in some European countries is attributable to sluggish economic growth and elevated interest rates.</a:t>
            </a:r>
            <a:endParaRPr sz="1000">
              <a:solidFill>
                <a:schemeClr val="dk1"/>
              </a:solidFill>
              <a:latin typeface="Times New Roman"/>
              <a:ea typeface="Times New Roman"/>
              <a:cs typeface="Times New Roman"/>
              <a:sym typeface="Times New Roman"/>
            </a:endParaRPr>
          </a:p>
        </p:txBody>
      </p:sp>
      <p:pic>
        <p:nvPicPr>
          <p:cNvPr id="677" name="Google Shape;677;g1ed21f10a80_0_0"/>
          <p:cNvPicPr preferRelativeResize="0"/>
          <p:nvPr/>
        </p:nvPicPr>
        <p:blipFill rotWithShape="1">
          <a:blip r:embed="rId9">
            <a:alphaModFix/>
          </a:blip>
          <a:srcRect t="3577"/>
          <a:stretch/>
        </p:blipFill>
        <p:spPr>
          <a:xfrm>
            <a:off x="0" y="3096575"/>
            <a:ext cx="9144001" cy="1551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1ed21f10a80_0_29"/>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84" name="Google Shape;684;g1ed21f10a80_0_29"/>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85" name="Google Shape;685;g1ed21f10a80_0_29"/>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86" name="Google Shape;686;g1ed21f10a80_0_29"/>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87" name="Google Shape;687;g1ed21f10a80_0_29"/>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22</a:t>
            </a:fld>
            <a:endParaRPr/>
          </a:p>
        </p:txBody>
      </p:sp>
      <p:sp>
        <p:nvSpPr>
          <p:cNvPr id="688" name="Google Shape;688;g1ed21f10a80_0_29"/>
          <p:cNvSpPr txBox="1"/>
          <p:nvPr/>
        </p:nvSpPr>
        <p:spPr>
          <a:xfrm>
            <a:off x="1026001" y="4811050"/>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John Sprufero</a:t>
            </a:r>
            <a:endParaRPr sz="1000" b="0" i="0" u="none" strike="noStrike" cap="none">
              <a:solidFill>
                <a:schemeClr val="dk1"/>
              </a:solidFill>
              <a:latin typeface="Times New Roman"/>
              <a:ea typeface="Times New Roman"/>
              <a:cs typeface="Times New Roman"/>
              <a:sym typeface="Times New Roman"/>
            </a:endParaRPr>
          </a:p>
        </p:txBody>
      </p:sp>
      <p:pic>
        <p:nvPicPr>
          <p:cNvPr id="689" name="Google Shape;689;g1ed21f10a80_0_29"/>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690" name="Google Shape;690;g1ed21f10a80_0_29"/>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691" name="Google Shape;691;g1ed21f10a80_0_29"/>
          <p:cNvSpPr/>
          <p:nvPr/>
        </p:nvSpPr>
        <p:spPr>
          <a:xfrm>
            <a:off x="1026000" y="1202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692" name="Google Shape;692;g1ed21f10a80_0_29"/>
          <p:cNvSpPr txBox="1"/>
          <p:nvPr/>
        </p:nvSpPr>
        <p:spPr>
          <a:xfrm>
            <a:off x="994400" y="1493650"/>
            <a:ext cx="21345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a:latin typeface="Times New Roman"/>
                <a:ea typeface="Times New Roman"/>
                <a:cs typeface="Times New Roman"/>
                <a:sym typeface="Times New Roman"/>
              </a:rPr>
              <a:t>10/23 - Bought ETD</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100">
                <a:latin typeface="Times New Roman"/>
                <a:ea typeface="Times New Roman"/>
                <a:cs typeface="Times New Roman"/>
                <a:sym typeface="Times New Roman"/>
              </a:rPr>
              <a:t>10/23 - Sold LVMH</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100">
                <a:latin typeface="Times New Roman"/>
                <a:ea typeface="Times New Roman"/>
                <a:cs typeface="Times New Roman"/>
                <a:sym typeface="Times New Roman"/>
              </a:rPr>
              <a:t>10/23 - Trimmed XLY</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100">
                <a:latin typeface="Times New Roman"/>
                <a:ea typeface="Times New Roman"/>
                <a:cs typeface="Times New Roman"/>
                <a:sym typeface="Times New Roman"/>
              </a:rPr>
              <a:t>12/04 - Bought ZGN</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100">
                <a:latin typeface="Times New Roman"/>
                <a:ea typeface="Times New Roman"/>
                <a:cs typeface="Times New Roman"/>
                <a:sym typeface="Times New Roman"/>
              </a:rPr>
              <a:t>12/04 - Trimmed ORLY</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100">
                <a:latin typeface="Times New Roman"/>
                <a:ea typeface="Times New Roman"/>
                <a:cs typeface="Times New Roman"/>
                <a:sym typeface="Times New Roman"/>
              </a:rPr>
              <a:t>12/04 - Trimmed XLY</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latin typeface="Times New Roman"/>
              <a:ea typeface="Times New Roman"/>
              <a:cs typeface="Times New Roman"/>
              <a:sym typeface="Times New Roman"/>
            </a:endParaRPr>
          </a:p>
        </p:txBody>
      </p:sp>
      <p:sp>
        <p:nvSpPr>
          <p:cNvPr id="693" name="Google Shape;693;g1ed21f10a80_0_29"/>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b="1">
                <a:solidFill>
                  <a:srgbClr val="CC0000"/>
                </a:solidFill>
                <a:latin typeface="Times New Roman"/>
                <a:ea typeface="Times New Roman"/>
                <a:cs typeface="Times New Roman"/>
                <a:sym typeface="Times New Roman"/>
              </a:rPr>
              <a:t>-3.81%</a:t>
            </a:r>
            <a:endParaRPr sz="1200" b="1">
              <a:solidFill>
                <a:srgbClr val="CC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Clr>
                <a:srgbClr val="000000"/>
              </a:buClr>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b="1">
                <a:solidFill>
                  <a:srgbClr val="CC0000"/>
                </a:solidFill>
                <a:latin typeface="Times New Roman"/>
                <a:ea typeface="Times New Roman"/>
                <a:cs typeface="Times New Roman"/>
                <a:sym typeface="Times New Roman"/>
              </a:rPr>
              <a:t>-0.01%</a:t>
            </a:r>
            <a:endParaRPr sz="1200" b="1">
              <a:solidFill>
                <a:srgbClr val="CC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Clr>
                <a:srgbClr val="000000"/>
              </a:buClr>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b="1">
                <a:solidFill>
                  <a:srgbClr val="CC0000"/>
                </a:solidFill>
                <a:latin typeface="Times New Roman"/>
                <a:ea typeface="Times New Roman"/>
                <a:cs typeface="Times New Roman"/>
                <a:sym typeface="Times New Roman"/>
              </a:rPr>
              <a:t>-0.16%</a:t>
            </a:r>
            <a:endParaRPr sz="1200" b="1">
              <a:solidFill>
                <a:srgbClr val="CC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Clr>
                <a:srgbClr val="000000"/>
              </a:buClr>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b="1">
                <a:solidFill>
                  <a:srgbClr val="CC0000"/>
                </a:solidFill>
                <a:latin typeface="Times New Roman"/>
                <a:ea typeface="Times New Roman"/>
                <a:cs typeface="Times New Roman"/>
                <a:sym typeface="Times New Roman"/>
              </a:rPr>
              <a:t>-0.17%</a:t>
            </a:r>
            <a:endParaRPr sz="1200" b="1">
              <a:solidFill>
                <a:srgbClr val="CC000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694" name="Google Shape;694;g1ed21f10a80_0_29"/>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695" name="Google Shape;695;g1ed21f10a80_0_29"/>
          <p:cNvSpPr txBox="1"/>
          <p:nvPr/>
        </p:nvSpPr>
        <p:spPr>
          <a:xfrm>
            <a:off x="3356375" y="1312325"/>
            <a:ext cx="2533200" cy="674400"/>
          </a:xfrm>
          <a:prstGeom prst="rect">
            <a:avLst/>
          </a:prstGeom>
          <a:noFill/>
          <a:ln>
            <a:noFill/>
          </a:ln>
        </p:spPr>
        <p:txBody>
          <a:bodyPr spcFirstLastPara="1" wrap="square" lIns="0" tIns="6650" rIns="0" bIns="0" anchor="t" anchorCtr="0">
            <a:noAutofit/>
          </a:bodyPr>
          <a:lstStyle/>
          <a:p>
            <a:pPr marL="0" lvl="0" indent="0" algn="l" rtl="0">
              <a:lnSpc>
                <a:spcPct val="101600"/>
              </a:lnSpc>
              <a:spcBef>
                <a:spcPts val="600"/>
              </a:spcBef>
              <a:spcAft>
                <a:spcPts val="0"/>
              </a:spcAft>
              <a:buNone/>
            </a:pPr>
            <a:endParaRPr sz="1200" b="1">
              <a:solidFill>
                <a:srgbClr val="800000"/>
              </a:solidFill>
              <a:latin typeface="Times New Roman"/>
              <a:ea typeface="Times New Roman"/>
              <a:cs typeface="Times New Roman"/>
              <a:sym typeface="Times New Roman"/>
            </a:endParaRPr>
          </a:p>
          <a:p>
            <a:pPr marL="279400" lvl="0" indent="-279400" algn="l" rtl="0">
              <a:lnSpc>
                <a:spcPct val="101600"/>
              </a:lnSpc>
              <a:spcBef>
                <a:spcPts val="600"/>
              </a:spcBef>
              <a:spcAft>
                <a:spcPts val="0"/>
              </a:spcAft>
              <a:buClr>
                <a:schemeClr val="dk1"/>
              </a:buClr>
              <a:buSzPts val="1400"/>
              <a:buChar char="●"/>
            </a:pPr>
            <a:r>
              <a:rPr lang="en" sz="1200">
                <a:solidFill>
                  <a:schemeClr val="dk1"/>
                </a:solidFill>
                <a:latin typeface="Times New Roman"/>
                <a:ea typeface="Times New Roman"/>
                <a:cs typeface="Times New Roman"/>
                <a:sym typeface="Times New Roman"/>
              </a:rPr>
              <a:t>China Consumer Revival</a:t>
            </a:r>
            <a:endParaRPr sz="1200">
              <a:solidFill>
                <a:schemeClr val="dk1"/>
              </a:solidFill>
              <a:latin typeface="Times New Roman"/>
              <a:ea typeface="Times New Roman"/>
              <a:cs typeface="Times New Roman"/>
              <a:sym typeface="Times New Roman"/>
            </a:endParaRPr>
          </a:p>
          <a:p>
            <a:pPr marL="279400" lvl="0" indent="-266700" algn="l" rtl="0">
              <a:lnSpc>
                <a:spcPct val="101600"/>
              </a:lnSpc>
              <a:spcBef>
                <a:spcPts val="6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Falling rates </a:t>
            </a:r>
            <a:endParaRPr sz="1200">
              <a:solidFill>
                <a:schemeClr val="dk1"/>
              </a:solidFill>
              <a:latin typeface="Times New Roman"/>
              <a:ea typeface="Times New Roman"/>
              <a:cs typeface="Times New Roman"/>
              <a:sym typeface="Times New Roman"/>
            </a:endParaRPr>
          </a:p>
          <a:p>
            <a:pPr marL="279400" lvl="0" indent="-279400" algn="l" rtl="0">
              <a:lnSpc>
                <a:spcPct val="101600"/>
              </a:lnSpc>
              <a:spcBef>
                <a:spcPts val="600"/>
              </a:spcBef>
              <a:spcAft>
                <a:spcPts val="0"/>
              </a:spcAft>
              <a:buClr>
                <a:schemeClr val="dk1"/>
              </a:buClr>
              <a:buSzPts val="1400"/>
              <a:buChar char="●"/>
            </a:pPr>
            <a:r>
              <a:rPr lang="en" sz="1200">
                <a:solidFill>
                  <a:schemeClr val="dk1"/>
                </a:solidFill>
                <a:latin typeface="Times New Roman"/>
                <a:ea typeface="Times New Roman"/>
                <a:cs typeface="Times New Roman"/>
                <a:sym typeface="Times New Roman"/>
              </a:rPr>
              <a:t>Low cyclicality companies within a cyclical sector</a:t>
            </a:r>
            <a:endParaRPr sz="1200">
              <a:solidFill>
                <a:schemeClr val="dk1"/>
              </a:solidFill>
              <a:latin typeface="Times New Roman"/>
              <a:ea typeface="Times New Roman"/>
              <a:cs typeface="Times New Roman"/>
              <a:sym typeface="Times New Roman"/>
            </a:endParaRPr>
          </a:p>
        </p:txBody>
      </p:sp>
      <p:sp>
        <p:nvSpPr>
          <p:cNvPr id="696" name="Google Shape;696;g1ed21f10a80_0_29"/>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Consumer Discretionary</a:t>
            </a:r>
            <a:endParaRPr sz="1200"/>
          </a:p>
        </p:txBody>
      </p:sp>
      <p:pic>
        <p:nvPicPr>
          <p:cNvPr id="697" name="Google Shape;697;g1ed21f10a80_0_29"/>
          <p:cNvPicPr preferRelativeResize="0"/>
          <p:nvPr/>
        </p:nvPicPr>
        <p:blipFill rotWithShape="1">
          <a:blip r:embed="rId4">
            <a:alphaModFix/>
          </a:blip>
          <a:srcRect/>
          <a:stretch/>
        </p:blipFill>
        <p:spPr>
          <a:xfrm>
            <a:off x="2734625" y="195228"/>
            <a:ext cx="990925" cy="557398"/>
          </a:xfrm>
          <a:prstGeom prst="rect">
            <a:avLst/>
          </a:prstGeom>
          <a:noFill/>
          <a:ln>
            <a:noFill/>
          </a:ln>
        </p:spPr>
      </p:pic>
      <p:pic>
        <p:nvPicPr>
          <p:cNvPr id="698" name="Google Shape;698;g1ed21f10a80_0_29"/>
          <p:cNvPicPr preferRelativeResize="0"/>
          <p:nvPr/>
        </p:nvPicPr>
        <p:blipFill rotWithShape="1">
          <a:blip r:embed="rId5">
            <a:alphaModFix/>
          </a:blip>
          <a:srcRect t="23818" b="24515"/>
          <a:stretch/>
        </p:blipFill>
        <p:spPr>
          <a:xfrm>
            <a:off x="3725521" y="68775"/>
            <a:ext cx="1332529" cy="683850"/>
          </a:xfrm>
          <a:prstGeom prst="rect">
            <a:avLst/>
          </a:prstGeom>
          <a:noFill/>
          <a:ln>
            <a:noFill/>
          </a:ln>
        </p:spPr>
      </p:pic>
      <p:pic>
        <p:nvPicPr>
          <p:cNvPr id="699" name="Google Shape;699;g1ed21f10a80_0_29"/>
          <p:cNvPicPr preferRelativeResize="0"/>
          <p:nvPr/>
        </p:nvPicPr>
        <p:blipFill rotWithShape="1">
          <a:blip r:embed="rId6">
            <a:alphaModFix/>
          </a:blip>
          <a:srcRect/>
          <a:stretch/>
        </p:blipFill>
        <p:spPr>
          <a:xfrm>
            <a:off x="5094963" y="68773"/>
            <a:ext cx="1025775" cy="683857"/>
          </a:xfrm>
          <a:prstGeom prst="rect">
            <a:avLst/>
          </a:prstGeom>
          <a:noFill/>
          <a:ln>
            <a:noFill/>
          </a:ln>
        </p:spPr>
      </p:pic>
      <p:pic>
        <p:nvPicPr>
          <p:cNvPr id="700" name="Google Shape;700;g1ed21f10a80_0_29"/>
          <p:cNvPicPr preferRelativeResize="0"/>
          <p:nvPr/>
        </p:nvPicPr>
        <p:blipFill rotWithShape="1">
          <a:blip r:embed="rId7">
            <a:alphaModFix/>
          </a:blip>
          <a:srcRect/>
          <a:stretch/>
        </p:blipFill>
        <p:spPr>
          <a:xfrm>
            <a:off x="6157675" y="154252"/>
            <a:ext cx="1025775" cy="512896"/>
          </a:xfrm>
          <a:prstGeom prst="rect">
            <a:avLst/>
          </a:prstGeom>
          <a:noFill/>
          <a:ln>
            <a:noFill/>
          </a:ln>
        </p:spPr>
      </p:pic>
      <p:pic>
        <p:nvPicPr>
          <p:cNvPr id="701" name="Google Shape;701;g1ed21f10a80_0_29"/>
          <p:cNvPicPr preferRelativeResize="0"/>
          <p:nvPr/>
        </p:nvPicPr>
        <p:blipFill rotWithShape="1">
          <a:blip r:embed="rId8">
            <a:alphaModFix/>
          </a:blip>
          <a:srcRect/>
          <a:stretch/>
        </p:blipFill>
        <p:spPr>
          <a:xfrm>
            <a:off x="7129246" y="289178"/>
            <a:ext cx="1332526" cy="325323"/>
          </a:xfrm>
          <a:prstGeom prst="rect">
            <a:avLst/>
          </a:prstGeom>
          <a:noFill/>
          <a:ln>
            <a:noFill/>
          </a:ln>
        </p:spPr>
      </p:pic>
      <p:pic>
        <p:nvPicPr>
          <p:cNvPr id="702" name="Google Shape;702;g1ed21f10a80_0_29"/>
          <p:cNvPicPr preferRelativeResize="0"/>
          <p:nvPr/>
        </p:nvPicPr>
        <p:blipFill>
          <a:blip r:embed="rId9">
            <a:alphaModFix/>
          </a:blip>
          <a:stretch>
            <a:fillRect/>
          </a:stretch>
        </p:blipFill>
        <p:spPr>
          <a:xfrm>
            <a:off x="994400" y="2770550"/>
            <a:ext cx="7460826" cy="1761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2a63e642439_1_0"/>
          <p:cNvSpPr/>
          <p:nvPr/>
        </p:nvSpPr>
        <p:spPr>
          <a:xfrm>
            <a:off x="6048108" y="2393383"/>
            <a:ext cx="2365200" cy="4461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709" name="Google Shape;709;g2a63e642439_1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0" name="Google Shape;710;g2a63e642439_1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1" name="Google Shape;711;g2a63e642439_1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2" name="Google Shape;712;g2a63e642439_1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3" name="Google Shape;713;g2a63e642439_1_0"/>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714" name="Google Shape;714;g2a63e642439_1_0"/>
          <p:cNvSpPr txBox="1"/>
          <p:nvPr/>
        </p:nvSpPr>
        <p:spPr>
          <a:xfrm>
            <a:off x="912975" y="1071725"/>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p:txBody>
      </p:sp>
      <p:sp>
        <p:nvSpPr>
          <p:cNvPr id="715" name="Google Shape;715;g2a63e642439_1_0"/>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Financials</a:t>
            </a:r>
            <a:endParaRPr sz="1200"/>
          </a:p>
        </p:txBody>
      </p:sp>
      <p:sp>
        <p:nvSpPr>
          <p:cNvPr id="716" name="Google Shape;716;g2a63e642439_1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888888"/>
              </a:buClr>
              <a:buSzPts val="1100"/>
              <a:buFont typeface="Calibri"/>
              <a:buNone/>
            </a:pPr>
            <a:fld id="{00000000-1234-1234-1234-123412341234}" type="slidenum">
              <a:rPr lang="en"/>
              <a:t>23</a:t>
            </a:fld>
            <a:endParaRPr/>
          </a:p>
        </p:txBody>
      </p:sp>
      <p:sp>
        <p:nvSpPr>
          <p:cNvPr id="717" name="Google Shape;717;g2a63e642439_1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John Koutsonikolis</a:t>
            </a:r>
            <a:endParaRPr sz="1000" b="0" i="0" u="none" strike="noStrike" cap="none">
              <a:solidFill>
                <a:schemeClr val="dk1"/>
              </a:solidFill>
              <a:latin typeface="Times New Roman"/>
              <a:ea typeface="Times New Roman"/>
              <a:cs typeface="Times New Roman"/>
              <a:sym typeface="Times New Roman"/>
            </a:endParaRPr>
          </a:p>
        </p:txBody>
      </p:sp>
      <p:sp>
        <p:nvSpPr>
          <p:cNvPr id="718" name="Google Shape;718;g2a63e642439_1_0"/>
          <p:cNvSpPr txBox="1"/>
          <p:nvPr/>
        </p:nvSpPr>
        <p:spPr>
          <a:xfrm>
            <a:off x="912975" y="1164356"/>
            <a:ext cx="5129400" cy="1463400"/>
          </a:xfrm>
          <a:prstGeom prst="rect">
            <a:avLst/>
          </a:prstGeom>
          <a:noFill/>
          <a:ln>
            <a:noFill/>
          </a:ln>
        </p:spPr>
        <p:txBody>
          <a:bodyPr spcFirstLastPara="1" wrap="square" lIns="0" tIns="9525" rIns="0" bIns="0" anchor="t" anchorCtr="0">
            <a:noAutofit/>
          </a:bodyPr>
          <a:lstStyle/>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a:p>
            <a:pPr marL="457200" lvl="0" indent="-292100" algn="l" rtl="0">
              <a:spcBef>
                <a:spcPts val="0"/>
              </a:spcBef>
              <a:spcAft>
                <a:spcPts val="0"/>
              </a:spcAft>
              <a:buClr>
                <a:srgbClr val="800000"/>
              </a:buClr>
              <a:buSzPts val="1000"/>
              <a:buFont typeface="Times New Roman"/>
              <a:buChar char="•"/>
            </a:pPr>
            <a:r>
              <a:rPr lang="en" sz="1000" b="1">
                <a:solidFill>
                  <a:srgbClr val="800000"/>
                </a:solidFill>
                <a:latin typeface="Times New Roman"/>
                <a:ea typeface="Times New Roman"/>
                <a:cs typeface="Times New Roman"/>
                <a:sym typeface="Times New Roman"/>
              </a:rPr>
              <a:t>Slower organic growth for banks</a:t>
            </a:r>
            <a:endParaRPr sz="1000" b="1">
              <a:solidFill>
                <a:srgbClr val="800000"/>
              </a:solidFill>
              <a:latin typeface="Times New Roman"/>
              <a:ea typeface="Times New Roman"/>
              <a:cs typeface="Times New Roman"/>
              <a:sym typeface="Times New Roman"/>
            </a:endParaRPr>
          </a:p>
          <a:p>
            <a:pPr marL="914400" lvl="0" indent="-292100" algn="l" rtl="0">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Capital is scarce in this economy due to a reserved consumer</a:t>
            </a:r>
            <a:endParaRPr sz="1000">
              <a:solidFill>
                <a:schemeClr val="dk1"/>
              </a:solidFill>
              <a:latin typeface="Times New Roman"/>
              <a:ea typeface="Times New Roman"/>
              <a:cs typeface="Times New Roman"/>
              <a:sym typeface="Times New Roman"/>
            </a:endParaRPr>
          </a:p>
          <a:p>
            <a:pPr marL="914400" lvl="0" indent="-292100" algn="l" rtl="0">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Companies need to be creative in their pursuance of capital</a:t>
            </a:r>
            <a:endParaRPr sz="1000">
              <a:solidFill>
                <a:schemeClr val="dk1"/>
              </a:solidFill>
              <a:latin typeface="Times New Roman"/>
              <a:ea typeface="Times New Roman"/>
              <a:cs typeface="Times New Roman"/>
              <a:sym typeface="Times New Roman"/>
            </a:endParaRPr>
          </a:p>
          <a:p>
            <a:pPr marL="457200" lvl="0" indent="-292100" algn="l" rtl="0">
              <a:spcBef>
                <a:spcPts val="0"/>
              </a:spcBef>
              <a:spcAft>
                <a:spcPts val="0"/>
              </a:spcAft>
              <a:buClr>
                <a:srgbClr val="800000"/>
              </a:buClr>
              <a:buSzPts val="1000"/>
              <a:buFont typeface="Times New Roman"/>
              <a:buChar char="•"/>
            </a:pPr>
            <a:r>
              <a:rPr lang="en" sz="1000" b="1">
                <a:solidFill>
                  <a:srgbClr val="800000"/>
                </a:solidFill>
                <a:latin typeface="Times New Roman"/>
                <a:ea typeface="Times New Roman"/>
                <a:cs typeface="Times New Roman"/>
                <a:sym typeface="Times New Roman"/>
              </a:rPr>
              <a:t>Integrating new technologies into financial services</a:t>
            </a:r>
            <a:endParaRPr sz="1000" b="1">
              <a:solidFill>
                <a:srgbClr val="800000"/>
              </a:solidFill>
              <a:latin typeface="Times New Roman"/>
              <a:ea typeface="Times New Roman"/>
              <a:cs typeface="Times New Roman"/>
              <a:sym typeface="Times New Roman"/>
            </a:endParaRPr>
          </a:p>
          <a:p>
            <a:pPr marL="914400" lvl="0" indent="-292100" algn="l" rtl="0">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Firms will start to capitalize on generative AI, embedded finance, and the digitization of money</a:t>
            </a:r>
            <a:endParaRPr sz="1000">
              <a:solidFill>
                <a:schemeClr val="dk1"/>
              </a:solidFill>
              <a:latin typeface="Times New Roman"/>
              <a:ea typeface="Times New Roman"/>
              <a:cs typeface="Times New Roman"/>
              <a:sym typeface="Times New Roman"/>
            </a:endParaRPr>
          </a:p>
          <a:p>
            <a:pPr marL="457200" lvl="0" indent="-292100" algn="l" rtl="0">
              <a:spcBef>
                <a:spcPts val="0"/>
              </a:spcBef>
              <a:spcAft>
                <a:spcPts val="0"/>
              </a:spcAft>
              <a:buClr>
                <a:srgbClr val="800000"/>
              </a:buClr>
              <a:buSzPts val="1000"/>
              <a:buFont typeface="Times New Roman"/>
              <a:buChar char="•"/>
            </a:pPr>
            <a:r>
              <a:rPr lang="en" sz="1000" b="1">
                <a:solidFill>
                  <a:srgbClr val="800000"/>
                </a:solidFill>
                <a:latin typeface="Times New Roman"/>
                <a:ea typeface="Times New Roman"/>
                <a:cs typeface="Times New Roman"/>
                <a:sym typeface="Times New Roman"/>
              </a:rPr>
              <a:t>Continued monitoring of economic climate around inflation and interest rates</a:t>
            </a:r>
            <a:endParaRPr sz="1000" b="1">
              <a:solidFill>
                <a:srgbClr val="800000"/>
              </a:solidFill>
              <a:latin typeface="Times New Roman"/>
              <a:ea typeface="Times New Roman"/>
              <a:cs typeface="Times New Roman"/>
              <a:sym typeface="Times New Roman"/>
            </a:endParaRPr>
          </a:p>
          <a:p>
            <a:pPr marL="914400" lvl="0" indent="-292100" algn="l" rtl="0">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Inflation has started to fall and there has been a recent pause on rate hikes</a:t>
            </a:r>
            <a:endParaRPr sz="1000">
              <a:solidFill>
                <a:schemeClr val="dk1"/>
              </a:solidFill>
              <a:latin typeface="Times New Roman"/>
              <a:ea typeface="Times New Roman"/>
              <a:cs typeface="Times New Roman"/>
              <a:sym typeface="Times New Roman"/>
            </a:endParaRPr>
          </a:p>
          <a:p>
            <a:pPr marL="914400" lvl="0" indent="-292100" algn="l" rtl="0">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Remains in the 5.25%-5.50% range and inflation has lowered to around 3%</a:t>
            </a:r>
            <a:endParaRPr sz="1200" b="0" i="0" u="none" strike="noStrike" cap="none">
              <a:solidFill>
                <a:schemeClr val="dk1"/>
              </a:solidFill>
              <a:latin typeface="Times New Roman"/>
              <a:ea typeface="Times New Roman"/>
              <a:cs typeface="Times New Roman"/>
              <a:sym typeface="Times New Roman"/>
            </a:endParaRPr>
          </a:p>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rgbClr val="333333"/>
              </a:solidFill>
              <a:highlight>
                <a:srgbClr val="FFFFFF"/>
              </a:highlight>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pic>
        <p:nvPicPr>
          <p:cNvPr id="719" name="Google Shape;719;g2a63e642439_1_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720" name="Google Shape;720;g2a63e642439_1_0"/>
          <p:cNvSpPr txBox="1"/>
          <p:nvPr/>
        </p:nvSpPr>
        <p:spPr>
          <a:xfrm>
            <a:off x="2504488" y="2778538"/>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b="1" i="0" u="none" strike="noStrike" cap="none">
                <a:solidFill>
                  <a:schemeClr val="lt1"/>
                </a:solidFill>
                <a:latin typeface="Times New Roman"/>
                <a:ea typeface="Times New Roman"/>
                <a:cs typeface="Times New Roman"/>
                <a:sym typeface="Times New Roman"/>
              </a:rPr>
              <a:t>CURRENT HOLDINGS</a:t>
            </a:r>
            <a:endParaRPr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b="1" i="0" u="none" strike="noStrike" cap="none">
              <a:solidFill>
                <a:srgbClr val="FFFFFF"/>
              </a:solidFill>
              <a:latin typeface="Times New Roman"/>
              <a:ea typeface="Times New Roman"/>
              <a:cs typeface="Times New Roman"/>
              <a:sym typeface="Times New Roman"/>
            </a:endParaRPr>
          </a:p>
        </p:txBody>
      </p:sp>
      <p:sp>
        <p:nvSpPr>
          <p:cNvPr id="721" name="Google Shape;721;g2a63e642439_1_0"/>
          <p:cNvSpPr txBox="1"/>
          <p:nvPr/>
        </p:nvSpPr>
        <p:spPr>
          <a:xfrm>
            <a:off x="6224250" y="1345925"/>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i="0" u="none" strike="noStrike" cap="none">
                <a:solidFill>
                  <a:schemeClr val="dk1"/>
                </a:solidFill>
                <a:latin typeface="Times New Roman"/>
                <a:ea typeface="Times New Roman"/>
                <a:cs typeface="Times New Roman"/>
                <a:sym typeface="Times New Roman"/>
              </a:rPr>
              <a:t>Increased </a:t>
            </a:r>
            <a:r>
              <a:rPr lang="en" sz="1200">
                <a:solidFill>
                  <a:schemeClr val="dk1"/>
                </a:solidFill>
                <a:latin typeface="Times New Roman"/>
                <a:ea typeface="Times New Roman"/>
                <a:cs typeface="Times New Roman"/>
                <a:sym typeface="Times New Roman"/>
              </a:rPr>
              <a:t>fraud / cyber attacks</a:t>
            </a:r>
            <a:endParaRPr sz="1200">
              <a:solidFill>
                <a:schemeClr val="dk1"/>
              </a:solidFill>
              <a:latin typeface="Times New Roman"/>
              <a:ea typeface="Times New Roman"/>
              <a:cs typeface="Times New Roman"/>
              <a:sym typeface="Times New Roman"/>
            </a:endParaRPr>
          </a:p>
          <a:p>
            <a:pPr marL="457200" marR="0" lvl="0" indent="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High interest rates</a:t>
            </a:r>
            <a:endParaRPr sz="1200">
              <a:solidFill>
                <a:schemeClr val="dk1"/>
              </a:solidFill>
              <a:latin typeface="Times New Roman"/>
              <a:ea typeface="Times New Roman"/>
              <a:cs typeface="Times New Roman"/>
              <a:sym typeface="Times New Roman"/>
            </a:endParaRPr>
          </a:p>
          <a:p>
            <a:pPr marL="457200" marR="0" lvl="0" indent="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Increased banking regulations</a:t>
            </a:r>
            <a:endParaRPr sz="1200" i="0" u="none" strike="noStrike" cap="none">
              <a:solidFill>
                <a:schemeClr val="dk1"/>
              </a:solidFill>
              <a:latin typeface="Times New Roman"/>
              <a:ea typeface="Times New Roman"/>
              <a:cs typeface="Times New Roman"/>
              <a:sym typeface="Times New Roman"/>
            </a:endParaRPr>
          </a:p>
          <a:p>
            <a:pPr marL="457200" marR="0" lvl="0" indent="0" algn="l" rtl="0">
              <a:lnSpc>
                <a:spcPct val="115000"/>
              </a:lnSpc>
              <a:spcBef>
                <a:spcPts val="0"/>
              </a:spcBef>
              <a:spcAft>
                <a:spcPts val="0"/>
              </a:spcAft>
              <a:buNone/>
            </a:pPr>
            <a:endParaRPr sz="120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p:txBody>
      </p:sp>
      <p:sp>
        <p:nvSpPr>
          <p:cNvPr id="722" name="Google Shape;722;g2a63e642439_1_0"/>
          <p:cNvSpPr txBox="1"/>
          <p:nvPr/>
        </p:nvSpPr>
        <p:spPr>
          <a:xfrm>
            <a:off x="129938" y="3929925"/>
            <a:ext cx="6531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888888"/>
                </a:solidFill>
                <a:latin typeface="Calibri"/>
                <a:ea typeface="Calibri"/>
                <a:cs typeface="Calibri"/>
                <a:sym typeface="Calibri"/>
              </a:rPr>
              <a:t>**Price Nov 30</a:t>
            </a:r>
            <a:endParaRPr sz="900">
              <a:solidFill>
                <a:srgbClr val="888888"/>
              </a:solidFill>
              <a:latin typeface="Calibri"/>
              <a:ea typeface="Calibri"/>
              <a:cs typeface="Calibri"/>
              <a:sym typeface="Calibri"/>
            </a:endParaRPr>
          </a:p>
        </p:txBody>
      </p:sp>
      <p:pic>
        <p:nvPicPr>
          <p:cNvPr id="723" name="Google Shape;723;g2a63e642439_1_0"/>
          <p:cNvPicPr preferRelativeResize="0"/>
          <p:nvPr/>
        </p:nvPicPr>
        <p:blipFill rotWithShape="1">
          <a:blip r:embed="rId4">
            <a:alphaModFix/>
          </a:blip>
          <a:srcRect/>
          <a:stretch/>
        </p:blipFill>
        <p:spPr>
          <a:xfrm>
            <a:off x="3468964" y="415002"/>
            <a:ext cx="1714625" cy="118657"/>
          </a:xfrm>
          <a:prstGeom prst="rect">
            <a:avLst/>
          </a:prstGeom>
          <a:noFill/>
          <a:ln>
            <a:noFill/>
          </a:ln>
        </p:spPr>
      </p:pic>
      <p:pic>
        <p:nvPicPr>
          <p:cNvPr id="724" name="Google Shape;724;g2a63e642439_1_0"/>
          <p:cNvPicPr preferRelativeResize="0"/>
          <p:nvPr/>
        </p:nvPicPr>
        <p:blipFill rotWithShape="1">
          <a:blip r:embed="rId5">
            <a:alphaModFix/>
          </a:blip>
          <a:srcRect/>
          <a:stretch/>
        </p:blipFill>
        <p:spPr>
          <a:xfrm>
            <a:off x="5888790" y="371125"/>
            <a:ext cx="922484" cy="206418"/>
          </a:xfrm>
          <a:prstGeom prst="rect">
            <a:avLst/>
          </a:prstGeom>
          <a:noFill/>
          <a:ln>
            <a:noFill/>
          </a:ln>
        </p:spPr>
      </p:pic>
      <p:pic>
        <p:nvPicPr>
          <p:cNvPr id="725" name="Google Shape;725;g2a63e642439_1_0" descr="Logo&#10;&#10;Description automatically generated"/>
          <p:cNvPicPr preferRelativeResize="0"/>
          <p:nvPr/>
        </p:nvPicPr>
        <p:blipFill rotWithShape="1">
          <a:blip r:embed="rId6">
            <a:alphaModFix/>
          </a:blip>
          <a:srcRect l="10800" t="-24506" r="6308" b="29666"/>
          <a:stretch/>
        </p:blipFill>
        <p:spPr>
          <a:xfrm>
            <a:off x="5183592" y="71400"/>
            <a:ext cx="767181" cy="490042"/>
          </a:xfrm>
          <a:prstGeom prst="rect">
            <a:avLst/>
          </a:prstGeom>
          <a:noFill/>
          <a:ln>
            <a:noFill/>
          </a:ln>
        </p:spPr>
      </p:pic>
      <p:pic>
        <p:nvPicPr>
          <p:cNvPr id="726" name="Google Shape;726;g2a63e642439_1_0"/>
          <p:cNvPicPr preferRelativeResize="0"/>
          <p:nvPr/>
        </p:nvPicPr>
        <p:blipFill rotWithShape="1">
          <a:blip r:embed="rId7">
            <a:alphaModFix/>
          </a:blip>
          <a:srcRect t="19560" b="22668"/>
          <a:stretch/>
        </p:blipFill>
        <p:spPr>
          <a:xfrm>
            <a:off x="2754888" y="303262"/>
            <a:ext cx="592274" cy="342126"/>
          </a:xfrm>
          <a:prstGeom prst="rect">
            <a:avLst/>
          </a:prstGeom>
          <a:noFill/>
          <a:ln>
            <a:noFill/>
          </a:ln>
        </p:spPr>
      </p:pic>
      <p:pic>
        <p:nvPicPr>
          <p:cNvPr id="727" name="Google Shape;727;g2a63e642439_1_0"/>
          <p:cNvPicPr preferRelativeResize="0"/>
          <p:nvPr/>
        </p:nvPicPr>
        <p:blipFill rotWithShape="1">
          <a:blip r:embed="rId8">
            <a:alphaModFix/>
          </a:blip>
          <a:srcRect t="29642" b="25600"/>
          <a:stretch/>
        </p:blipFill>
        <p:spPr>
          <a:xfrm>
            <a:off x="1865901" y="302938"/>
            <a:ext cx="767175" cy="342778"/>
          </a:xfrm>
          <a:prstGeom prst="rect">
            <a:avLst/>
          </a:prstGeom>
          <a:noFill/>
          <a:ln>
            <a:noFill/>
          </a:ln>
        </p:spPr>
      </p:pic>
      <p:graphicFrame>
        <p:nvGraphicFramePr>
          <p:cNvPr id="728" name="Google Shape;728;g2a63e642439_1_0"/>
          <p:cNvGraphicFramePr/>
          <p:nvPr/>
        </p:nvGraphicFramePr>
        <p:xfrm>
          <a:off x="912975" y="3091325"/>
          <a:ext cx="3000000" cy="3000000"/>
        </p:xfrm>
        <a:graphic>
          <a:graphicData uri="http://schemas.openxmlformats.org/drawingml/2006/table">
            <a:tbl>
              <a:tblPr>
                <a:noFill/>
                <a:tableStyleId>{01D93DA9-5D03-4D8B-92EE-D4FC97DEDB45}</a:tableStyleId>
              </a:tblPr>
              <a:tblGrid>
                <a:gridCol w="25908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90575">
                  <a:extLst>
                    <a:ext uri="{9D8B030D-6E8A-4147-A177-3AD203B41FA5}">
                      <a16:colId xmlns:a16="http://schemas.microsoft.com/office/drawing/2014/main" val="20003"/>
                    </a:ext>
                  </a:extLst>
                </a:gridCol>
                <a:gridCol w="581025">
                  <a:extLst>
                    <a:ext uri="{9D8B030D-6E8A-4147-A177-3AD203B41FA5}">
                      <a16:colId xmlns:a16="http://schemas.microsoft.com/office/drawing/2014/main" val="20004"/>
                    </a:ext>
                  </a:extLst>
                </a:gridCol>
                <a:gridCol w="866775">
                  <a:extLst>
                    <a:ext uri="{9D8B030D-6E8A-4147-A177-3AD203B41FA5}">
                      <a16:colId xmlns:a16="http://schemas.microsoft.com/office/drawing/2014/main" val="20005"/>
                    </a:ext>
                  </a:extLst>
                </a:gridCol>
                <a:gridCol w="847725">
                  <a:extLst>
                    <a:ext uri="{9D8B030D-6E8A-4147-A177-3AD203B41FA5}">
                      <a16:colId xmlns:a16="http://schemas.microsoft.com/office/drawing/2014/main" val="20006"/>
                    </a:ext>
                  </a:extLst>
                </a:gridCol>
                <a:gridCol w="1171575">
                  <a:extLst>
                    <a:ext uri="{9D8B030D-6E8A-4147-A177-3AD203B41FA5}">
                      <a16:colId xmlns:a16="http://schemas.microsoft.com/office/drawing/2014/main" val="20007"/>
                    </a:ext>
                  </a:extLst>
                </a:gridCol>
              </a:tblGrid>
              <a:tr h="100000">
                <a:tc>
                  <a:txBody>
                    <a:bodyPr/>
                    <a:lstStyle/>
                    <a:p>
                      <a:pPr marL="0" lvl="0" indent="0" algn="ctr" rtl="0">
                        <a:lnSpc>
                          <a:spcPct val="115000"/>
                        </a:lnSpc>
                        <a:spcBef>
                          <a:spcPts val="0"/>
                        </a:spcBef>
                        <a:spcAft>
                          <a:spcPts val="0"/>
                        </a:spcAft>
                        <a:buNone/>
                      </a:pPr>
                      <a:r>
                        <a:rPr lang="en" sz="1000" b="1">
                          <a:solidFill>
                            <a:srgbClr val="FFFFFF"/>
                          </a:solidFill>
                        </a:rPr>
                        <a:t>Financials</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Ticker</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 of Sector</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 of Assets</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Quantity</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Current Price</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Market Value</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Return (Semester)</a:t>
                      </a:r>
                      <a:endParaRPr sz="1000" b="1">
                        <a:solidFill>
                          <a:srgbClr val="FFFFFF"/>
                        </a:solidFill>
                      </a:endParaRPr>
                    </a:p>
                  </a:txBody>
                  <a:tcPr marL="28575" marR="28575" marT="19050" marB="19050" anchor="b">
                    <a:solidFill>
                      <a:srgbClr val="990000"/>
                    </a:solidFill>
                  </a:tcPr>
                </a:tc>
                <a:extLst>
                  <a:ext uri="{0D108BD9-81ED-4DB2-BD59-A6C34878D82A}">
                    <a16:rowId xmlns:a16="http://schemas.microsoft.com/office/drawing/2014/main" val="10000"/>
                  </a:ext>
                </a:extLst>
              </a:tr>
              <a:tr h="197075">
                <a:tc>
                  <a:txBody>
                    <a:bodyPr/>
                    <a:lstStyle/>
                    <a:p>
                      <a:pPr marL="0" lvl="0" indent="0" algn="l" rtl="0">
                        <a:lnSpc>
                          <a:spcPct val="115000"/>
                        </a:lnSpc>
                        <a:spcBef>
                          <a:spcPts val="0"/>
                        </a:spcBef>
                        <a:spcAft>
                          <a:spcPts val="0"/>
                        </a:spcAft>
                        <a:buNone/>
                      </a:pPr>
                      <a:r>
                        <a:rPr lang="en" sz="900"/>
                        <a:t>Berkshire Hathaway Inc Class B</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BRK.B</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13.64%</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1.13%</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63</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$360.02</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$22,681.26</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-0.06%</a:t>
                      </a:r>
                      <a:endParaRPr sz="900"/>
                    </a:p>
                  </a:txBody>
                  <a:tcPr marL="28575" marR="28575" marT="19050" marB="19050" anchor="b"/>
                </a:tc>
                <a:extLst>
                  <a:ext uri="{0D108BD9-81ED-4DB2-BD59-A6C34878D82A}">
                    <a16:rowId xmlns:a16="http://schemas.microsoft.com/office/drawing/2014/main" val="10001"/>
                  </a:ext>
                </a:extLst>
              </a:tr>
              <a:tr h="197075">
                <a:tc>
                  <a:txBody>
                    <a:bodyPr/>
                    <a:lstStyle/>
                    <a:p>
                      <a:pPr marL="0" lvl="0" indent="0" algn="l" rtl="0">
                        <a:lnSpc>
                          <a:spcPct val="115000"/>
                        </a:lnSpc>
                        <a:spcBef>
                          <a:spcPts val="0"/>
                        </a:spcBef>
                        <a:spcAft>
                          <a:spcPts val="0"/>
                        </a:spcAft>
                        <a:buNone/>
                      </a:pPr>
                      <a:r>
                        <a:rPr lang="en" sz="900"/>
                        <a:t>Citigroup Inc</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C</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19.51%</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1.61%</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675</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$48.06</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$32,440.50</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13.05%</a:t>
                      </a:r>
                      <a:endParaRPr sz="900"/>
                    </a:p>
                  </a:txBody>
                  <a:tcPr marL="28575" marR="28575" marT="19050" marB="19050" anchor="b"/>
                </a:tc>
                <a:extLst>
                  <a:ext uri="{0D108BD9-81ED-4DB2-BD59-A6C34878D82A}">
                    <a16:rowId xmlns:a16="http://schemas.microsoft.com/office/drawing/2014/main" val="10002"/>
                  </a:ext>
                </a:extLst>
              </a:tr>
              <a:tr h="197075">
                <a:tc>
                  <a:txBody>
                    <a:bodyPr/>
                    <a:lstStyle/>
                    <a:p>
                      <a:pPr marL="0" lvl="0" indent="0" algn="l" rtl="0">
                        <a:lnSpc>
                          <a:spcPct val="115000"/>
                        </a:lnSpc>
                        <a:spcBef>
                          <a:spcPts val="0"/>
                        </a:spcBef>
                        <a:spcAft>
                          <a:spcPts val="0"/>
                        </a:spcAft>
                        <a:buNone/>
                      </a:pPr>
                      <a:r>
                        <a:rPr lang="en" sz="900"/>
                        <a:t>Charles Schwab Corporation Common Stock</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SCHW</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12.04%</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0.99%</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310</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$64.57</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$20,016.70</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4.15%</a:t>
                      </a:r>
                      <a:endParaRPr sz="900"/>
                    </a:p>
                  </a:txBody>
                  <a:tcPr marL="28575" marR="28575" marT="19050" marB="19050" anchor="b"/>
                </a:tc>
                <a:extLst>
                  <a:ext uri="{0D108BD9-81ED-4DB2-BD59-A6C34878D82A}">
                    <a16:rowId xmlns:a16="http://schemas.microsoft.com/office/drawing/2014/main" val="10003"/>
                  </a:ext>
                </a:extLst>
              </a:tr>
              <a:tr h="197075">
                <a:tc>
                  <a:txBody>
                    <a:bodyPr/>
                    <a:lstStyle/>
                    <a:p>
                      <a:pPr marL="0" lvl="0" indent="0" algn="l" rtl="0">
                        <a:lnSpc>
                          <a:spcPct val="115000"/>
                        </a:lnSpc>
                        <a:spcBef>
                          <a:spcPts val="0"/>
                        </a:spcBef>
                        <a:spcAft>
                          <a:spcPts val="0"/>
                        </a:spcAft>
                        <a:buNone/>
                      </a:pPr>
                      <a:r>
                        <a:rPr lang="en" sz="900"/>
                        <a:t>American Express Company</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AXP</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16.46%</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1.36%</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160</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$171.04</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$27,366.40</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8.53%</a:t>
                      </a:r>
                      <a:endParaRPr sz="900"/>
                    </a:p>
                  </a:txBody>
                  <a:tcPr marL="28575" marR="28575" marT="19050" marB="19050" anchor="b"/>
                </a:tc>
                <a:extLst>
                  <a:ext uri="{0D108BD9-81ED-4DB2-BD59-A6C34878D82A}">
                    <a16:rowId xmlns:a16="http://schemas.microsoft.com/office/drawing/2014/main" val="10004"/>
                  </a:ext>
                </a:extLst>
              </a:tr>
              <a:tr h="197075">
                <a:tc>
                  <a:txBody>
                    <a:bodyPr/>
                    <a:lstStyle/>
                    <a:p>
                      <a:pPr marL="0" lvl="0" indent="0" algn="l" rtl="0">
                        <a:lnSpc>
                          <a:spcPct val="115000"/>
                        </a:lnSpc>
                        <a:spcBef>
                          <a:spcPts val="0"/>
                        </a:spcBef>
                        <a:spcAft>
                          <a:spcPts val="0"/>
                        </a:spcAft>
                        <a:buNone/>
                      </a:pPr>
                      <a:r>
                        <a:rPr lang="en" sz="900"/>
                        <a:t>Sun Life Financial Inc</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SLF</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3.88%</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0.32%</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125</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$51.57</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$6,446.25</a:t>
                      </a: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a:t>4.70%</a:t>
                      </a:r>
                      <a:endParaRPr sz="900"/>
                    </a:p>
                  </a:txBody>
                  <a:tcPr marL="28575" marR="28575" marT="19050" marB="19050" anchor="b"/>
                </a:tc>
                <a:extLst>
                  <a:ext uri="{0D108BD9-81ED-4DB2-BD59-A6C34878D82A}">
                    <a16:rowId xmlns:a16="http://schemas.microsoft.com/office/drawing/2014/main" val="10005"/>
                  </a:ext>
                </a:extLst>
              </a:tr>
              <a:tr h="197075">
                <a:tc>
                  <a:txBody>
                    <a:bodyPr/>
                    <a:lstStyle/>
                    <a:p>
                      <a:pPr marL="0" lvl="0" indent="0" algn="l" rtl="0">
                        <a:lnSpc>
                          <a:spcPct val="115000"/>
                        </a:lnSpc>
                        <a:spcBef>
                          <a:spcPts val="0"/>
                        </a:spcBef>
                        <a:spcAft>
                          <a:spcPts val="0"/>
                        </a:spcAft>
                        <a:buNone/>
                      </a:pPr>
                      <a:r>
                        <a:rPr lang="en" sz="900" b="1"/>
                        <a:t>Financial Select Sector SPDR Fund</a:t>
                      </a:r>
                      <a:endParaRPr sz="900" b="1"/>
                    </a:p>
                  </a:txBody>
                  <a:tcPr marL="28575" marR="28575" marT="19050" marB="19050" anchor="b"/>
                </a:tc>
                <a:tc>
                  <a:txBody>
                    <a:bodyPr/>
                    <a:lstStyle/>
                    <a:p>
                      <a:pPr marL="0" lvl="0" indent="0" algn="ctr" rtl="0">
                        <a:lnSpc>
                          <a:spcPct val="115000"/>
                        </a:lnSpc>
                        <a:spcBef>
                          <a:spcPts val="0"/>
                        </a:spcBef>
                        <a:spcAft>
                          <a:spcPts val="0"/>
                        </a:spcAft>
                        <a:buNone/>
                      </a:pPr>
                      <a:r>
                        <a:rPr lang="en" sz="900" b="1"/>
                        <a:t>XLF</a:t>
                      </a:r>
                      <a:endParaRPr sz="900" b="1"/>
                    </a:p>
                  </a:txBody>
                  <a:tcPr marL="28575" marR="28575" marT="19050" marB="19050" anchor="b"/>
                </a:tc>
                <a:tc>
                  <a:txBody>
                    <a:bodyPr/>
                    <a:lstStyle/>
                    <a:p>
                      <a:pPr marL="0" lvl="0" indent="0" algn="ctr" rtl="0">
                        <a:lnSpc>
                          <a:spcPct val="115000"/>
                        </a:lnSpc>
                        <a:spcBef>
                          <a:spcPts val="0"/>
                        </a:spcBef>
                        <a:spcAft>
                          <a:spcPts val="0"/>
                        </a:spcAft>
                        <a:buNone/>
                      </a:pPr>
                      <a:r>
                        <a:rPr lang="en" sz="900" b="1"/>
                        <a:t>34.46%</a:t>
                      </a:r>
                      <a:endParaRPr sz="900" b="1"/>
                    </a:p>
                  </a:txBody>
                  <a:tcPr marL="28575" marR="28575" marT="19050" marB="19050" anchor="b"/>
                </a:tc>
                <a:tc>
                  <a:txBody>
                    <a:bodyPr/>
                    <a:lstStyle/>
                    <a:p>
                      <a:pPr marL="0" lvl="0" indent="0" algn="ctr" rtl="0">
                        <a:lnSpc>
                          <a:spcPct val="115000"/>
                        </a:lnSpc>
                        <a:spcBef>
                          <a:spcPts val="0"/>
                        </a:spcBef>
                        <a:spcAft>
                          <a:spcPts val="0"/>
                        </a:spcAft>
                        <a:buNone/>
                      </a:pPr>
                      <a:r>
                        <a:rPr lang="en" sz="900" b="1"/>
                        <a:t>2.85%</a:t>
                      </a:r>
                      <a:endParaRPr sz="900" b="1"/>
                    </a:p>
                  </a:txBody>
                  <a:tcPr marL="28575" marR="28575" marT="19050" marB="19050" anchor="b"/>
                </a:tc>
                <a:tc>
                  <a:txBody>
                    <a:bodyPr/>
                    <a:lstStyle/>
                    <a:p>
                      <a:pPr marL="0" lvl="0" indent="0" algn="ctr" rtl="0">
                        <a:lnSpc>
                          <a:spcPct val="115000"/>
                        </a:lnSpc>
                        <a:spcBef>
                          <a:spcPts val="0"/>
                        </a:spcBef>
                        <a:spcAft>
                          <a:spcPts val="0"/>
                        </a:spcAft>
                        <a:buNone/>
                      </a:pPr>
                      <a:r>
                        <a:rPr lang="en" sz="900" b="1"/>
                        <a:t>1565</a:t>
                      </a:r>
                      <a:endParaRPr sz="900" b="1"/>
                    </a:p>
                  </a:txBody>
                  <a:tcPr marL="28575" marR="28575" marT="19050" marB="19050" anchor="b"/>
                </a:tc>
                <a:tc>
                  <a:txBody>
                    <a:bodyPr/>
                    <a:lstStyle/>
                    <a:p>
                      <a:pPr marL="0" lvl="0" indent="0" algn="ctr" rtl="0">
                        <a:lnSpc>
                          <a:spcPct val="115000"/>
                        </a:lnSpc>
                        <a:spcBef>
                          <a:spcPts val="0"/>
                        </a:spcBef>
                        <a:spcAft>
                          <a:spcPts val="0"/>
                        </a:spcAft>
                        <a:buNone/>
                      </a:pPr>
                      <a:r>
                        <a:rPr lang="en" sz="900" b="1"/>
                        <a:t>$36.61</a:t>
                      </a:r>
                      <a:endParaRPr sz="900" b="1"/>
                    </a:p>
                  </a:txBody>
                  <a:tcPr marL="28575" marR="28575" marT="19050" marB="19050" anchor="b"/>
                </a:tc>
                <a:tc>
                  <a:txBody>
                    <a:bodyPr/>
                    <a:lstStyle/>
                    <a:p>
                      <a:pPr marL="0" lvl="0" indent="0" algn="ctr" rtl="0">
                        <a:lnSpc>
                          <a:spcPct val="115000"/>
                        </a:lnSpc>
                        <a:spcBef>
                          <a:spcPts val="0"/>
                        </a:spcBef>
                        <a:spcAft>
                          <a:spcPts val="0"/>
                        </a:spcAft>
                        <a:buNone/>
                      </a:pPr>
                      <a:r>
                        <a:rPr lang="en" sz="900" b="1"/>
                        <a:t>$57,294.65</a:t>
                      </a:r>
                      <a:endParaRPr sz="900" b="1"/>
                    </a:p>
                  </a:txBody>
                  <a:tcPr marL="28575" marR="28575" marT="19050" marB="19050" anchor="b"/>
                </a:tc>
                <a:tc>
                  <a:txBody>
                    <a:bodyPr/>
                    <a:lstStyle/>
                    <a:p>
                      <a:pPr marL="0" lvl="0" indent="0" algn="ctr" rtl="0">
                        <a:lnSpc>
                          <a:spcPct val="115000"/>
                        </a:lnSpc>
                        <a:spcBef>
                          <a:spcPts val="0"/>
                        </a:spcBef>
                        <a:spcAft>
                          <a:spcPts val="0"/>
                        </a:spcAft>
                        <a:buNone/>
                      </a:pPr>
                      <a:r>
                        <a:rPr lang="en" sz="900" b="1"/>
                        <a:t>4.89%</a:t>
                      </a:r>
                      <a:endParaRPr sz="900" b="1"/>
                    </a:p>
                  </a:txBody>
                  <a:tcPr marL="28575" marR="28575" marT="19050" marB="19050" anchor="b"/>
                </a:tc>
                <a:extLst>
                  <a:ext uri="{0D108BD9-81ED-4DB2-BD59-A6C34878D82A}">
                    <a16:rowId xmlns:a16="http://schemas.microsoft.com/office/drawing/2014/main" val="10006"/>
                  </a:ext>
                </a:extLst>
              </a:tr>
              <a:tr h="220425">
                <a:tc>
                  <a:txBody>
                    <a:bodyPr/>
                    <a:lstStyle/>
                    <a:p>
                      <a:pPr marL="0" lvl="0" indent="0" algn="l" rtl="0">
                        <a:spcBef>
                          <a:spcPts val="0"/>
                        </a:spcBef>
                        <a:spcAft>
                          <a:spcPts val="0"/>
                        </a:spcAft>
                        <a:buNone/>
                      </a:pP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b="1"/>
                        <a:t>Totals</a:t>
                      </a:r>
                      <a:endParaRPr sz="900" b="1"/>
                    </a:p>
                  </a:txBody>
                  <a:tcPr marL="28575" marR="28575" marT="19050" marB="19050" anchor="b"/>
                </a:tc>
                <a:tc>
                  <a:txBody>
                    <a:bodyPr/>
                    <a:lstStyle/>
                    <a:p>
                      <a:pPr marL="0" lvl="0" indent="0" algn="l" rtl="0">
                        <a:spcBef>
                          <a:spcPts val="0"/>
                        </a:spcBef>
                        <a:spcAft>
                          <a:spcPts val="0"/>
                        </a:spcAft>
                        <a:buNone/>
                      </a:pP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b="1"/>
                        <a:t>8.26%</a:t>
                      </a:r>
                      <a:endParaRPr sz="900" b="1"/>
                    </a:p>
                  </a:txBody>
                  <a:tcPr marL="28575" marR="28575" marT="19050" marB="19050" anchor="b"/>
                </a:tc>
                <a:tc>
                  <a:txBody>
                    <a:bodyPr/>
                    <a:lstStyle/>
                    <a:p>
                      <a:pPr marL="0" lvl="0" indent="0" algn="l" rtl="0">
                        <a:spcBef>
                          <a:spcPts val="0"/>
                        </a:spcBef>
                        <a:spcAft>
                          <a:spcPts val="0"/>
                        </a:spcAft>
                        <a:buNone/>
                      </a:pPr>
                      <a:endParaRPr sz="900"/>
                    </a:p>
                  </a:txBody>
                  <a:tcPr marL="28575" marR="28575" marT="19050" marB="19050" anchor="b"/>
                </a:tc>
                <a:tc>
                  <a:txBody>
                    <a:bodyPr/>
                    <a:lstStyle/>
                    <a:p>
                      <a:pPr marL="0" lvl="0" indent="0" algn="l" rtl="0">
                        <a:spcBef>
                          <a:spcPts val="0"/>
                        </a:spcBef>
                        <a:spcAft>
                          <a:spcPts val="0"/>
                        </a:spcAft>
                        <a:buNone/>
                      </a:pPr>
                      <a:endParaRPr sz="900"/>
                    </a:p>
                  </a:txBody>
                  <a:tcPr marL="28575" marR="28575" marT="19050" marB="19050" anchor="b"/>
                </a:tc>
                <a:tc>
                  <a:txBody>
                    <a:bodyPr/>
                    <a:lstStyle/>
                    <a:p>
                      <a:pPr marL="0" lvl="0" indent="0" algn="ctr" rtl="0">
                        <a:lnSpc>
                          <a:spcPct val="115000"/>
                        </a:lnSpc>
                        <a:spcBef>
                          <a:spcPts val="0"/>
                        </a:spcBef>
                        <a:spcAft>
                          <a:spcPts val="0"/>
                        </a:spcAft>
                        <a:buNone/>
                      </a:pPr>
                      <a:r>
                        <a:rPr lang="en" sz="900" b="1"/>
                        <a:t>$166,245.76</a:t>
                      </a:r>
                      <a:endParaRPr sz="900" b="1"/>
                    </a:p>
                  </a:txBody>
                  <a:tcPr marL="28575" marR="28575" marT="19050" marB="19050" anchor="b"/>
                </a:tc>
                <a:tc>
                  <a:txBody>
                    <a:bodyPr/>
                    <a:lstStyle/>
                    <a:p>
                      <a:pPr marL="0" lvl="0" indent="0" algn="ctr" rtl="0">
                        <a:lnSpc>
                          <a:spcPct val="115000"/>
                        </a:lnSpc>
                        <a:spcBef>
                          <a:spcPts val="0"/>
                        </a:spcBef>
                        <a:spcAft>
                          <a:spcPts val="0"/>
                        </a:spcAft>
                        <a:buNone/>
                      </a:pPr>
                      <a:r>
                        <a:rPr lang="en" sz="900" b="1"/>
                        <a:t>5.37%</a:t>
                      </a:r>
                      <a:endParaRPr sz="900" b="1"/>
                    </a:p>
                  </a:txBody>
                  <a:tcPr marL="28575" marR="28575" marT="19050" marB="19050" anchor="b"/>
                </a:tc>
                <a:extLst>
                  <a:ext uri="{0D108BD9-81ED-4DB2-BD59-A6C34878D82A}">
                    <a16:rowId xmlns:a16="http://schemas.microsoft.com/office/drawing/2014/main" val="10007"/>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2a63e642439_1_25"/>
          <p:cNvSpPr txBox="1"/>
          <p:nvPr/>
        </p:nvSpPr>
        <p:spPr>
          <a:xfrm>
            <a:off x="994400" y="1589575"/>
            <a:ext cx="24906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11/9</a:t>
            </a:r>
            <a:r>
              <a:rPr lang="en" sz="1200">
                <a:solidFill>
                  <a:srgbClr val="000000"/>
                </a:solidFill>
                <a:latin typeface="Times New Roman"/>
                <a:ea typeface="Times New Roman"/>
                <a:cs typeface="Times New Roman"/>
                <a:sym typeface="Times New Roman"/>
              </a:rPr>
              <a:t> -</a:t>
            </a:r>
            <a:r>
              <a:rPr lang="en" sz="1200">
                <a:latin typeface="Times New Roman"/>
                <a:ea typeface="Times New Roman"/>
                <a:cs typeface="Times New Roman"/>
                <a:sym typeface="Times New Roman"/>
              </a:rPr>
              <a:t> Sold USB</a:t>
            </a: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solidFill>
                <a:srgbClr val="000000"/>
              </a:solidFill>
              <a:latin typeface="Times New Roman"/>
              <a:ea typeface="Times New Roman"/>
              <a:cs typeface="Times New Roman"/>
              <a:sym typeface="Times New Roman"/>
            </a:endParaRPr>
          </a:p>
        </p:txBody>
      </p:sp>
      <p:sp>
        <p:nvSpPr>
          <p:cNvPr id="735" name="Google Shape;735;g2a63e642439_1_25"/>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6" name="Google Shape;736;g2a63e642439_1_25"/>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7" name="Google Shape;737;g2a63e642439_1_25"/>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8" name="Google Shape;738;g2a63e642439_1_25"/>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9" name="Google Shape;739;g2a63e642439_1_25"/>
          <p:cNvSpPr txBox="1">
            <a:spLocks noGrp="1"/>
          </p:cNvSpPr>
          <p:nvPr>
            <p:ph type="title"/>
          </p:nvPr>
        </p:nvSpPr>
        <p:spPr>
          <a:xfrm>
            <a:off x="1049179" y="3453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Financials</a:t>
            </a:r>
            <a:endParaRPr sz="1200"/>
          </a:p>
        </p:txBody>
      </p:sp>
      <p:sp>
        <p:nvSpPr>
          <p:cNvPr id="740" name="Google Shape;740;g2a63e642439_1_25"/>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888888"/>
              </a:buClr>
              <a:buSzPts val="1100"/>
              <a:buFont typeface="Calibri"/>
              <a:buNone/>
            </a:pPr>
            <a:fld id="{00000000-1234-1234-1234-123412341234}" type="slidenum">
              <a:rPr lang="en"/>
              <a:t>24</a:t>
            </a:fld>
            <a:endParaRPr/>
          </a:p>
        </p:txBody>
      </p:sp>
      <p:sp>
        <p:nvSpPr>
          <p:cNvPr id="741" name="Google Shape;741;g2a63e642439_1_25"/>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John Koutsonikolis</a:t>
            </a:r>
            <a:endParaRPr sz="1000" b="0" i="0" u="none" strike="noStrike" cap="none">
              <a:solidFill>
                <a:schemeClr val="dk1"/>
              </a:solidFill>
              <a:latin typeface="Times New Roman"/>
              <a:ea typeface="Times New Roman"/>
              <a:cs typeface="Times New Roman"/>
              <a:sym typeface="Times New Roman"/>
            </a:endParaRPr>
          </a:p>
        </p:txBody>
      </p:sp>
      <p:pic>
        <p:nvPicPr>
          <p:cNvPr id="742" name="Google Shape;742;g2a63e642439_1_25"/>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743" name="Google Shape;743;g2a63e642439_1_25"/>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744" name="Google Shape;744;g2a63e642439_1_25"/>
          <p:cNvSpPr/>
          <p:nvPr/>
        </p:nvSpPr>
        <p:spPr>
          <a:xfrm>
            <a:off x="1026000" y="1202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745" name="Google Shape;745;g2a63e642439_1_25"/>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5.37</a:t>
            </a:r>
            <a:r>
              <a:rPr lang="en" sz="1200" b="1" i="0" u="none" strike="noStrike" cap="none">
                <a:solidFill>
                  <a:srgbClr val="00B050"/>
                </a:solidFill>
                <a:latin typeface="Times New Roman"/>
                <a:ea typeface="Times New Roman"/>
                <a:cs typeface="Times New Roman"/>
                <a:sym typeface="Times New Roman"/>
              </a:rPr>
              <a:t>%</a:t>
            </a:r>
            <a:endParaRPr sz="1200" b="0"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b="1">
                <a:solidFill>
                  <a:srgbClr val="00B050"/>
                </a:solidFill>
                <a:latin typeface="Times New Roman"/>
                <a:ea typeface="Times New Roman"/>
                <a:cs typeface="Times New Roman"/>
                <a:sym typeface="Times New Roman"/>
              </a:rPr>
              <a:t>0.06</a:t>
            </a:r>
            <a:endParaRPr sz="1200" b="1"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0.05</a:t>
            </a:r>
            <a:endParaRPr sz="1200" b="1"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0.10</a:t>
            </a:r>
            <a:endParaRPr sz="1200" b="1">
              <a:solidFill>
                <a:srgbClr val="00B05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746" name="Google Shape;746;g2a63e642439_1_25"/>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747" name="Google Shape;747;g2a63e642439_1_25"/>
          <p:cNvSpPr txBox="1"/>
          <p:nvPr/>
        </p:nvSpPr>
        <p:spPr>
          <a:xfrm>
            <a:off x="3410213" y="1487275"/>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a:solidFill>
                  <a:schemeClr val="dk1"/>
                </a:solidFill>
                <a:latin typeface="Times New Roman"/>
                <a:ea typeface="Times New Roman"/>
                <a:cs typeface="Times New Roman"/>
                <a:sym typeface="Times New Roman"/>
              </a:rPr>
              <a:t>Diversification into more insurance and PE</a:t>
            </a:r>
            <a:endParaRPr sz="1200">
              <a:solidFill>
                <a:schemeClr val="dk1"/>
              </a:solidFill>
              <a:latin typeface="Times New Roman"/>
              <a:ea typeface="Times New Roman"/>
              <a:cs typeface="Times New Roman"/>
              <a:sym typeface="Times New Roman"/>
            </a:endParaRPr>
          </a:p>
          <a:p>
            <a:pPr marL="457200" marR="0" lvl="0" indent="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E-commerce and digitalization</a:t>
            </a:r>
            <a:endParaRPr sz="1200">
              <a:solidFill>
                <a:schemeClr val="dk1"/>
              </a:solidFill>
              <a:latin typeface="Times New Roman"/>
              <a:ea typeface="Times New Roman"/>
              <a:cs typeface="Times New Roman"/>
              <a:sym typeface="Times New Roman"/>
            </a:endParaRPr>
          </a:p>
        </p:txBody>
      </p:sp>
      <p:pic>
        <p:nvPicPr>
          <p:cNvPr id="748" name="Google Shape;748;g2a63e642439_1_25"/>
          <p:cNvPicPr preferRelativeResize="0"/>
          <p:nvPr/>
        </p:nvPicPr>
        <p:blipFill rotWithShape="1">
          <a:blip r:embed="rId4">
            <a:alphaModFix/>
          </a:blip>
          <a:srcRect/>
          <a:stretch/>
        </p:blipFill>
        <p:spPr>
          <a:xfrm>
            <a:off x="3468964" y="415002"/>
            <a:ext cx="1714625" cy="118657"/>
          </a:xfrm>
          <a:prstGeom prst="rect">
            <a:avLst/>
          </a:prstGeom>
          <a:noFill/>
          <a:ln>
            <a:noFill/>
          </a:ln>
        </p:spPr>
      </p:pic>
      <p:pic>
        <p:nvPicPr>
          <p:cNvPr id="749" name="Google Shape;749;g2a63e642439_1_25"/>
          <p:cNvPicPr preferRelativeResize="0"/>
          <p:nvPr/>
        </p:nvPicPr>
        <p:blipFill rotWithShape="1">
          <a:blip r:embed="rId5">
            <a:alphaModFix/>
          </a:blip>
          <a:srcRect/>
          <a:stretch/>
        </p:blipFill>
        <p:spPr>
          <a:xfrm>
            <a:off x="5888790" y="371125"/>
            <a:ext cx="922484" cy="206418"/>
          </a:xfrm>
          <a:prstGeom prst="rect">
            <a:avLst/>
          </a:prstGeom>
          <a:noFill/>
          <a:ln>
            <a:noFill/>
          </a:ln>
        </p:spPr>
      </p:pic>
      <p:pic>
        <p:nvPicPr>
          <p:cNvPr id="750" name="Google Shape;750;g2a63e642439_1_25" descr="Logo&#10;&#10;Description automatically generated"/>
          <p:cNvPicPr preferRelativeResize="0"/>
          <p:nvPr/>
        </p:nvPicPr>
        <p:blipFill rotWithShape="1">
          <a:blip r:embed="rId6">
            <a:alphaModFix/>
          </a:blip>
          <a:srcRect l="10800" t="-24506" r="6308" b="29666"/>
          <a:stretch/>
        </p:blipFill>
        <p:spPr>
          <a:xfrm>
            <a:off x="5183592" y="71400"/>
            <a:ext cx="767181" cy="490042"/>
          </a:xfrm>
          <a:prstGeom prst="rect">
            <a:avLst/>
          </a:prstGeom>
          <a:noFill/>
          <a:ln>
            <a:noFill/>
          </a:ln>
        </p:spPr>
      </p:pic>
      <p:pic>
        <p:nvPicPr>
          <p:cNvPr id="751" name="Google Shape;751;g2a63e642439_1_25"/>
          <p:cNvPicPr preferRelativeResize="0"/>
          <p:nvPr/>
        </p:nvPicPr>
        <p:blipFill rotWithShape="1">
          <a:blip r:embed="rId7">
            <a:alphaModFix/>
          </a:blip>
          <a:srcRect t="19560" b="22668"/>
          <a:stretch/>
        </p:blipFill>
        <p:spPr>
          <a:xfrm>
            <a:off x="2754888" y="303262"/>
            <a:ext cx="592274" cy="342126"/>
          </a:xfrm>
          <a:prstGeom prst="rect">
            <a:avLst/>
          </a:prstGeom>
          <a:noFill/>
          <a:ln>
            <a:noFill/>
          </a:ln>
        </p:spPr>
      </p:pic>
      <p:pic>
        <p:nvPicPr>
          <p:cNvPr id="752" name="Google Shape;752;g2a63e642439_1_25"/>
          <p:cNvPicPr preferRelativeResize="0"/>
          <p:nvPr/>
        </p:nvPicPr>
        <p:blipFill rotWithShape="1">
          <a:blip r:embed="rId8">
            <a:alphaModFix/>
          </a:blip>
          <a:srcRect t="29642" b="25600"/>
          <a:stretch/>
        </p:blipFill>
        <p:spPr>
          <a:xfrm>
            <a:off x="1865901" y="302938"/>
            <a:ext cx="767175" cy="342778"/>
          </a:xfrm>
          <a:prstGeom prst="rect">
            <a:avLst/>
          </a:prstGeom>
          <a:noFill/>
          <a:ln>
            <a:noFill/>
          </a:ln>
        </p:spPr>
      </p:pic>
      <p:graphicFrame>
        <p:nvGraphicFramePr>
          <p:cNvPr id="753" name="Google Shape;753;g2a63e642439_1_25"/>
          <p:cNvGraphicFramePr/>
          <p:nvPr/>
        </p:nvGraphicFramePr>
        <p:xfrm>
          <a:off x="994400" y="2942475"/>
          <a:ext cx="3000000" cy="3000000"/>
        </p:xfrm>
        <a:graphic>
          <a:graphicData uri="http://schemas.openxmlformats.org/drawingml/2006/table">
            <a:tbl>
              <a:tblPr>
                <a:noFill/>
                <a:tableStyleId>{01D93DA9-5D03-4D8B-92EE-D4FC97DEDB45}</a:tableStyleId>
              </a:tblPr>
              <a:tblGrid>
                <a:gridCol w="2590800">
                  <a:extLst>
                    <a:ext uri="{9D8B030D-6E8A-4147-A177-3AD203B41FA5}">
                      <a16:colId xmlns:a16="http://schemas.microsoft.com/office/drawing/2014/main" val="20000"/>
                    </a:ext>
                  </a:extLst>
                </a:gridCol>
                <a:gridCol w="933450">
                  <a:extLst>
                    <a:ext uri="{9D8B030D-6E8A-4147-A177-3AD203B41FA5}">
                      <a16:colId xmlns:a16="http://schemas.microsoft.com/office/drawing/2014/main" val="20001"/>
                    </a:ext>
                  </a:extLst>
                </a:gridCol>
                <a:gridCol w="971550">
                  <a:extLst>
                    <a:ext uri="{9D8B030D-6E8A-4147-A177-3AD203B41FA5}">
                      <a16:colId xmlns:a16="http://schemas.microsoft.com/office/drawing/2014/main" val="20002"/>
                    </a:ext>
                  </a:extLst>
                </a:gridCol>
                <a:gridCol w="1333500">
                  <a:extLst>
                    <a:ext uri="{9D8B030D-6E8A-4147-A177-3AD203B41FA5}">
                      <a16:colId xmlns:a16="http://schemas.microsoft.com/office/drawing/2014/main" val="20003"/>
                    </a:ext>
                  </a:extLst>
                </a:gridCol>
                <a:gridCol w="581025">
                  <a:extLst>
                    <a:ext uri="{9D8B030D-6E8A-4147-A177-3AD203B41FA5}">
                      <a16:colId xmlns:a16="http://schemas.microsoft.com/office/drawing/2014/main" val="20004"/>
                    </a:ext>
                  </a:extLst>
                </a:gridCol>
                <a:gridCol w="866775">
                  <a:extLst>
                    <a:ext uri="{9D8B030D-6E8A-4147-A177-3AD203B41FA5}">
                      <a16:colId xmlns:a16="http://schemas.microsoft.com/office/drawing/2014/main" val="20005"/>
                    </a:ext>
                  </a:extLst>
                </a:gridCol>
              </a:tblGrid>
              <a:tr h="333375">
                <a:tc>
                  <a:txBody>
                    <a:bodyPr/>
                    <a:lstStyle/>
                    <a:p>
                      <a:pPr marL="0" lvl="0" indent="0" algn="ctr" rtl="0">
                        <a:lnSpc>
                          <a:spcPct val="115000"/>
                        </a:lnSpc>
                        <a:spcBef>
                          <a:spcPts val="0"/>
                        </a:spcBef>
                        <a:spcAft>
                          <a:spcPts val="0"/>
                        </a:spcAft>
                        <a:buNone/>
                      </a:pPr>
                      <a:r>
                        <a:rPr lang="en" sz="1000" b="1">
                          <a:solidFill>
                            <a:srgbClr val="FFFFFF"/>
                          </a:solidFill>
                        </a:rPr>
                        <a:t>Segment</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Benchmark %</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 from Stocks</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 from Benchmark</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Total</a:t>
                      </a:r>
                      <a:endParaRPr sz="1000" b="1">
                        <a:solidFill>
                          <a:srgbClr val="FFFFFF"/>
                        </a:solidFill>
                      </a:endParaRPr>
                    </a:p>
                  </a:txBody>
                  <a:tcPr marL="28575" marR="28575" marT="19050" marB="19050" anchor="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Net Factor Exposure</a:t>
                      </a:r>
                      <a:endParaRPr sz="1000" b="1">
                        <a:solidFill>
                          <a:srgbClr val="FFFFFF"/>
                        </a:solidFill>
                      </a:endParaRPr>
                    </a:p>
                  </a:txBody>
                  <a:tcPr marL="28575" marR="28575" marT="19050" marB="19050" anchor="b">
                    <a:solidFill>
                      <a:srgbClr val="990000"/>
                    </a:solidFill>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1000"/>
                        <a:t>Financial Services</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33.35%</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14.38%</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11.55%</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25.93%</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solidFill>
                            <a:srgbClr val="FF0000"/>
                          </a:solidFill>
                        </a:rPr>
                        <a:t>-7.42%</a:t>
                      </a:r>
                      <a:endParaRPr sz="1000">
                        <a:solidFill>
                          <a:srgbClr val="FF0000"/>
                        </a:solidFill>
                      </a:endParaRPr>
                    </a:p>
                  </a:txBody>
                  <a:tcPr marL="28575" marR="28575" marT="19050" marB="19050" anchor="b"/>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t>Banks</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23.86%</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19.39%</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8.26%</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27.65%</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solidFill>
                            <a:srgbClr val="00B050"/>
                          </a:solidFill>
                        </a:rPr>
                        <a:t>3.79%</a:t>
                      </a:r>
                      <a:endParaRPr sz="1000">
                        <a:solidFill>
                          <a:srgbClr val="00B050"/>
                        </a:solidFill>
                      </a:endParaRPr>
                    </a:p>
                  </a:txBody>
                  <a:tcPr marL="28575" marR="28575" marT="19050" marB="19050" anchor="b"/>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t>Capital Markets</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22.13%</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11.10%</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7.66%</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18.76%</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solidFill>
                            <a:srgbClr val="FF0000"/>
                          </a:solidFill>
                        </a:rPr>
                        <a:t>-3.37%</a:t>
                      </a:r>
                      <a:endParaRPr sz="1000">
                        <a:solidFill>
                          <a:srgbClr val="FF0000"/>
                        </a:solidFill>
                      </a:endParaRPr>
                    </a:p>
                  </a:txBody>
                  <a:tcPr marL="28575" marR="28575" marT="19050" marB="19050" anchor="b"/>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a:t>Insurance</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17.16%</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4.00%</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5.94%</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9.94%</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solidFill>
                            <a:srgbClr val="FF0000"/>
                          </a:solidFill>
                        </a:rPr>
                        <a:t>-7.22%</a:t>
                      </a:r>
                      <a:endParaRPr sz="1000">
                        <a:solidFill>
                          <a:srgbClr val="FF0000"/>
                        </a:solidFill>
                      </a:endParaRPr>
                    </a:p>
                  </a:txBody>
                  <a:tcPr marL="28575" marR="28575" marT="19050" marB="19050" anchor="b"/>
                </a:tc>
                <a:extLst>
                  <a:ext uri="{0D108BD9-81ED-4DB2-BD59-A6C34878D82A}">
                    <a16:rowId xmlns:a16="http://schemas.microsoft.com/office/drawing/2014/main" val="10004"/>
                  </a:ext>
                </a:extLst>
              </a:tr>
              <a:tr h="200025">
                <a:tc>
                  <a:txBody>
                    <a:bodyPr/>
                    <a:lstStyle/>
                    <a:p>
                      <a:pPr marL="0" lvl="0" indent="0" algn="l" rtl="0">
                        <a:lnSpc>
                          <a:spcPct val="115000"/>
                        </a:lnSpc>
                        <a:spcBef>
                          <a:spcPts val="0"/>
                        </a:spcBef>
                        <a:spcAft>
                          <a:spcPts val="0"/>
                        </a:spcAft>
                        <a:buNone/>
                      </a:pPr>
                      <a:r>
                        <a:rPr lang="en" sz="1000"/>
                        <a:t>Consumer Finance</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3.50%</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16.50%</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1.21%</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t>17.71%</a:t>
                      </a:r>
                      <a:endParaRPr sz="1000"/>
                    </a:p>
                  </a:txBody>
                  <a:tcPr marL="28575" marR="28575" marT="19050" marB="19050" anchor="b"/>
                </a:tc>
                <a:tc>
                  <a:txBody>
                    <a:bodyPr/>
                    <a:lstStyle/>
                    <a:p>
                      <a:pPr marL="0" lvl="0" indent="0" algn="r" rtl="0">
                        <a:lnSpc>
                          <a:spcPct val="115000"/>
                        </a:lnSpc>
                        <a:spcBef>
                          <a:spcPts val="0"/>
                        </a:spcBef>
                        <a:spcAft>
                          <a:spcPts val="0"/>
                        </a:spcAft>
                        <a:buNone/>
                      </a:pPr>
                      <a:r>
                        <a:rPr lang="en" sz="1000">
                          <a:solidFill>
                            <a:srgbClr val="00B050"/>
                          </a:solidFill>
                        </a:rPr>
                        <a:t>14.21%</a:t>
                      </a:r>
                      <a:endParaRPr sz="1000">
                        <a:solidFill>
                          <a:srgbClr val="00B050"/>
                        </a:solidFill>
                      </a:endParaRPr>
                    </a:p>
                  </a:txBody>
                  <a:tcPr marL="28575" marR="28575" marT="19050" marB="19050" anchor="b"/>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7"/>
          <p:cNvSpPr/>
          <p:nvPr/>
        </p:nvSpPr>
        <p:spPr>
          <a:xfrm>
            <a:off x="994410"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0" name="Google Shape;760;p17"/>
          <p:cNvSpPr/>
          <p:nvPr/>
        </p:nvSpPr>
        <p:spPr>
          <a:xfrm>
            <a:off x="0"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1" name="Google Shape;761;p17"/>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2" name="Google Shape;762;p17"/>
          <p:cNvSpPr/>
          <p:nvPr/>
        </p:nvSpPr>
        <p:spPr>
          <a:xfrm>
            <a:off x="0"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3" name="Google Shape;763;p17"/>
          <p:cNvSpPr txBox="1"/>
          <p:nvPr/>
        </p:nvSpPr>
        <p:spPr>
          <a:xfrm>
            <a:off x="6510251" y="1071725"/>
            <a:ext cx="23118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764" name="Google Shape;764;p17"/>
          <p:cNvSpPr txBox="1"/>
          <p:nvPr/>
        </p:nvSpPr>
        <p:spPr>
          <a:xfrm>
            <a:off x="994400" y="1071725"/>
            <a:ext cx="5409600" cy="274200"/>
          </a:xfrm>
          <a:prstGeom prst="rect">
            <a:avLst/>
          </a:prstGeom>
          <a:solidFill>
            <a:srgbClr val="9E0000"/>
          </a:solidFill>
          <a:ln>
            <a:noFill/>
          </a:ln>
        </p:spPr>
        <p:txBody>
          <a:bodyPr spcFirstLastPara="1" wrap="square" lIns="0" tIns="38100" rIns="0" bIns="0" anchor="t" anchorCtr="0">
            <a:noAutofit/>
          </a:bodyPr>
          <a:lstStyle/>
          <a:p>
            <a:pPr marL="0" marR="0" lvl="0" indent="45720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	</a:t>
            </a:r>
            <a:endParaRPr sz="1200" b="0" i="0" u="none" strike="noStrike" cap="none">
              <a:solidFill>
                <a:schemeClr val="dk1"/>
              </a:solidFill>
              <a:latin typeface="Times New Roman"/>
              <a:ea typeface="Times New Roman"/>
              <a:cs typeface="Times New Roman"/>
              <a:sym typeface="Times New Roman"/>
            </a:endParaRPr>
          </a:p>
        </p:txBody>
      </p:sp>
      <p:sp>
        <p:nvSpPr>
          <p:cNvPr id="765" name="Google Shape;765;p17"/>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fld id="{00000000-1234-1234-1234-123412341234}" type="slidenum">
              <a:rPr lang="en"/>
              <a:t>25</a:t>
            </a:fld>
            <a:endParaRPr/>
          </a:p>
        </p:txBody>
      </p:sp>
      <p:sp>
        <p:nvSpPr>
          <p:cNvPr id="766" name="Google Shape;766;p17"/>
          <p:cNvSpPr txBox="1"/>
          <p:nvPr/>
        </p:nvSpPr>
        <p:spPr>
          <a:xfrm>
            <a:off x="7490175" y="125075"/>
            <a:ext cx="210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767" name="Google Shape;767;p17"/>
          <p:cNvSpPr txBox="1"/>
          <p:nvPr/>
        </p:nvSpPr>
        <p:spPr>
          <a:xfrm>
            <a:off x="7490175" y="125075"/>
            <a:ext cx="210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768" name="Google Shape;768;p17"/>
          <p:cNvSpPr txBox="1"/>
          <p:nvPr/>
        </p:nvSpPr>
        <p:spPr>
          <a:xfrm>
            <a:off x="6510250" y="1494650"/>
            <a:ext cx="23523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50"/>
              <a:buFont typeface="Arial"/>
              <a:buNone/>
            </a:pPr>
            <a:r>
              <a:rPr lang="en" sz="1250" b="1" i="0" u="none" strike="noStrike" cap="none">
                <a:solidFill>
                  <a:srgbClr val="903434"/>
                </a:solidFill>
                <a:latin typeface="Times New Roman"/>
                <a:ea typeface="Times New Roman"/>
                <a:cs typeface="Times New Roman"/>
                <a:sym typeface="Times New Roman"/>
              </a:rPr>
              <a:t>  ●  Cyber Security </a:t>
            </a:r>
            <a:endParaRPr sz="1250" b="1" i="0" u="none" strike="noStrike" cap="none">
              <a:solidFill>
                <a:srgbClr val="903434"/>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250"/>
              <a:buFont typeface="Arial"/>
              <a:buNone/>
            </a:pPr>
            <a:r>
              <a:rPr lang="en" sz="1250" b="1" i="0" u="none" strike="noStrike" cap="none">
                <a:solidFill>
                  <a:srgbClr val="903434"/>
                </a:solidFill>
                <a:latin typeface="Times New Roman"/>
                <a:ea typeface="Times New Roman"/>
                <a:cs typeface="Times New Roman"/>
                <a:sym typeface="Times New Roman"/>
              </a:rPr>
              <a:t>  ●  Highly Competitive Market</a:t>
            </a:r>
            <a:endParaRPr sz="1250" b="1" i="0" u="none" strike="noStrike" cap="none">
              <a:solidFill>
                <a:srgbClr val="903434"/>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1250"/>
              <a:buFont typeface="Arial"/>
              <a:buNone/>
            </a:pPr>
            <a:r>
              <a:rPr lang="en" sz="1250" b="1" i="0" u="none" strike="noStrike" cap="none">
                <a:solidFill>
                  <a:srgbClr val="903434"/>
                </a:solidFill>
                <a:latin typeface="Times New Roman"/>
                <a:ea typeface="Times New Roman"/>
                <a:cs typeface="Times New Roman"/>
                <a:sym typeface="Times New Roman"/>
              </a:rPr>
              <a:t>  ●  Prone to Volatility</a:t>
            </a:r>
            <a:endParaRPr sz="1250" b="1" i="0" u="none" strike="noStrike" cap="none">
              <a:solidFill>
                <a:srgbClr val="903434"/>
              </a:solidFill>
              <a:latin typeface="Times New Roman"/>
              <a:ea typeface="Times New Roman"/>
              <a:cs typeface="Times New Roman"/>
              <a:sym typeface="Times New Roman"/>
            </a:endParaRPr>
          </a:p>
        </p:txBody>
      </p:sp>
      <p:sp>
        <p:nvSpPr>
          <p:cNvPr id="769" name="Google Shape;769;p17"/>
          <p:cNvSpPr txBox="1"/>
          <p:nvPr/>
        </p:nvSpPr>
        <p:spPr>
          <a:xfrm>
            <a:off x="994400" y="1225450"/>
            <a:ext cx="5409600" cy="1406100"/>
          </a:xfrm>
          <a:prstGeom prst="rect">
            <a:avLst/>
          </a:prstGeom>
          <a:noFill/>
          <a:ln>
            <a:noFill/>
          </a:ln>
        </p:spPr>
        <p:txBody>
          <a:bodyPr spcFirstLastPara="1" wrap="square" lIns="0" tIns="9525"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Times New Roman"/>
              <a:ea typeface="Times New Roman"/>
              <a:cs typeface="Times New Roman"/>
              <a:sym typeface="Times New Roman"/>
            </a:endParaRPr>
          </a:p>
          <a:p>
            <a:pPr marL="203200" marR="0" lvl="0" indent="-184150" algn="just" rtl="0">
              <a:lnSpc>
                <a:spcPct val="100000"/>
              </a:lnSpc>
              <a:spcBef>
                <a:spcPts val="0"/>
              </a:spcBef>
              <a:spcAft>
                <a:spcPts val="0"/>
              </a:spcAft>
              <a:buClr>
                <a:srgbClr val="800000"/>
              </a:buClr>
              <a:buSzPts val="1100"/>
              <a:buFont typeface="Times New Roman"/>
              <a:buChar char="•"/>
            </a:pPr>
            <a:r>
              <a:rPr lang="en" sz="1100" b="1" i="0" u="none" strike="noStrike" cap="none">
                <a:solidFill>
                  <a:srgbClr val="800000"/>
                </a:solidFill>
                <a:latin typeface="Times New Roman"/>
                <a:ea typeface="Times New Roman"/>
                <a:cs typeface="Times New Roman"/>
                <a:sym typeface="Times New Roman"/>
              </a:rPr>
              <a:t>Media bundling and consolidation</a:t>
            </a:r>
            <a:endParaRPr sz="1100" b="1">
              <a:solidFill>
                <a:srgbClr val="800000"/>
              </a:solidFill>
              <a:latin typeface="Times New Roman"/>
              <a:ea typeface="Times New Roman"/>
              <a:cs typeface="Times New Roman"/>
              <a:sym typeface="Times New Roman"/>
            </a:endParaRPr>
          </a:p>
          <a:p>
            <a:pPr marL="914400" marR="0" lvl="1" indent="-298450" algn="just" rtl="0">
              <a:lnSpc>
                <a:spcPct val="100000"/>
              </a:lnSpc>
              <a:spcBef>
                <a:spcPts val="0"/>
              </a:spcBef>
              <a:spcAft>
                <a:spcPts val="0"/>
              </a:spcAft>
              <a:buClr>
                <a:schemeClr val="dk1"/>
              </a:buClr>
              <a:buSzPts val="1100"/>
              <a:buFont typeface="Times New Roman"/>
              <a:buChar char="○"/>
            </a:pPr>
            <a:r>
              <a:rPr lang="en" sz="1100">
                <a:latin typeface="Times New Roman"/>
                <a:ea typeface="Times New Roman"/>
                <a:cs typeface="Times New Roman"/>
                <a:sym typeface="Times New Roman"/>
              </a:rPr>
              <a:t>I</a:t>
            </a:r>
            <a:r>
              <a:rPr lang="en" sz="1100" b="0" i="0" u="none" strike="noStrike" cap="none">
                <a:solidFill>
                  <a:srgbClr val="000000"/>
                </a:solidFill>
                <a:latin typeface="Times New Roman"/>
                <a:ea typeface="Times New Roman"/>
                <a:cs typeface="Times New Roman"/>
                <a:sym typeface="Times New Roman"/>
              </a:rPr>
              <a:t>ntense</a:t>
            </a:r>
            <a:r>
              <a:rPr lang="en" sz="1100" b="0" i="0" u="none" strike="noStrike" cap="none">
                <a:solidFill>
                  <a:schemeClr val="dk1"/>
                </a:solidFill>
                <a:latin typeface="Times New Roman"/>
                <a:ea typeface="Times New Roman"/>
                <a:cs typeface="Times New Roman"/>
                <a:sym typeface="Times New Roman"/>
              </a:rPr>
              <a:t> competition amongst the 80+ players within the streaming space will give way to more consolidation</a:t>
            </a:r>
            <a:endParaRPr sz="1100" b="1" i="0" u="none" strike="noStrike" cap="none">
              <a:solidFill>
                <a:srgbClr val="800000"/>
              </a:solidFill>
              <a:latin typeface="Times New Roman"/>
              <a:ea typeface="Times New Roman"/>
              <a:cs typeface="Times New Roman"/>
              <a:sym typeface="Times New Roman"/>
            </a:endParaRPr>
          </a:p>
          <a:p>
            <a:pPr marL="203200" marR="0" lvl="0" indent="-184150" algn="just" rtl="0">
              <a:lnSpc>
                <a:spcPct val="100000"/>
              </a:lnSpc>
              <a:spcBef>
                <a:spcPts val="0"/>
              </a:spcBef>
              <a:spcAft>
                <a:spcPts val="0"/>
              </a:spcAft>
              <a:buClr>
                <a:srgbClr val="800000"/>
              </a:buClr>
              <a:buSzPts val="1100"/>
              <a:buFont typeface="Times New Roman"/>
              <a:buChar char="•"/>
            </a:pPr>
            <a:r>
              <a:rPr lang="en" sz="1100" b="1" i="0" u="none" strike="noStrike" cap="none">
                <a:solidFill>
                  <a:srgbClr val="800000"/>
                </a:solidFill>
                <a:latin typeface="Times New Roman"/>
                <a:ea typeface="Times New Roman"/>
                <a:cs typeface="Times New Roman"/>
                <a:sym typeface="Times New Roman"/>
              </a:rPr>
              <a:t>Moderate ad-growth recovery</a:t>
            </a:r>
            <a:endParaRPr sz="1100" b="1">
              <a:solidFill>
                <a:srgbClr val="800000"/>
              </a:solidFill>
              <a:latin typeface="Times New Roman"/>
              <a:ea typeface="Times New Roman"/>
              <a:cs typeface="Times New Roman"/>
              <a:sym typeface="Times New Roman"/>
            </a:endParaRPr>
          </a:p>
          <a:p>
            <a:pPr marL="914400" marR="0" lvl="1" indent="-298450" algn="just" rtl="0">
              <a:lnSpc>
                <a:spcPct val="100000"/>
              </a:lnSpc>
              <a:spcBef>
                <a:spcPts val="0"/>
              </a:spcBef>
              <a:spcAft>
                <a:spcPts val="0"/>
              </a:spcAft>
              <a:buClr>
                <a:schemeClr val="dk1"/>
              </a:buClr>
              <a:buSzPts val="1100"/>
              <a:buFont typeface="Times New Roman"/>
              <a:buChar char="○"/>
            </a:pPr>
            <a:r>
              <a:rPr lang="en" sz="1100" b="0" i="0" u="none" strike="noStrike" cap="none">
                <a:solidFill>
                  <a:schemeClr val="dk1"/>
                </a:solidFill>
                <a:latin typeface="Times New Roman"/>
                <a:ea typeface="Times New Roman"/>
                <a:cs typeface="Times New Roman"/>
                <a:sym typeface="Times New Roman"/>
              </a:rPr>
              <a:t>Mid-single digit growth expected by the industry</a:t>
            </a:r>
            <a:endParaRPr sz="1100" b="1" i="0" u="none" strike="noStrike" cap="none">
              <a:solidFill>
                <a:srgbClr val="800000"/>
              </a:solidFill>
              <a:latin typeface="Times New Roman"/>
              <a:ea typeface="Times New Roman"/>
              <a:cs typeface="Times New Roman"/>
              <a:sym typeface="Times New Roman"/>
            </a:endParaRPr>
          </a:p>
          <a:p>
            <a:pPr marL="203200" marR="0" lvl="0" indent="-184150" algn="just" rtl="0">
              <a:lnSpc>
                <a:spcPct val="100000"/>
              </a:lnSpc>
              <a:spcBef>
                <a:spcPts val="0"/>
              </a:spcBef>
              <a:spcAft>
                <a:spcPts val="0"/>
              </a:spcAft>
              <a:buClr>
                <a:srgbClr val="800000"/>
              </a:buClr>
              <a:buSzPts val="1100"/>
              <a:buFont typeface="Times New Roman"/>
              <a:buChar char="•"/>
            </a:pPr>
            <a:r>
              <a:rPr lang="en" sz="1100" b="1" i="0" u="none" strike="noStrike" cap="none">
                <a:solidFill>
                  <a:srgbClr val="800000"/>
                </a:solidFill>
                <a:latin typeface="Times New Roman"/>
                <a:ea typeface="Times New Roman"/>
                <a:cs typeface="Times New Roman"/>
                <a:sym typeface="Times New Roman"/>
              </a:rPr>
              <a:t>Low anticipated deal volume</a:t>
            </a:r>
            <a:endParaRPr sz="1100" b="1">
              <a:solidFill>
                <a:srgbClr val="800000"/>
              </a:solidFill>
              <a:latin typeface="Times New Roman"/>
              <a:ea typeface="Times New Roman"/>
              <a:cs typeface="Times New Roman"/>
              <a:sym typeface="Times New Roman"/>
            </a:endParaRPr>
          </a:p>
          <a:p>
            <a:pPr marL="914400" marR="0" lvl="1" indent="-298450" algn="just" rtl="0">
              <a:lnSpc>
                <a:spcPct val="100000"/>
              </a:lnSpc>
              <a:spcBef>
                <a:spcPts val="0"/>
              </a:spcBef>
              <a:spcAft>
                <a:spcPts val="0"/>
              </a:spcAft>
              <a:buClr>
                <a:schemeClr val="dk1"/>
              </a:buClr>
              <a:buSzPts val="1100"/>
              <a:buFont typeface="Times New Roman"/>
              <a:buChar char="○"/>
            </a:pPr>
            <a:r>
              <a:rPr lang="en" sz="1100" b="0" i="0" u="none" strike="noStrike" cap="none">
                <a:solidFill>
                  <a:schemeClr val="dk1"/>
                </a:solidFill>
                <a:latin typeface="Times New Roman"/>
                <a:ea typeface="Times New Roman"/>
                <a:cs typeface="Times New Roman"/>
                <a:sym typeface="Times New Roman"/>
              </a:rPr>
              <a:t>Interest rate environment and an uptick in regulatory activity</a:t>
            </a:r>
            <a:endParaRPr sz="1100" b="1" i="0" u="none" strike="noStrike" cap="none">
              <a:solidFill>
                <a:srgbClr val="80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Times New Roman"/>
              <a:ea typeface="Times New Roman"/>
              <a:cs typeface="Times New Roman"/>
              <a:sym typeface="Times New Roman"/>
            </a:endParaRPr>
          </a:p>
        </p:txBody>
      </p:sp>
      <p:sp>
        <p:nvSpPr>
          <p:cNvPr id="770" name="Google Shape;770;p17"/>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Anoosha Barua</a:t>
            </a:r>
            <a:endParaRPr sz="1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Times New Roman"/>
              <a:ea typeface="Times New Roman"/>
              <a:cs typeface="Times New Roman"/>
              <a:sym typeface="Times New Roman"/>
            </a:endParaRPr>
          </a:p>
        </p:txBody>
      </p:sp>
      <p:sp>
        <p:nvSpPr>
          <p:cNvPr id="771" name="Google Shape;771;p17"/>
          <p:cNvSpPr txBox="1"/>
          <p:nvPr/>
        </p:nvSpPr>
        <p:spPr>
          <a:xfrm>
            <a:off x="7490175" y="125075"/>
            <a:ext cx="210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772" name="Google Shape;772;p17"/>
          <p:cNvSpPr txBox="1">
            <a:spLocks noGrp="1"/>
          </p:cNvSpPr>
          <p:nvPr>
            <p:ph type="title"/>
          </p:nvPr>
        </p:nvSpPr>
        <p:spPr>
          <a:xfrm>
            <a:off x="994400" y="310300"/>
            <a:ext cx="1680900" cy="2571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Communication Services</a:t>
            </a:r>
            <a:endParaRPr sz="1200"/>
          </a:p>
        </p:txBody>
      </p:sp>
      <p:pic>
        <p:nvPicPr>
          <p:cNvPr id="773" name="Google Shape;773;p17"/>
          <p:cNvPicPr preferRelativeResize="0"/>
          <p:nvPr/>
        </p:nvPicPr>
        <p:blipFill rotWithShape="1">
          <a:blip r:embed="rId3">
            <a:alphaModFix/>
          </a:blip>
          <a:srcRect/>
          <a:stretch/>
        </p:blipFill>
        <p:spPr>
          <a:xfrm>
            <a:off x="7490175" y="234100"/>
            <a:ext cx="409923" cy="409923"/>
          </a:xfrm>
          <a:prstGeom prst="rect">
            <a:avLst/>
          </a:prstGeom>
          <a:noFill/>
          <a:ln>
            <a:noFill/>
          </a:ln>
        </p:spPr>
      </p:pic>
      <p:pic>
        <p:nvPicPr>
          <p:cNvPr id="774" name="Google Shape;774;p17"/>
          <p:cNvPicPr preferRelativeResize="0"/>
          <p:nvPr/>
        </p:nvPicPr>
        <p:blipFill rotWithShape="1">
          <a:blip r:embed="rId4">
            <a:alphaModFix/>
          </a:blip>
          <a:srcRect/>
          <a:stretch/>
        </p:blipFill>
        <p:spPr>
          <a:xfrm>
            <a:off x="3757008" y="55225"/>
            <a:ext cx="1859741" cy="697399"/>
          </a:xfrm>
          <a:prstGeom prst="rect">
            <a:avLst/>
          </a:prstGeom>
          <a:noFill/>
          <a:ln>
            <a:noFill/>
          </a:ln>
        </p:spPr>
      </p:pic>
      <p:pic>
        <p:nvPicPr>
          <p:cNvPr id="775" name="Google Shape;775;p17"/>
          <p:cNvPicPr preferRelativeResize="0"/>
          <p:nvPr/>
        </p:nvPicPr>
        <p:blipFill rotWithShape="1">
          <a:blip r:embed="rId5">
            <a:alphaModFix/>
          </a:blip>
          <a:srcRect/>
          <a:stretch/>
        </p:blipFill>
        <p:spPr>
          <a:xfrm>
            <a:off x="5791200" y="60536"/>
            <a:ext cx="1345900" cy="757051"/>
          </a:xfrm>
          <a:prstGeom prst="rect">
            <a:avLst/>
          </a:prstGeom>
          <a:noFill/>
          <a:ln>
            <a:noFill/>
          </a:ln>
        </p:spPr>
      </p:pic>
      <p:sp>
        <p:nvSpPr>
          <p:cNvPr id="776" name="Google Shape;776;p17"/>
          <p:cNvSpPr txBox="1"/>
          <p:nvPr/>
        </p:nvSpPr>
        <p:spPr>
          <a:xfrm>
            <a:off x="2122175" y="2708038"/>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CURRENT HOLDINGS</a:t>
            </a:r>
            <a:endParaRPr sz="12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Times New Roman"/>
              <a:ea typeface="Times New Roman"/>
              <a:cs typeface="Times New Roman"/>
              <a:sym typeface="Times New Roman"/>
            </a:endParaRPr>
          </a:p>
        </p:txBody>
      </p:sp>
      <p:graphicFrame>
        <p:nvGraphicFramePr>
          <p:cNvPr id="777" name="Google Shape;777;p17"/>
          <p:cNvGraphicFramePr/>
          <p:nvPr/>
        </p:nvGraphicFramePr>
        <p:xfrm>
          <a:off x="994400" y="3058750"/>
          <a:ext cx="3000000" cy="3000000"/>
        </p:xfrm>
        <a:graphic>
          <a:graphicData uri="http://schemas.openxmlformats.org/drawingml/2006/table">
            <a:tbl>
              <a:tblPr>
                <a:noFill/>
                <a:tableStyleId>{01D93DA9-5D03-4D8B-92EE-D4FC97DEDB45}</a:tableStyleId>
              </a:tblPr>
              <a:tblGrid>
                <a:gridCol w="2035525">
                  <a:extLst>
                    <a:ext uri="{9D8B030D-6E8A-4147-A177-3AD203B41FA5}">
                      <a16:colId xmlns:a16="http://schemas.microsoft.com/office/drawing/2014/main" val="20000"/>
                    </a:ext>
                  </a:extLst>
                </a:gridCol>
                <a:gridCol w="827450">
                  <a:extLst>
                    <a:ext uri="{9D8B030D-6E8A-4147-A177-3AD203B41FA5}">
                      <a16:colId xmlns:a16="http://schemas.microsoft.com/office/drawing/2014/main" val="20001"/>
                    </a:ext>
                  </a:extLst>
                </a:gridCol>
                <a:gridCol w="827450">
                  <a:extLst>
                    <a:ext uri="{9D8B030D-6E8A-4147-A177-3AD203B41FA5}">
                      <a16:colId xmlns:a16="http://schemas.microsoft.com/office/drawing/2014/main" val="20002"/>
                    </a:ext>
                  </a:extLst>
                </a:gridCol>
                <a:gridCol w="827450">
                  <a:extLst>
                    <a:ext uri="{9D8B030D-6E8A-4147-A177-3AD203B41FA5}">
                      <a16:colId xmlns:a16="http://schemas.microsoft.com/office/drawing/2014/main" val="20003"/>
                    </a:ext>
                  </a:extLst>
                </a:gridCol>
                <a:gridCol w="827450">
                  <a:extLst>
                    <a:ext uri="{9D8B030D-6E8A-4147-A177-3AD203B41FA5}">
                      <a16:colId xmlns:a16="http://schemas.microsoft.com/office/drawing/2014/main" val="20004"/>
                    </a:ext>
                  </a:extLst>
                </a:gridCol>
                <a:gridCol w="827450">
                  <a:extLst>
                    <a:ext uri="{9D8B030D-6E8A-4147-A177-3AD203B41FA5}">
                      <a16:colId xmlns:a16="http://schemas.microsoft.com/office/drawing/2014/main" val="20005"/>
                    </a:ext>
                  </a:extLst>
                </a:gridCol>
                <a:gridCol w="827450">
                  <a:extLst>
                    <a:ext uri="{9D8B030D-6E8A-4147-A177-3AD203B41FA5}">
                      <a16:colId xmlns:a16="http://schemas.microsoft.com/office/drawing/2014/main" val="20006"/>
                    </a:ext>
                  </a:extLst>
                </a:gridCol>
                <a:gridCol w="827450">
                  <a:extLst>
                    <a:ext uri="{9D8B030D-6E8A-4147-A177-3AD203B41FA5}">
                      <a16:colId xmlns:a16="http://schemas.microsoft.com/office/drawing/2014/main" val="20007"/>
                    </a:ext>
                  </a:extLst>
                </a:gridCol>
              </a:tblGrid>
              <a:tr h="200025">
                <a:tc>
                  <a:txBody>
                    <a:bodyPr/>
                    <a:lstStyle/>
                    <a:p>
                      <a:pPr marL="0" lvl="0" indent="0" algn="ctr"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Financials</a:t>
                      </a:r>
                      <a:endParaRPr sz="1000" b="1">
                        <a:solidFill>
                          <a:schemeClr val="lt1"/>
                        </a:solidFill>
                        <a:latin typeface="Times New Roman"/>
                        <a:ea typeface="Times New Roman"/>
                        <a:cs typeface="Times New Roman"/>
                        <a:sym typeface="Times New Roman"/>
                      </a:endParaRPr>
                    </a:p>
                  </a:txBody>
                  <a:tcPr marL="28575" marR="28575" marT="19050" marB="19050" anchor="b">
                    <a:lnL w="5950" cap="flat" cmpd="sng">
                      <a:solidFill>
                        <a:srgbClr val="CCCCCC">
                          <a:alpha val="0"/>
                        </a:srgbClr>
                      </a:solidFill>
                      <a:prstDash val="solid"/>
                      <a:round/>
                      <a:headEnd type="none" w="sm" len="sm"/>
                      <a:tailEnd type="none" w="sm" len="sm"/>
                    </a:lnL>
                    <a:lnR w="5950" cap="flat" cmpd="sng">
                      <a:solidFill>
                        <a:srgbClr val="CCCCCC">
                          <a:alpha val="0"/>
                        </a:srgbClr>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alpha val="0"/>
                        </a:srgbClr>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Ticker</a:t>
                      </a:r>
                      <a:endParaRPr sz="1000" b="1">
                        <a:solidFill>
                          <a:schemeClr val="lt1"/>
                        </a:solidFill>
                        <a:latin typeface="Times New Roman"/>
                        <a:ea typeface="Times New Roman"/>
                        <a:cs typeface="Times New Roman"/>
                        <a:sym typeface="Times New Roman"/>
                      </a:endParaRPr>
                    </a:p>
                  </a:txBody>
                  <a:tcPr marL="28575" marR="28575" marT="19050" marB="19050" anchor="b">
                    <a:lnL w="5950" cap="flat" cmpd="sng">
                      <a:solidFill>
                        <a:srgbClr val="CCCCCC">
                          <a:alpha val="0"/>
                        </a:srgbClr>
                      </a:solidFill>
                      <a:prstDash val="solid"/>
                      <a:round/>
                      <a:headEnd type="none" w="sm" len="sm"/>
                      <a:tailEnd type="none" w="sm" len="sm"/>
                    </a:lnL>
                    <a:lnR w="5950" cap="flat" cmpd="sng">
                      <a:solidFill>
                        <a:srgbClr val="CCCCCC">
                          <a:alpha val="0"/>
                        </a:srgbClr>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alpha val="0"/>
                        </a:srgbClr>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 of Sector</a:t>
                      </a:r>
                      <a:endParaRPr sz="1000" b="1">
                        <a:solidFill>
                          <a:schemeClr val="lt1"/>
                        </a:solidFill>
                        <a:latin typeface="Times New Roman"/>
                        <a:ea typeface="Times New Roman"/>
                        <a:cs typeface="Times New Roman"/>
                        <a:sym typeface="Times New Roman"/>
                      </a:endParaRPr>
                    </a:p>
                  </a:txBody>
                  <a:tcPr marL="28575" marR="28575" marT="19050" marB="19050" anchor="b">
                    <a:lnL w="5950" cap="flat" cmpd="sng">
                      <a:solidFill>
                        <a:srgbClr val="CCCCCC">
                          <a:alpha val="0"/>
                        </a:srgbClr>
                      </a:solidFill>
                      <a:prstDash val="solid"/>
                      <a:round/>
                      <a:headEnd type="none" w="sm" len="sm"/>
                      <a:tailEnd type="none" w="sm" len="sm"/>
                    </a:lnL>
                    <a:lnR w="5950" cap="flat" cmpd="sng">
                      <a:solidFill>
                        <a:srgbClr val="CCCCCC">
                          <a:alpha val="0"/>
                        </a:srgbClr>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alpha val="0"/>
                        </a:srgbClr>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 of Assets</a:t>
                      </a:r>
                      <a:endParaRPr sz="1000" b="1">
                        <a:solidFill>
                          <a:schemeClr val="lt1"/>
                        </a:solidFill>
                        <a:latin typeface="Times New Roman"/>
                        <a:ea typeface="Times New Roman"/>
                        <a:cs typeface="Times New Roman"/>
                        <a:sym typeface="Times New Roman"/>
                      </a:endParaRPr>
                    </a:p>
                  </a:txBody>
                  <a:tcPr marL="28575" marR="28575" marT="19050" marB="19050" anchor="b">
                    <a:lnL w="5950" cap="flat" cmpd="sng">
                      <a:solidFill>
                        <a:srgbClr val="CCCCCC">
                          <a:alpha val="0"/>
                        </a:srgbClr>
                      </a:solidFill>
                      <a:prstDash val="solid"/>
                      <a:round/>
                      <a:headEnd type="none" w="sm" len="sm"/>
                      <a:tailEnd type="none" w="sm" len="sm"/>
                    </a:lnL>
                    <a:lnR w="5950" cap="flat" cmpd="sng">
                      <a:solidFill>
                        <a:srgbClr val="CCCCCC">
                          <a:alpha val="0"/>
                        </a:srgbClr>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alpha val="0"/>
                        </a:srgbClr>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Quantity</a:t>
                      </a:r>
                      <a:endParaRPr sz="1000" b="1">
                        <a:solidFill>
                          <a:schemeClr val="lt1"/>
                        </a:solidFill>
                        <a:latin typeface="Times New Roman"/>
                        <a:ea typeface="Times New Roman"/>
                        <a:cs typeface="Times New Roman"/>
                        <a:sym typeface="Times New Roman"/>
                      </a:endParaRPr>
                    </a:p>
                  </a:txBody>
                  <a:tcPr marL="28575" marR="28575" marT="19050" marB="19050" anchor="b">
                    <a:lnL w="5950" cap="flat" cmpd="sng">
                      <a:solidFill>
                        <a:srgbClr val="CCCCCC">
                          <a:alpha val="0"/>
                        </a:srgbClr>
                      </a:solidFill>
                      <a:prstDash val="solid"/>
                      <a:round/>
                      <a:headEnd type="none" w="sm" len="sm"/>
                      <a:tailEnd type="none" w="sm" len="sm"/>
                    </a:lnL>
                    <a:lnR w="5950" cap="flat" cmpd="sng">
                      <a:solidFill>
                        <a:srgbClr val="CCCCCC">
                          <a:alpha val="0"/>
                        </a:srgbClr>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alpha val="0"/>
                        </a:srgbClr>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Current Price</a:t>
                      </a:r>
                      <a:endParaRPr sz="1000" b="1">
                        <a:solidFill>
                          <a:schemeClr val="lt1"/>
                        </a:solidFill>
                        <a:latin typeface="Times New Roman"/>
                        <a:ea typeface="Times New Roman"/>
                        <a:cs typeface="Times New Roman"/>
                        <a:sym typeface="Times New Roman"/>
                      </a:endParaRPr>
                    </a:p>
                  </a:txBody>
                  <a:tcPr marL="28575" marR="28575" marT="19050" marB="19050" anchor="b">
                    <a:lnL w="5950" cap="flat" cmpd="sng">
                      <a:solidFill>
                        <a:srgbClr val="CCCCCC">
                          <a:alpha val="0"/>
                        </a:srgbClr>
                      </a:solidFill>
                      <a:prstDash val="solid"/>
                      <a:round/>
                      <a:headEnd type="none" w="sm" len="sm"/>
                      <a:tailEnd type="none" w="sm" len="sm"/>
                    </a:lnL>
                    <a:lnR w="5950" cap="flat" cmpd="sng">
                      <a:solidFill>
                        <a:srgbClr val="CCCCCC">
                          <a:alpha val="0"/>
                        </a:srgbClr>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alpha val="0"/>
                        </a:srgbClr>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Market Value</a:t>
                      </a:r>
                      <a:endParaRPr sz="1000" b="1">
                        <a:solidFill>
                          <a:schemeClr val="lt1"/>
                        </a:solidFill>
                        <a:latin typeface="Times New Roman"/>
                        <a:ea typeface="Times New Roman"/>
                        <a:cs typeface="Times New Roman"/>
                        <a:sym typeface="Times New Roman"/>
                      </a:endParaRPr>
                    </a:p>
                  </a:txBody>
                  <a:tcPr marL="28575" marR="28575" marT="19050" marB="19050" anchor="b">
                    <a:lnL w="5950" cap="flat" cmpd="sng">
                      <a:solidFill>
                        <a:srgbClr val="CCCCCC">
                          <a:alpha val="0"/>
                        </a:srgbClr>
                      </a:solidFill>
                      <a:prstDash val="solid"/>
                      <a:round/>
                      <a:headEnd type="none" w="sm" len="sm"/>
                      <a:tailEnd type="none" w="sm" len="sm"/>
                    </a:lnL>
                    <a:lnR w="5950" cap="flat" cmpd="sng">
                      <a:solidFill>
                        <a:srgbClr val="CCCCCC">
                          <a:alpha val="0"/>
                        </a:srgbClr>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alpha val="0"/>
                        </a:srgbClr>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Return (Semester)</a:t>
                      </a:r>
                      <a:endParaRPr sz="1000" b="1">
                        <a:solidFill>
                          <a:schemeClr val="lt1"/>
                        </a:solidFill>
                        <a:latin typeface="Times New Roman"/>
                        <a:ea typeface="Times New Roman"/>
                        <a:cs typeface="Times New Roman"/>
                        <a:sym typeface="Times New Roman"/>
                      </a:endParaRPr>
                    </a:p>
                  </a:txBody>
                  <a:tcPr marL="91425" marR="91425" marT="19050" marB="19050" anchor="b">
                    <a:lnL w="5950" cap="flat" cmpd="sng">
                      <a:solidFill>
                        <a:srgbClr val="CCCCCC">
                          <a:alpha val="0"/>
                        </a:srgbClr>
                      </a:solidFill>
                      <a:prstDash val="solid"/>
                      <a:round/>
                      <a:headEnd type="none" w="sm" len="sm"/>
                      <a:tailEnd type="none" w="sm" len="sm"/>
                    </a:lnL>
                    <a:lnR w="5950" cap="flat" cmpd="sng">
                      <a:solidFill>
                        <a:srgbClr val="000000">
                          <a:alpha val="0"/>
                        </a:srgbClr>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solidFill>
                      <a:prstDash val="solid"/>
                      <a:round/>
                      <a:headEnd type="none" w="sm" len="sm"/>
                      <a:tailEnd type="none" w="sm" len="sm"/>
                    </a:lnB>
                    <a:solidFill>
                      <a:srgbClr val="9E0101"/>
                    </a:solidFill>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Alphabet Inc Class A</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GOOGL</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28.98%</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0.85%</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136</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$136.93</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$18,622.48</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alpha val="0"/>
                        </a:srgbClr>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-2.67%</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Verizon Communications Inc.</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VZ</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26.10%</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0.76%</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411</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$37.45</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$15,391.95</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2.94%</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Imax Corp</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IMAX</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11.62%</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0.34%</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430</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$16.46</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$7,075.65</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-6.21%</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 sz="1000" b="1">
                          <a:latin typeface="Times New Roman"/>
                          <a:ea typeface="Times New Roman"/>
                          <a:cs typeface="Times New Roman"/>
                          <a:sym typeface="Times New Roman"/>
                        </a:rPr>
                        <a:t>iShares Global Comm Services ETF</a:t>
                      </a:r>
                      <a:endParaRPr sz="1000" b="1">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IXP</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imes New Roman"/>
                          <a:ea typeface="Times New Roman"/>
                          <a:cs typeface="Times New Roman"/>
                          <a:sym typeface="Times New Roman"/>
                        </a:rPr>
                        <a:t>33.30%</a:t>
                      </a:r>
                      <a:endParaRPr sz="1000" b="1">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imes New Roman"/>
                          <a:ea typeface="Times New Roman"/>
                          <a:cs typeface="Times New Roman"/>
                          <a:sym typeface="Times New Roman"/>
                        </a:rPr>
                        <a:t>0.97%</a:t>
                      </a:r>
                      <a:endParaRPr sz="1000" b="1">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280</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$72.52</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$20,305.60</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2.31%</a:t>
                      </a: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200025">
                <a:tc>
                  <a:txBody>
                    <a:bodyPr/>
                    <a:lstStyle/>
                    <a:p>
                      <a:pPr marL="0" lvl="0" indent="0" algn="l" rtl="0">
                        <a:spcBef>
                          <a:spcPts val="0"/>
                        </a:spcBef>
                        <a:spcAft>
                          <a:spcPts val="0"/>
                        </a:spcAft>
                        <a:buNone/>
                      </a:pP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imes New Roman"/>
                          <a:ea typeface="Times New Roman"/>
                          <a:cs typeface="Times New Roman"/>
                          <a:sym typeface="Times New Roman"/>
                        </a:rPr>
                        <a:t>Totals</a:t>
                      </a:r>
                      <a:endParaRPr sz="1000" b="1">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imes New Roman"/>
                          <a:ea typeface="Times New Roman"/>
                          <a:cs typeface="Times New Roman"/>
                          <a:sym typeface="Times New Roman"/>
                        </a:rPr>
                        <a:t>2.92%</a:t>
                      </a:r>
                      <a:endParaRPr sz="1000" b="1">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sz="1000">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solidFill>
                            <a:schemeClr val="dk1"/>
                          </a:solidFill>
                          <a:latin typeface="Times New Roman"/>
                          <a:ea typeface="Times New Roman"/>
                          <a:cs typeface="Times New Roman"/>
                          <a:sym typeface="Times New Roman"/>
                        </a:rPr>
                        <a:t>$61,395.68</a:t>
                      </a:r>
                      <a:endParaRPr sz="1000" b="1">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latin typeface="Times New Roman"/>
                          <a:ea typeface="Times New Roman"/>
                          <a:cs typeface="Times New Roman"/>
                          <a:sym typeface="Times New Roman"/>
                        </a:rPr>
                        <a:t>-3.63%</a:t>
                      </a:r>
                      <a:endParaRPr sz="1000" b="1">
                        <a:latin typeface="Times New Roman"/>
                        <a:ea typeface="Times New Roman"/>
                        <a:cs typeface="Times New Roman"/>
                        <a:sym typeface="Times New Roman"/>
                      </a:endParaRPr>
                    </a:p>
                  </a:txBody>
                  <a:tcPr marL="28575" marR="28575" marT="19050" marB="19050" anchor="b">
                    <a:lnL w="5950" cap="flat" cmpd="sng">
                      <a:solidFill>
                        <a:srgbClr val="CCCCCC"/>
                      </a:solidFill>
                      <a:prstDash val="solid"/>
                      <a:round/>
                      <a:headEnd type="none" w="sm" len="sm"/>
                      <a:tailEnd type="none" w="sm" len="sm"/>
                    </a:lnL>
                    <a:lnR w="5950" cap="flat" cmpd="sng">
                      <a:solidFill>
                        <a:srgbClr val="CCCCCC"/>
                      </a:solidFill>
                      <a:prstDash val="solid"/>
                      <a:round/>
                      <a:headEnd type="none" w="sm" len="sm"/>
                      <a:tailEnd type="none" w="sm" len="sm"/>
                    </a:lnR>
                    <a:lnT w="5950" cap="flat" cmpd="sng">
                      <a:solidFill>
                        <a:srgbClr val="CCCCCC"/>
                      </a:solidFill>
                      <a:prstDash val="solid"/>
                      <a:round/>
                      <a:headEnd type="none" w="sm" len="sm"/>
                      <a:tailEnd type="none" w="sm" len="sm"/>
                    </a:lnT>
                    <a:lnB w="5950"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1ed3c37fd39_1_0"/>
          <p:cNvSpPr txBox="1"/>
          <p:nvPr/>
        </p:nvSpPr>
        <p:spPr>
          <a:xfrm>
            <a:off x="2975375" y="1287000"/>
            <a:ext cx="2640900" cy="81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50"/>
              <a:buFont typeface="Arial"/>
              <a:buNone/>
            </a:pPr>
            <a:r>
              <a:rPr lang="en" sz="1250" i="0" u="none" strike="noStrike" cap="none">
                <a:solidFill>
                  <a:schemeClr val="dk1"/>
                </a:solidFill>
                <a:latin typeface="Times New Roman"/>
                <a:ea typeface="Times New Roman"/>
                <a:cs typeface="Times New Roman"/>
                <a:sym typeface="Times New Roman"/>
              </a:rPr>
              <a:t>  ●  </a:t>
            </a:r>
            <a:r>
              <a:rPr lang="en" sz="1200" i="0" u="none" strike="noStrike" cap="none">
                <a:solidFill>
                  <a:schemeClr val="dk1"/>
                </a:solidFill>
                <a:latin typeface="Times New Roman"/>
                <a:ea typeface="Times New Roman"/>
                <a:cs typeface="Times New Roman"/>
                <a:sym typeface="Times New Roman"/>
              </a:rPr>
              <a:t>Artificial Intelligence</a:t>
            </a:r>
            <a:endParaRPr sz="120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250"/>
              <a:buFont typeface="Arial"/>
              <a:buNone/>
            </a:pPr>
            <a:r>
              <a:rPr lang="en" sz="1250" i="0" u="none" strike="noStrike" cap="none">
                <a:solidFill>
                  <a:schemeClr val="dk1"/>
                </a:solidFill>
                <a:latin typeface="Times New Roman"/>
                <a:ea typeface="Times New Roman"/>
                <a:cs typeface="Times New Roman"/>
                <a:sym typeface="Times New Roman"/>
              </a:rPr>
              <a:t>  ●  5G Expansion</a:t>
            </a:r>
            <a:endParaRPr sz="125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chemeClr val="dk1"/>
              </a:buClr>
              <a:buSzPts val="1100"/>
              <a:buFont typeface="Arial"/>
              <a:buNone/>
            </a:pPr>
            <a:r>
              <a:rPr lang="en" sz="1250" i="0" u="none" strike="noStrike" cap="none">
                <a:solidFill>
                  <a:schemeClr val="dk1"/>
                </a:solidFill>
                <a:latin typeface="Times New Roman"/>
                <a:ea typeface="Times New Roman"/>
                <a:cs typeface="Times New Roman"/>
                <a:sym typeface="Times New Roman"/>
              </a:rPr>
              <a:t>  ●  Gaming</a:t>
            </a:r>
            <a:endParaRPr sz="1250" i="0" u="none" strike="noStrike" cap="none">
              <a:solidFill>
                <a:schemeClr val="dk1"/>
              </a:solidFill>
              <a:latin typeface="Times New Roman"/>
              <a:ea typeface="Times New Roman"/>
              <a:cs typeface="Times New Roman"/>
              <a:sym typeface="Times New Roman"/>
            </a:endParaRPr>
          </a:p>
        </p:txBody>
      </p:sp>
      <p:sp>
        <p:nvSpPr>
          <p:cNvPr id="784" name="Google Shape;784;g1ed3c37fd39_1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85" name="Google Shape;785;g1ed3c37fd39_1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86" name="Google Shape;786;g1ed3c37fd39_1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87" name="Google Shape;787;g1ed3c37fd39_1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88" name="Google Shape;788;g1ed3c37fd39_1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26</a:t>
            </a:fld>
            <a:endParaRPr/>
          </a:p>
        </p:txBody>
      </p:sp>
      <p:sp>
        <p:nvSpPr>
          <p:cNvPr id="789" name="Google Shape;789;g1ed3c37fd39_1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Anoosha Barua</a:t>
            </a:r>
            <a:endParaRPr sz="1000" b="0" i="0" u="none" strike="noStrike" cap="none">
              <a:solidFill>
                <a:schemeClr val="dk1"/>
              </a:solidFill>
              <a:latin typeface="Times New Roman"/>
              <a:ea typeface="Times New Roman"/>
              <a:cs typeface="Times New Roman"/>
              <a:sym typeface="Times New Roman"/>
            </a:endParaRPr>
          </a:p>
        </p:txBody>
      </p:sp>
      <p:sp>
        <p:nvSpPr>
          <p:cNvPr id="790" name="Google Shape;790;g1ed3c37fd39_1_0"/>
          <p:cNvSpPr/>
          <p:nvPr/>
        </p:nvSpPr>
        <p:spPr>
          <a:xfrm>
            <a:off x="5843650" y="9612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791" name="Google Shape;791;g1ed3c37fd39_1_0"/>
          <p:cNvSpPr/>
          <p:nvPr/>
        </p:nvSpPr>
        <p:spPr>
          <a:xfrm>
            <a:off x="645000" y="9743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792" name="Google Shape;792;g1ed3c37fd39_1_0"/>
          <p:cNvSpPr txBox="1"/>
          <p:nvPr/>
        </p:nvSpPr>
        <p:spPr>
          <a:xfrm>
            <a:off x="645000" y="1259675"/>
            <a:ext cx="2103000" cy="775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11/08 - Bought IMAX</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11/08 - Sold WBD</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11/15 - Trim GOOGL</a:t>
            </a:r>
            <a:endParaRPr sz="1200">
              <a:latin typeface="Times New Roman"/>
              <a:ea typeface="Times New Roman"/>
              <a:cs typeface="Times New Roman"/>
              <a:sym typeface="Times New Roman"/>
            </a:endParaRPr>
          </a:p>
        </p:txBody>
      </p:sp>
      <p:sp>
        <p:nvSpPr>
          <p:cNvPr id="793" name="Google Shape;793;g1ed3c37fd39_1_0"/>
          <p:cNvSpPr txBox="1"/>
          <p:nvPr/>
        </p:nvSpPr>
        <p:spPr>
          <a:xfrm>
            <a:off x="5872925" y="1278350"/>
            <a:ext cx="2688900" cy="8196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a:solidFill>
                  <a:srgbClr val="CC0000"/>
                </a:solidFill>
                <a:latin typeface="Times New Roman"/>
                <a:ea typeface="Times New Roman"/>
                <a:cs typeface="Times New Roman"/>
                <a:sym typeface="Times New Roman"/>
              </a:rPr>
              <a:t>-3.63%</a:t>
            </a:r>
            <a:endParaRPr sz="1200" i="0" u="none" strike="noStrike" cap="none">
              <a:solidFill>
                <a:srgbClr val="CC0000"/>
              </a:solidFill>
              <a:latin typeface="Times New Roman"/>
              <a:ea typeface="Times New Roman"/>
              <a:cs typeface="Times New Roman"/>
              <a:sym typeface="Times New Roman"/>
            </a:endParaRPr>
          </a:p>
          <a:p>
            <a:pPr marL="457200" marR="0" lvl="0" indent="-304800" algn="l" rtl="0">
              <a:lnSpc>
                <a:spcPct val="115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Allocation Effect:  </a:t>
            </a:r>
            <a:r>
              <a:rPr lang="en" sz="1200" i="0" u="none" strike="noStrike" cap="none">
                <a:solidFill>
                  <a:srgbClr val="CC0000"/>
                </a:solidFill>
                <a:latin typeface="Times New Roman"/>
                <a:ea typeface="Times New Roman"/>
                <a:cs typeface="Times New Roman"/>
                <a:sym typeface="Times New Roman"/>
              </a:rPr>
              <a:t>-</a:t>
            </a:r>
            <a:r>
              <a:rPr lang="en" sz="1200">
                <a:solidFill>
                  <a:srgbClr val="CC0000"/>
                </a:solidFill>
                <a:latin typeface="Times New Roman"/>
                <a:ea typeface="Times New Roman"/>
                <a:cs typeface="Times New Roman"/>
                <a:sym typeface="Times New Roman"/>
              </a:rPr>
              <a:t>0.02</a:t>
            </a:r>
            <a:endParaRPr sz="1200" i="0" u="none" strike="noStrike" cap="none">
              <a:solidFill>
                <a:srgbClr val="CC0000"/>
              </a:solidFill>
              <a:latin typeface="Times New Roman"/>
              <a:ea typeface="Times New Roman"/>
              <a:cs typeface="Times New Roman"/>
              <a:sym typeface="Times New Roman"/>
            </a:endParaRPr>
          </a:p>
          <a:p>
            <a:pPr marL="457200" marR="0" lvl="0" indent="-304800" algn="l" rtl="0">
              <a:lnSpc>
                <a:spcPct val="115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a:solidFill>
                  <a:srgbClr val="CC0000"/>
                </a:solidFill>
                <a:latin typeface="Times New Roman"/>
                <a:ea typeface="Times New Roman"/>
                <a:cs typeface="Times New Roman"/>
                <a:sym typeface="Times New Roman"/>
              </a:rPr>
              <a:t>-0.12</a:t>
            </a:r>
            <a:endParaRPr sz="1200" i="0" u="none" strike="noStrike" cap="none">
              <a:solidFill>
                <a:srgbClr val="CC0000"/>
              </a:solidFill>
              <a:latin typeface="Times New Roman"/>
              <a:ea typeface="Times New Roman"/>
              <a:cs typeface="Times New Roman"/>
              <a:sym typeface="Times New Roman"/>
            </a:endParaRPr>
          </a:p>
          <a:p>
            <a:pPr marL="457200" marR="0" lvl="0" indent="-304800" algn="l" rtl="0">
              <a:lnSpc>
                <a:spcPct val="115000"/>
              </a:lnSpc>
              <a:spcBef>
                <a:spcPts val="0"/>
              </a:spcBef>
              <a:spcAft>
                <a:spcPts val="0"/>
              </a:spcAft>
              <a:buSzPts val="1200"/>
              <a:buFont typeface="Times New Roman"/>
              <a:buChar char="-"/>
            </a:pPr>
            <a:r>
              <a:rPr lang="en" sz="120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a:solidFill>
                  <a:srgbClr val="CC0000"/>
                </a:solidFill>
                <a:latin typeface="Times New Roman"/>
                <a:ea typeface="Times New Roman"/>
                <a:cs typeface="Times New Roman"/>
                <a:sym typeface="Times New Roman"/>
              </a:rPr>
              <a:t>-0.22</a:t>
            </a:r>
            <a:endParaRPr sz="1200" i="0" u="none" strike="noStrike" cap="none">
              <a:solidFill>
                <a:srgbClr val="CC0000"/>
              </a:solidFill>
              <a:latin typeface="Times"/>
              <a:ea typeface="Times"/>
              <a:cs typeface="Times"/>
              <a:sym typeface="Times"/>
            </a:endParaRPr>
          </a:p>
        </p:txBody>
      </p:sp>
      <p:sp>
        <p:nvSpPr>
          <p:cNvPr id="794" name="Google Shape;794;g1ed3c37fd39_1_0"/>
          <p:cNvSpPr txBox="1"/>
          <p:nvPr/>
        </p:nvSpPr>
        <p:spPr>
          <a:xfrm>
            <a:off x="2975368" y="9797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795" name="Google Shape;795;g1ed3c37fd39_1_0"/>
          <p:cNvSpPr txBox="1"/>
          <p:nvPr/>
        </p:nvSpPr>
        <p:spPr>
          <a:xfrm>
            <a:off x="7490175" y="125075"/>
            <a:ext cx="210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796" name="Google Shape;796;g1ed3c37fd39_1_0"/>
          <p:cNvSpPr txBox="1"/>
          <p:nvPr/>
        </p:nvSpPr>
        <p:spPr>
          <a:xfrm>
            <a:off x="7490175" y="125075"/>
            <a:ext cx="210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797" name="Google Shape;797;g1ed3c37fd39_1_0"/>
          <p:cNvSpPr txBox="1"/>
          <p:nvPr/>
        </p:nvSpPr>
        <p:spPr>
          <a:xfrm>
            <a:off x="7490175" y="125075"/>
            <a:ext cx="2103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798" name="Google Shape;798;g1ed3c37fd39_1_0"/>
          <p:cNvSpPr txBox="1">
            <a:spLocks noGrp="1"/>
          </p:cNvSpPr>
          <p:nvPr>
            <p:ph type="title"/>
          </p:nvPr>
        </p:nvSpPr>
        <p:spPr>
          <a:xfrm>
            <a:off x="994400" y="310300"/>
            <a:ext cx="1680900" cy="2571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Communication Services</a:t>
            </a:r>
            <a:endParaRPr sz="1200"/>
          </a:p>
        </p:txBody>
      </p:sp>
      <p:pic>
        <p:nvPicPr>
          <p:cNvPr id="799" name="Google Shape;799;g1ed3c37fd39_1_0"/>
          <p:cNvPicPr preferRelativeResize="0"/>
          <p:nvPr/>
        </p:nvPicPr>
        <p:blipFill rotWithShape="1">
          <a:blip r:embed="rId3">
            <a:alphaModFix/>
          </a:blip>
          <a:srcRect/>
          <a:stretch/>
        </p:blipFill>
        <p:spPr>
          <a:xfrm>
            <a:off x="7490175" y="234100"/>
            <a:ext cx="409923" cy="409923"/>
          </a:xfrm>
          <a:prstGeom prst="rect">
            <a:avLst/>
          </a:prstGeom>
          <a:noFill/>
          <a:ln>
            <a:noFill/>
          </a:ln>
        </p:spPr>
      </p:pic>
      <p:pic>
        <p:nvPicPr>
          <p:cNvPr id="800" name="Google Shape;800;g1ed3c37fd39_1_0"/>
          <p:cNvPicPr preferRelativeResize="0"/>
          <p:nvPr/>
        </p:nvPicPr>
        <p:blipFill rotWithShape="1">
          <a:blip r:embed="rId4">
            <a:alphaModFix/>
          </a:blip>
          <a:srcRect/>
          <a:stretch/>
        </p:blipFill>
        <p:spPr>
          <a:xfrm>
            <a:off x="3757008" y="55225"/>
            <a:ext cx="1859741" cy="697399"/>
          </a:xfrm>
          <a:prstGeom prst="rect">
            <a:avLst/>
          </a:prstGeom>
          <a:noFill/>
          <a:ln>
            <a:noFill/>
          </a:ln>
        </p:spPr>
      </p:pic>
      <p:pic>
        <p:nvPicPr>
          <p:cNvPr id="801" name="Google Shape;801;g1ed3c37fd39_1_0"/>
          <p:cNvPicPr preferRelativeResize="0"/>
          <p:nvPr/>
        </p:nvPicPr>
        <p:blipFill rotWithShape="1">
          <a:blip r:embed="rId5">
            <a:alphaModFix/>
          </a:blip>
          <a:srcRect/>
          <a:stretch/>
        </p:blipFill>
        <p:spPr>
          <a:xfrm>
            <a:off x="5791200" y="60536"/>
            <a:ext cx="1345900" cy="757051"/>
          </a:xfrm>
          <a:prstGeom prst="rect">
            <a:avLst/>
          </a:prstGeom>
          <a:noFill/>
          <a:ln>
            <a:noFill/>
          </a:ln>
        </p:spPr>
      </p:pic>
      <p:pic>
        <p:nvPicPr>
          <p:cNvPr id="802" name="Google Shape;802;g1ed3c37fd39_1_0"/>
          <p:cNvPicPr preferRelativeResize="0"/>
          <p:nvPr/>
        </p:nvPicPr>
        <p:blipFill rotWithShape="1">
          <a:blip r:embed="rId6">
            <a:alphaModFix/>
          </a:blip>
          <a:srcRect/>
          <a:stretch/>
        </p:blipFill>
        <p:spPr>
          <a:xfrm>
            <a:off x="8418550" y="71400"/>
            <a:ext cx="535925" cy="674250"/>
          </a:xfrm>
          <a:prstGeom prst="rect">
            <a:avLst/>
          </a:prstGeom>
          <a:noFill/>
          <a:ln>
            <a:noFill/>
          </a:ln>
        </p:spPr>
      </p:pic>
      <p:graphicFrame>
        <p:nvGraphicFramePr>
          <p:cNvPr id="803" name="Google Shape;803;g1ed3c37fd39_1_0"/>
          <p:cNvGraphicFramePr/>
          <p:nvPr/>
        </p:nvGraphicFramePr>
        <p:xfrm>
          <a:off x="669225" y="2246175"/>
          <a:ext cx="3000000" cy="3000000"/>
        </p:xfrm>
        <a:graphic>
          <a:graphicData uri="http://schemas.openxmlformats.org/drawingml/2006/table">
            <a:tbl>
              <a:tblPr>
                <a:noFill/>
                <a:tableStyleId>{8E7945CD-2CB7-4C55-A594-FA8DA706F355}</a:tableStyleId>
              </a:tblPr>
              <a:tblGrid>
                <a:gridCol w="1315450">
                  <a:extLst>
                    <a:ext uri="{9D8B030D-6E8A-4147-A177-3AD203B41FA5}">
                      <a16:colId xmlns:a16="http://schemas.microsoft.com/office/drawing/2014/main" val="20000"/>
                    </a:ext>
                  </a:extLst>
                </a:gridCol>
                <a:gridCol w="1315450">
                  <a:extLst>
                    <a:ext uri="{9D8B030D-6E8A-4147-A177-3AD203B41FA5}">
                      <a16:colId xmlns:a16="http://schemas.microsoft.com/office/drawing/2014/main" val="20001"/>
                    </a:ext>
                  </a:extLst>
                </a:gridCol>
                <a:gridCol w="1315450">
                  <a:extLst>
                    <a:ext uri="{9D8B030D-6E8A-4147-A177-3AD203B41FA5}">
                      <a16:colId xmlns:a16="http://schemas.microsoft.com/office/drawing/2014/main" val="20002"/>
                    </a:ext>
                  </a:extLst>
                </a:gridCol>
                <a:gridCol w="1315450">
                  <a:extLst>
                    <a:ext uri="{9D8B030D-6E8A-4147-A177-3AD203B41FA5}">
                      <a16:colId xmlns:a16="http://schemas.microsoft.com/office/drawing/2014/main" val="20003"/>
                    </a:ext>
                  </a:extLst>
                </a:gridCol>
                <a:gridCol w="1315450">
                  <a:extLst>
                    <a:ext uri="{9D8B030D-6E8A-4147-A177-3AD203B41FA5}">
                      <a16:colId xmlns:a16="http://schemas.microsoft.com/office/drawing/2014/main" val="20004"/>
                    </a:ext>
                  </a:extLst>
                </a:gridCol>
                <a:gridCol w="1315450">
                  <a:extLst>
                    <a:ext uri="{9D8B030D-6E8A-4147-A177-3AD203B41FA5}">
                      <a16:colId xmlns:a16="http://schemas.microsoft.com/office/drawing/2014/main" val="20005"/>
                    </a:ext>
                  </a:extLst>
                </a:gridCol>
              </a:tblGrid>
              <a:tr h="276050">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Segment</a:t>
                      </a:r>
                      <a:endParaRPr sz="1000" b="1">
                        <a:solidFill>
                          <a:schemeClr val="lt1"/>
                        </a:solidFill>
                        <a:latin typeface="Times New Roman"/>
                        <a:ea typeface="Times New Roman"/>
                        <a:cs typeface="Times New Roman"/>
                        <a:sym typeface="Times New Roman"/>
                      </a:endParaRPr>
                    </a:p>
                  </a:txBody>
                  <a:tcPr marL="28575" marR="28575" marT="91425" marB="91425" anchor="b">
                    <a:lnL w="5950" cap="flat" cmpd="sng">
                      <a:solidFill>
                        <a:srgbClr val="000000">
                          <a:alpha val="0"/>
                        </a:srgbClr>
                      </a:solidFill>
                      <a:prstDash val="solid"/>
                      <a:round/>
                      <a:headEnd type="none" w="sm" len="sm"/>
                      <a:tailEnd type="none" w="sm" len="sm"/>
                    </a:lnL>
                    <a:lnR w="5950" cap="flat" cmpd="sng">
                      <a:solidFill>
                        <a:srgbClr val="000000">
                          <a:alpha val="0"/>
                        </a:srgbClr>
                      </a:solidFill>
                      <a:prstDash val="solid"/>
                      <a:round/>
                      <a:headEnd type="none" w="sm" len="sm"/>
                      <a:tailEnd type="none" w="sm" len="sm"/>
                    </a:lnR>
                    <a:lnT w="5950" cap="flat" cmpd="sng">
                      <a:solidFill>
                        <a:srgbClr val="000000">
                          <a:alpha val="0"/>
                        </a:srgbClr>
                      </a:solidFill>
                      <a:prstDash val="solid"/>
                      <a:round/>
                      <a:headEnd type="none" w="sm" len="sm"/>
                      <a:tailEnd type="none" w="sm" len="sm"/>
                    </a:lnT>
                    <a:lnB w="5950" cap="flat" cmpd="sng">
                      <a:solidFill>
                        <a:srgbClr val="EBE8EA"/>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Benchmark %</a:t>
                      </a:r>
                      <a:endParaRPr sz="1000" b="1">
                        <a:solidFill>
                          <a:schemeClr val="lt1"/>
                        </a:solidFill>
                        <a:latin typeface="Times New Roman"/>
                        <a:ea typeface="Times New Roman"/>
                        <a:cs typeface="Times New Roman"/>
                        <a:sym typeface="Times New Roman"/>
                      </a:endParaRPr>
                    </a:p>
                  </a:txBody>
                  <a:tcPr marL="28575" marR="28575" marT="91425" marB="91425" anchor="b">
                    <a:lnL w="5950" cap="flat" cmpd="sng">
                      <a:solidFill>
                        <a:srgbClr val="000000">
                          <a:alpha val="0"/>
                        </a:srgbClr>
                      </a:solidFill>
                      <a:prstDash val="solid"/>
                      <a:round/>
                      <a:headEnd type="none" w="sm" len="sm"/>
                      <a:tailEnd type="none" w="sm" len="sm"/>
                    </a:lnL>
                    <a:lnR w="5950" cap="flat" cmpd="sng">
                      <a:solidFill>
                        <a:srgbClr val="000000">
                          <a:alpha val="0"/>
                        </a:srgbClr>
                      </a:solidFill>
                      <a:prstDash val="solid"/>
                      <a:round/>
                      <a:headEnd type="none" w="sm" len="sm"/>
                      <a:tailEnd type="none" w="sm" len="sm"/>
                    </a:lnR>
                    <a:lnT w="5950" cap="flat" cmpd="sng">
                      <a:solidFill>
                        <a:srgbClr val="000000">
                          <a:alpha val="0"/>
                        </a:srgbClr>
                      </a:solidFill>
                      <a:prstDash val="solid"/>
                      <a:round/>
                      <a:headEnd type="none" w="sm" len="sm"/>
                      <a:tailEnd type="none" w="sm" len="sm"/>
                    </a:lnT>
                    <a:lnB w="5950" cap="flat" cmpd="sng">
                      <a:solidFill>
                        <a:srgbClr val="EBE8EA"/>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 from Stocks</a:t>
                      </a:r>
                      <a:endParaRPr sz="1000" b="1">
                        <a:solidFill>
                          <a:schemeClr val="lt1"/>
                        </a:solidFill>
                        <a:latin typeface="Times New Roman"/>
                        <a:ea typeface="Times New Roman"/>
                        <a:cs typeface="Times New Roman"/>
                        <a:sym typeface="Times New Roman"/>
                      </a:endParaRPr>
                    </a:p>
                  </a:txBody>
                  <a:tcPr marL="28575" marR="28575" marT="91425" marB="91425" anchor="b">
                    <a:lnL w="5950" cap="flat" cmpd="sng">
                      <a:solidFill>
                        <a:srgbClr val="000000">
                          <a:alpha val="0"/>
                        </a:srgbClr>
                      </a:solidFill>
                      <a:prstDash val="solid"/>
                      <a:round/>
                      <a:headEnd type="none" w="sm" len="sm"/>
                      <a:tailEnd type="none" w="sm" len="sm"/>
                    </a:lnL>
                    <a:lnR w="5950" cap="flat" cmpd="sng">
                      <a:solidFill>
                        <a:srgbClr val="000000">
                          <a:alpha val="0"/>
                        </a:srgbClr>
                      </a:solidFill>
                      <a:prstDash val="solid"/>
                      <a:round/>
                      <a:headEnd type="none" w="sm" len="sm"/>
                      <a:tailEnd type="none" w="sm" len="sm"/>
                    </a:lnR>
                    <a:lnT w="5950" cap="flat" cmpd="sng">
                      <a:solidFill>
                        <a:srgbClr val="000000">
                          <a:alpha val="0"/>
                        </a:srgbClr>
                      </a:solidFill>
                      <a:prstDash val="solid"/>
                      <a:round/>
                      <a:headEnd type="none" w="sm" len="sm"/>
                      <a:tailEnd type="none" w="sm" len="sm"/>
                    </a:lnT>
                    <a:lnB w="5950" cap="flat" cmpd="sng">
                      <a:solidFill>
                        <a:srgbClr val="EBE8EA"/>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 from Benchmark</a:t>
                      </a:r>
                      <a:endParaRPr sz="1000" b="1">
                        <a:solidFill>
                          <a:schemeClr val="lt1"/>
                        </a:solidFill>
                        <a:latin typeface="Times New Roman"/>
                        <a:ea typeface="Times New Roman"/>
                        <a:cs typeface="Times New Roman"/>
                        <a:sym typeface="Times New Roman"/>
                      </a:endParaRPr>
                    </a:p>
                  </a:txBody>
                  <a:tcPr marL="28575" marR="28575" marT="91425" marB="91425" anchor="b">
                    <a:lnL w="5950" cap="flat" cmpd="sng">
                      <a:solidFill>
                        <a:srgbClr val="000000">
                          <a:alpha val="0"/>
                        </a:srgbClr>
                      </a:solidFill>
                      <a:prstDash val="solid"/>
                      <a:round/>
                      <a:headEnd type="none" w="sm" len="sm"/>
                      <a:tailEnd type="none" w="sm" len="sm"/>
                    </a:lnL>
                    <a:lnR w="5950" cap="flat" cmpd="sng">
                      <a:solidFill>
                        <a:srgbClr val="000000">
                          <a:alpha val="0"/>
                        </a:srgbClr>
                      </a:solidFill>
                      <a:prstDash val="solid"/>
                      <a:round/>
                      <a:headEnd type="none" w="sm" len="sm"/>
                      <a:tailEnd type="none" w="sm" len="sm"/>
                    </a:lnR>
                    <a:lnT w="5950" cap="flat" cmpd="sng">
                      <a:solidFill>
                        <a:srgbClr val="000000">
                          <a:alpha val="0"/>
                        </a:srgbClr>
                      </a:solidFill>
                      <a:prstDash val="solid"/>
                      <a:round/>
                      <a:headEnd type="none" w="sm" len="sm"/>
                      <a:tailEnd type="none" w="sm" len="sm"/>
                    </a:lnT>
                    <a:lnB w="5950" cap="flat" cmpd="sng">
                      <a:solidFill>
                        <a:srgbClr val="EBE8EA"/>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Total</a:t>
                      </a:r>
                      <a:endParaRPr sz="1000" b="1">
                        <a:solidFill>
                          <a:schemeClr val="lt1"/>
                        </a:solidFill>
                        <a:latin typeface="Times New Roman"/>
                        <a:ea typeface="Times New Roman"/>
                        <a:cs typeface="Times New Roman"/>
                        <a:sym typeface="Times New Roman"/>
                      </a:endParaRPr>
                    </a:p>
                  </a:txBody>
                  <a:tcPr marL="28575" marR="28575" marT="91425" marB="91425" anchor="b">
                    <a:lnL w="5950" cap="flat" cmpd="sng">
                      <a:solidFill>
                        <a:srgbClr val="000000">
                          <a:alpha val="0"/>
                        </a:srgbClr>
                      </a:solidFill>
                      <a:prstDash val="solid"/>
                      <a:round/>
                      <a:headEnd type="none" w="sm" len="sm"/>
                      <a:tailEnd type="none" w="sm" len="sm"/>
                    </a:lnL>
                    <a:lnR w="5950" cap="flat" cmpd="sng">
                      <a:solidFill>
                        <a:srgbClr val="000000">
                          <a:alpha val="0"/>
                        </a:srgbClr>
                      </a:solidFill>
                      <a:prstDash val="solid"/>
                      <a:round/>
                      <a:headEnd type="none" w="sm" len="sm"/>
                      <a:tailEnd type="none" w="sm" len="sm"/>
                    </a:lnR>
                    <a:lnT w="5950" cap="flat" cmpd="sng">
                      <a:solidFill>
                        <a:srgbClr val="000000">
                          <a:alpha val="0"/>
                        </a:srgbClr>
                      </a:solidFill>
                      <a:prstDash val="solid"/>
                      <a:round/>
                      <a:headEnd type="none" w="sm" len="sm"/>
                      <a:tailEnd type="none" w="sm" len="sm"/>
                    </a:lnT>
                    <a:lnB w="5950" cap="flat" cmpd="sng">
                      <a:solidFill>
                        <a:srgbClr val="EBE8EA"/>
                      </a:solidFill>
                      <a:prstDash val="solid"/>
                      <a:round/>
                      <a:headEnd type="none" w="sm" len="sm"/>
                      <a:tailEnd type="none" w="sm" len="sm"/>
                    </a:lnB>
                    <a:solidFill>
                      <a:srgbClr val="9E0101"/>
                    </a:solidFill>
                  </a:tcPr>
                </a:tc>
                <a:tc>
                  <a:txBody>
                    <a:bodyPr/>
                    <a:lstStyle/>
                    <a:p>
                      <a:pPr marL="0" lvl="0" indent="0" algn="l" rtl="0">
                        <a:lnSpc>
                          <a:spcPct val="115000"/>
                        </a:lnSpc>
                        <a:spcBef>
                          <a:spcPts val="0"/>
                        </a:spcBef>
                        <a:spcAft>
                          <a:spcPts val="0"/>
                        </a:spcAft>
                        <a:buNone/>
                      </a:pPr>
                      <a:r>
                        <a:rPr lang="en" sz="1000" b="1">
                          <a:solidFill>
                            <a:schemeClr val="lt1"/>
                          </a:solidFill>
                          <a:latin typeface="Times New Roman"/>
                          <a:ea typeface="Times New Roman"/>
                          <a:cs typeface="Times New Roman"/>
                          <a:sym typeface="Times New Roman"/>
                        </a:rPr>
                        <a:t>Net Factor Exposure</a:t>
                      </a:r>
                      <a:endParaRPr sz="1000" b="1">
                        <a:solidFill>
                          <a:schemeClr val="lt1"/>
                        </a:solidFill>
                        <a:latin typeface="Times New Roman"/>
                        <a:ea typeface="Times New Roman"/>
                        <a:cs typeface="Times New Roman"/>
                        <a:sym typeface="Times New Roman"/>
                      </a:endParaRPr>
                    </a:p>
                  </a:txBody>
                  <a:tcPr marL="28575" marR="28575" marT="91425" marB="91425" anchor="b">
                    <a:lnL w="5950" cap="flat" cmpd="sng">
                      <a:solidFill>
                        <a:srgbClr val="000000">
                          <a:alpha val="0"/>
                        </a:srgbClr>
                      </a:solidFill>
                      <a:prstDash val="solid"/>
                      <a:round/>
                      <a:headEnd type="none" w="sm" len="sm"/>
                      <a:tailEnd type="none" w="sm" len="sm"/>
                    </a:lnL>
                    <a:lnR w="5950" cap="flat" cmpd="sng">
                      <a:solidFill>
                        <a:srgbClr val="000000">
                          <a:alpha val="0"/>
                        </a:srgbClr>
                      </a:solidFill>
                      <a:prstDash val="solid"/>
                      <a:round/>
                      <a:headEnd type="none" w="sm" len="sm"/>
                      <a:tailEnd type="none" w="sm" len="sm"/>
                    </a:lnR>
                    <a:lnT w="5950" cap="flat" cmpd="sng">
                      <a:solidFill>
                        <a:srgbClr val="000000">
                          <a:alpha val="0"/>
                        </a:srgbClr>
                      </a:solidFill>
                      <a:prstDash val="solid"/>
                      <a:round/>
                      <a:headEnd type="none" w="sm" len="sm"/>
                      <a:tailEnd type="none" w="sm" len="sm"/>
                    </a:lnT>
                    <a:lnB w="5950" cap="flat" cmpd="sng">
                      <a:solidFill>
                        <a:srgbClr val="EBE8EA"/>
                      </a:solidFill>
                      <a:prstDash val="solid"/>
                      <a:round/>
                      <a:headEnd type="none" w="sm" len="sm"/>
                      <a:tailEnd type="none" w="sm" len="sm"/>
                    </a:lnB>
                    <a:solidFill>
                      <a:srgbClr val="9E0101"/>
                    </a:solidFill>
                  </a:tcPr>
                </a:tc>
                <a:extLst>
                  <a:ext uri="{0D108BD9-81ED-4DB2-BD59-A6C34878D82A}">
                    <a16:rowId xmlns:a16="http://schemas.microsoft.com/office/drawing/2014/main" val="10000"/>
                  </a:ext>
                </a:extLst>
              </a:tr>
              <a:tr h="374550">
                <a:tc>
                  <a:txBody>
                    <a:bodyPr/>
                    <a:lstStyle/>
                    <a:p>
                      <a:pPr marL="0" lvl="0" indent="0" algn="l" rtl="0">
                        <a:lnSpc>
                          <a:spcPct val="115000"/>
                        </a:lnSpc>
                        <a:spcBef>
                          <a:spcPts val="0"/>
                        </a:spcBef>
                        <a:spcAft>
                          <a:spcPts val="0"/>
                        </a:spcAft>
                        <a:buNone/>
                      </a:pPr>
                      <a:r>
                        <a:rPr lang="en" sz="900">
                          <a:latin typeface="Times New Roman"/>
                          <a:ea typeface="Times New Roman"/>
                          <a:cs typeface="Times New Roman"/>
                          <a:sym typeface="Times New Roman"/>
                        </a:rPr>
                        <a:t>Interactive Media Services and Home</a:t>
                      </a:r>
                      <a:endParaRPr sz="900">
                        <a:latin typeface="Times New Roman"/>
                        <a:ea typeface="Times New Roman"/>
                        <a:cs typeface="Times New Roman"/>
                        <a:sym typeface="Times New Roman"/>
                      </a:endParaRPr>
                    </a:p>
                  </a:txBody>
                  <a:tcPr marL="28575" marR="28575" marT="91425" marB="91425" anchor="b">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54.03%</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30.28%</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18.01%</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48.28%</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-5.75%</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extLst>
                  <a:ext uri="{0D108BD9-81ED-4DB2-BD59-A6C34878D82A}">
                    <a16:rowId xmlns:a16="http://schemas.microsoft.com/office/drawing/2014/main" val="10001"/>
                  </a:ext>
                </a:extLst>
              </a:tr>
              <a:tr h="374550">
                <a:tc>
                  <a:txBody>
                    <a:bodyPr/>
                    <a:lstStyle/>
                    <a:p>
                      <a:pPr marL="0" lvl="0" indent="0" algn="l" rtl="0">
                        <a:lnSpc>
                          <a:spcPct val="115000"/>
                        </a:lnSpc>
                        <a:spcBef>
                          <a:spcPts val="0"/>
                        </a:spcBef>
                        <a:spcAft>
                          <a:spcPts val="0"/>
                        </a:spcAft>
                        <a:buNone/>
                      </a:pPr>
                      <a:r>
                        <a:rPr lang="en" sz="900">
                          <a:latin typeface="Times New Roman"/>
                          <a:ea typeface="Times New Roman"/>
                          <a:cs typeface="Times New Roman"/>
                          <a:sym typeface="Times New Roman"/>
                        </a:rPr>
                        <a:t>Integrated+Wireless Telecom</a:t>
                      </a:r>
                      <a:endParaRPr sz="900">
                        <a:latin typeface="Times New Roman"/>
                        <a:ea typeface="Times New Roman"/>
                        <a:cs typeface="Times New Roman"/>
                        <a:sym typeface="Times New Roman"/>
                      </a:endParaRPr>
                    </a:p>
                  </a:txBody>
                  <a:tcPr marL="28575" marR="28575" marT="91425" marB="91425" anchor="b">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26.10%</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25.06%</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8.70%</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33.76%</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7.66%</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extLst>
                  <a:ext uri="{0D108BD9-81ED-4DB2-BD59-A6C34878D82A}">
                    <a16:rowId xmlns:a16="http://schemas.microsoft.com/office/drawing/2014/main" val="10002"/>
                  </a:ext>
                </a:extLst>
              </a:tr>
              <a:tr h="250900">
                <a:tc>
                  <a:txBody>
                    <a:bodyPr/>
                    <a:lstStyle/>
                    <a:p>
                      <a:pPr marL="0" lvl="0" indent="0" algn="l" rtl="0">
                        <a:lnSpc>
                          <a:spcPct val="115000"/>
                        </a:lnSpc>
                        <a:spcBef>
                          <a:spcPts val="0"/>
                        </a:spcBef>
                        <a:spcAft>
                          <a:spcPts val="0"/>
                        </a:spcAft>
                        <a:buNone/>
                      </a:pPr>
                      <a:r>
                        <a:rPr lang="en" sz="900">
                          <a:latin typeface="Times New Roman"/>
                          <a:ea typeface="Times New Roman"/>
                          <a:cs typeface="Times New Roman"/>
                          <a:sym typeface="Times New Roman"/>
                        </a:rPr>
                        <a:t>Movies &amp; Entertainment</a:t>
                      </a:r>
                      <a:endParaRPr sz="900">
                        <a:latin typeface="Times New Roman"/>
                        <a:ea typeface="Times New Roman"/>
                        <a:cs typeface="Times New Roman"/>
                        <a:sym typeface="Times New Roman"/>
                      </a:endParaRPr>
                    </a:p>
                  </a:txBody>
                  <a:tcPr marL="28575" marR="28575" marT="91425" marB="91425" anchor="b">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11.24%</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11.33%</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3.75%</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15.08%</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3.84%</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extLst>
                  <a:ext uri="{0D108BD9-81ED-4DB2-BD59-A6C34878D82A}">
                    <a16:rowId xmlns:a16="http://schemas.microsoft.com/office/drawing/2014/main" val="10003"/>
                  </a:ext>
                </a:extLst>
              </a:tr>
              <a:tr h="250900">
                <a:tc>
                  <a:txBody>
                    <a:bodyPr/>
                    <a:lstStyle/>
                    <a:p>
                      <a:pPr marL="0" lvl="0" indent="0" algn="l" rtl="0">
                        <a:lnSpc>
                          <a:spcPct val="115000"/>
                        </a:lnSpc>
                        <a:spcBef>
                          <a:spcPts val="0"/>
                        </a:spcBef>
                        <a:spcAft>
                          <a:spcPts val="0"/>
                        </a:spcAft>
                        <a:buNone/>
                      </a:pPr>
                      <a:r>
                        <a:rPr lang="en" sz="900">
                          <a:latin typeface="Times New Roman"/>
                          <a:ea typeface="Times New Roman"/>
                          <a:cs typeface="Times New Roman"/>
                          <a:sym typeface="Times New Roman"/>
                        </a:rPr>
                        <a:t>Cable &amp; Satellite</a:t>
                      </a:r>
                      <a:endParaRPr sz="900">
                        <a:latin typeface="Times New Roman"/>
                        <a:ea typeface="Times New Roman"/>
                        <a:cs typeface="Times New Roman"/>
                        <a:sym typeface="Times New Roman"/>
                      </a:endParaRPr>
                    </a:p>
                  </a:txBody>
                  <a:tcPr marL="28575" marR="28575" marT="91425" marB="91425" anchor="b">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5.23%</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0.00%</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1.74%</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1.74%</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-3.49%</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extLst>
                  <a:ext uri="{0D108BD9-81ED-4DB2-BD59-A6C34878D82A}">
                    <a16:rowId xmlns:a16="http://schemas.microsoft.com/office/drawing/2014/main" val="10004"/>
                  </a:ext>
                </a:extLst>
              </a:tr>
              <a:tr h="374550">
                <a:tc>
                  <a:txBody>
                    <a:bodyPr/>
                    <a:lstStyle/>
                    <a:p>
                      <a:pPr marL="0" lvl="0" indent="0" algn="l" rtl="0">
                        <a:lnSpc>
                          <a:spcPct val="115000"/>
                        </a:lnSpc>
                        <a:spcBef>
                          <a:spcPts val="0"/>
                        </a:spcBef>
                        <a:spcAft>
                          <a:spcPts val="0"/>
                        </a:spcAft>
                        <a:buNone/>
                      </a:pPr>
                      <a:r>
                        <a:rPr lang="en" sz="900">
                          <a:latin typeface="Times New Roman"/>
                          <a:ea typeface="Times New Roman"/>
                          <a:cs typeface="Times New Roman"/>
                          <a:sym typeface="Times New Roman"/>
                        </a:rPr>
                        <a:t>Advertising, Broadcasting, and Publishing</a:t>
                      </a:r>
                      <a:endParaRPr sz="900">
                        <a:latin typeface="Times New Roman"/>
                        <a:ea typeface="Times New Roman"/>
                        <a:cs typeface="Times New Roman"/>
                        <a:sym typeface="Times New Roman"/>
                      </a:endParaRPr>
                    </a:p>
                  </a:txBody>
                  <a:tcPr marL="28575" marR="28575" marT="91425" marB="91425" anchor="b">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3.15%</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0.00%</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1.05%</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1.05%</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latin typeface="Times New Roman"/>
                          <a:ea typeface="Times New Roman"/>
                          <a:cs typeface="Times New Roman"/>
                          <a:sym typeface="Times New Roman"/>
                        </a:rPr>
                        <a:t>-2.10%</a:t>
                      </a:r>
                      <a:endParaRPr sz="900">
                        <a:latin typeface="Times New Roman"/>
                        <a:ea typeface="Times New Roman"/>
                        <a:cs typeface="Times New Roman"/>
                        <a:sym typeface="Times New Roman"/>
                      </a:endParaRPr>
                    </a:p>
                  </a:txBody>
                  <a:tcPr marL="28575" marR="28575" marT="91425" marB="91425" anchor="ctr">
                    <a:lnL w="5950" cap="flat" cmpd="sng">
                      <a:solidFill>
                        <a:srgbClr val="EBE8EA"/>
                      </a:solidFill>
                      <a:prstDash val="solid"/>
                      <a:round/>
                      <a:headEnd type="none" w="sm" len="sm"/>
                      <a:tailEnd type="none" w="sm" len="sm"/>
                    </a:lnL>
                    <a:lnR w="5950" cap="flat" cmpd="sng">
                      <a:solidFill>
                        <a:srgbClr val="EBE8EA"/>
                      </a:solidFill>
                      <a:prstDash val="solid"/>
                      <a:round/>
                      <a:headEnd type="none" w="sm" len="sm"/>
                      <a:tailEnd type="none" w="sm" len="sm"/>
                    </a:lnR>
                    <a:lnT w="5950" cap="flat" cmpd="sng">
                      <a:solidFill>
                        <a:srgbClr val="EBE8EA"/>
                      </a:solidFill>
                      <a:prstDash val="solid"/>
                      <a:round/>
                      <a:headEnd type="none" w="sm" len="sm"/>
                      <a:tailEnd type="none" w="sm" len="sm"/>
                    </a:lnT>
                    <a:lnB w="5950" cap="flat" cmpd="sng">
                      <a:solidFill>
                        <a:srgbClr val="EBE8EA"/>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1ed288b15cb_0_26"/>
          <p:cNvSpPr/>
          <p:nvPr/>
        </p:nvSpPr>
        <p:spPr>
          <a:xfrm>
            <a:off x="6048108" y="2393383"/>
            <a:ext cx="2365200" cy="4461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810" name="Google Shape;810;g1ed288b15cb_0_26"/>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1" name="Google Shape;811;g1ed288b15cb_0_26"/>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2" name="Google Shape;812;g1ed288b15cb_0_26"/>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3" name="Google Shape;813;g1ed288b15cb_0_26"/>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4" name="Google Shape;814;g1ed288b15cb_0_26"/>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815" name="Google Shape;815;g1ed288b15cb_0_26"/>
          <p:cNvSpPr txBox="1"/>
          <p:nvPr/>
        </p:nvSpPr>
        <p:spPr>
          <a:xfrm>
            <a:off x="912975" y="1071725"/>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p:txBody>
      </p:sp>
      <p:sp>
        <p:nvSpPr>
          <p:cNvPr id="816" name="Google Shape;816;g1ed288b15cb_0_26"/>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Energy</a:t>
            </a:r>
            <a:endParaRPr sz="1200"/>
          </a:p>
        </p:txBody>
      </p:sp>
      <p:sp>
        <p:nvSpPr>
          <p:cNvPr id="817" name="Google Shape;817;g1ed288b15cb_0_26"/>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27</a:t>
            </a:fld>
            <a:endParaRPr/>
          </a:p>
        </p:txBody>
      </p:sp>
      <p:sp>
        <p:nvSpPr>
          <p:cNvPr id="818" name="Google Shape;818;g1ed288b15cb_0_26"/>
          <p:cNvSpPr txBox="1"/>
          <p:nvPr/>
        </p:nvSpPr>
        <p:spPr>
          <a:xfrm>
            <a:off x="994401" y="4811050"/>
            <a:ext cx="2839200" cy="201900"/>
          </a:xfrm>
          <a:prstGeom prst="rect">
            <a:avLst/>
          </a:prstGeom>
          <a:noFill/>
          <a:ln>
            <a:noFill/>
          </a:ln>
        </p:spPr>
        <p:txBody>
          <a:bodyPr spcFirstLastPara="1" wrap="square" lIns="0" tIns="9525"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John Guo</a:t>
            </a:r>
            <a:endParaRPr sz="1000" b="0" i="0" u="none" strike="noStrike" cap="none">
              <a:solidFill>
                <a:schemeClr val="dk1"/>
              </a:solidFill>
              <a:latin typeface="Times New Roman"/>
              <a:ea typeface="Times New Roman"/>
              <a:cs typeface="Times New Roman"/>
              <a:sym typeface="Times New Roman"/>
            </a:endParaRPr>
          </a:p>
        </p:txBody>
      </p:sp>
      <p:sp>
        <p:nvSpPr>
          <p:cNvPr id="819" name="Google Shape;819;g1ed288b15cb_0_26"/>
          <p:cNvSpPr txBox="1"/>
          <p:nvPr/>
        </p:nvSpPr>
        <p:spPr>
          <a:xfrm>
            <a:off x="912975" y="1164356"/>
            <a:ext cx="5129400" cy="1463400"/>
          </a:xfrm>
          <a:prstGeom prst="rect">
            <a:avLst/>
          </a:prstGeom>
          <a:noFill/>
          <a:ln>
            <a:noFill/>
          </a:ln>
        </p:spPr>
        <p:txBody>
          <a:bodyPr spcFirstLastPara="1" wrap="square" lIns="0" tIns="9525" rIns="0" bIns="0" anchor="t" anchorCtr="0">
            <a:noAutofit/>
          </a:bodyPr>
          <a:lstStyle/>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a:p>
            <a:pPr marL="203200" marR="0" lvl="0" indent="-190500" algn="just" rtl="0">
              <a:lnSpc>
                <a:spcPct val="100000"/>
              </a:lnSpc>
              <a:spcBef>
                <a:spcPts val="0"/>
              </a:spcBef>
              <a:spcAft>
                <a:spcPts val="0"/>
              </a:spcAft>
              <a:buClr>
                <a:srgbClr val="800000"/>
              </a:buClr>
              <a:buSzPts val="1200"/>
              <a:buFont typeface="Times New Roman"/>
              <a:buChar char="•"/>
            </a:pPr>
            <a:r>
              <a:rPr lang="en" b="1">
                <a:solidFill>
                  <a:srgbClr val="800000"/>
                </a:solidFill>
                <a:latin typeface="Times New Roman"/>
                <a:ea typeface="Times New Roman"/>
                <a:cs typeface="Times New Roman"/>
                <a:sym typeface="Times New Roman"/>
              </a:rPr>
              <a:t>High Demand vs. Low Supply</a:t>
            </a:r>
            <a:endParaRPr sz="1400" b="1" i="0" u="none" strike="noStrike" cap="none">
              <a:solidFill>
                <a:srgbClr val="800000"/>
              </a:solidFill>
              <a:latin typeface="Times New Roman"/>
              <a:ea typeface="Times New Roman"/>
              <a:cs typeface="Times New Roman"/>
              <a:sym typeface="Times New Roman"/>
            </a:endParaRPr>
          </a:p>
          <a:p>
            <a:pPr marL="457200" marR="190500" lvl="0" indent="-304800" algn="l" rtl="0">
              <a:lnSpc>
                <a:spcPct val="101600"/>
              </a:lnSpc>
              <a:spcBef>
                <a:spcPts val="0"/>
              </a:spcBef>
              <a:spcAft>
                <a:spcPts val="0"/>
              </a:spcAft>
              <a:buClr>
                <a:srgbClr val="222222"/>
              </a:buClr>
              <a:buSzPts val="1200"/>
              <a:buFont typeface="Times New Roman"/>
              <a:buChar char="-"/>
            </a:pPr>
            <a:r>
              <a:rPr lang="en" sz="1200" b="0" i="0" u="none" strike="noStrike" cap="none">
                <a:solidFill>
                  <a:srgbClr val="222222"/>
                </a:solidFill>
                <a:latin typeface="Times New Roman"/>
                <a:ea typeface="Times New Roman"/>
                <a:cs typeface="Times New Roman"/>
                <a:sym typeface="Times New Roman"/>
              </a:rPr>
              <a:t>Deman</a:t>
            </a:r>
            <a:r>
              <a:rPr lang="en" sz="1200">
                <a:solidFill>
                  <a:srgbClr val="222222"/>
                </a:solidFill>
                <a:latin typeface="Times New Roman"/>
                <a:ea typeface="Times New Roman"/>
                <a:cs typeface="Times New Roman"/>
                <a:sym typeface="Times New Roman"/>
              </a:rPr>
              <a:t>d is expected to remain strong as economy rebounces </a:t>
            </a:r>
            <a:endParaRPr sz="1200" b="0" i="0" u="none" strike="noStrike" cap="none">
              <a:solidFill>
                <a:srgbClr val="222222"/>
              </a:solidFill>
              <a:latin typeface="Times New Roman"/>
              <a:ea typeface="Times New Roman"/>
              <a:cs typeface="Times New Roman"/>
              <a:sym typeface="Times New Roman"/>
            </a:endParaRPr>
          </a:p>
          <a:p>
            <a:pPr marL="457200" marR="190500" lvl="0" indent="-304800" algn="l" rtl="0">
              <a:lnSpc>
                <a:spcPct val="101600"/>
              </a:lnSpc>
              <a:spcBef>
                <a:spcPts val="0"/>
              </a:spcBef>
              <a:spcAft>
                <a:spcPts val="0"/>
              </a:spcAft>
              <a:buClr>
                <a:srgbClr val="222222"/>
              </a:buClr>
              <a:buSzPts val="1200"/>
              <a:buFont typeface="Times New Roman"/>
              <a:buChar char="-"/>
            </a:pPr>
            <a:r>
              <a:rPr lang="en" sz="1200">
                <a:solidFill>
                  <a:srgbClr val="222222"/>
                </a:solidFill>
                <a:latin typeface="Times New Roman"/>
                <a:ea typeface="Times New Roman"/>
                <a:cs typeface="Times New Roman"/>
                <a:sym typeface="Times New Roman"/>
              </a:rPr>
              <a:t>OPEC+ &amp; Russia’s oil cut will put upward pressure on oil price</a:t>
            </a:r>
            <a:endParaRPr sz="1200" b="0" i="0" u="none" strike="noStrike" cap="none">
              <a:solidFill>
                <a:srgbClr val="222222"/>
              </a:solidFill>
              <a:latin typeface="Times New Roman"/>
              <a:ea typeface="Times New Roman"/>
              <a:cs typeface="Times New Roman"/>
              <a:sym typeface="Times New Roman"/>
            </a:endParaRPr>
          </a:p>
          <a:p>
            <a:pPr marL="203200" marR="0" lvl="0" indent="-203200" algn="just" rtl="0">
              <a:lnSpc>
                <a:spcPct val="100000"/>
              </a:lnSpc>
              <a:spcBef>
                <a:spcPts val="0"/>
              </a:spcBef>
              <a:spcAft>
                <a:spcPts val="0"/>
              </a:spcAft>
              <a:buClr>
                <a:srgbClr val="800000"/>
              </a:buClr>
              <a:buSzPts val="1400"/>
              <a:buFont typeface="Times New Roman"/>
              <a:buChar char="•"/>
            </a:pPr>
            <a:r>
              <a:rPr lang="en" b="1">
                <a:solidFill>
                  <a:srgbClr val="800000"/>
                </a:solidFill>
                <a:latin typeface="Times New Roman"/>
                <a:ea typeface="Times New Roman"/>
                <a:cs typeface="Times New Roman"/>
                <a:sym typeface="Times New Roman"/>
              </a:rPr>
              <a:t>International Diversification &amp; Growth Opportunities</a:t>
            </a:r>
            <a:endParaRPr sz="1400" b="1" i="0" u="none" strike="noStrike" cap="none">
              <a:solidFill>
                <a:srgbClr val="800000"/>
              </a:solidFill>
              <a:latin typeface="Times New Roman"/>
              <a:ea typeface="Times New Roman"/>
              <a:cs typeface="Times New Roman"/>
              <a:sym typeface="Times New Roman"/>
            </a:endParaRPr>
          </a:p>
          <a:p>
            <a:pPr marL="457200" marR="0" lvl="0" indent="-304800" algn="just" rtl="0">
              <a:lnSpc>
                <a:spcPct val="1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Major stake in Guyana, 11 Billion Barrels</a:t>
            </a:r>
            <a:endParaRPr sz="1200">
              <a:solidFill>
                <a:schemeClr val="dk1"/>
              </a:solidFill>
              <a:latin typeface="Times New Roman"/>
              <a:ea typeface="Times New Roman"/>
              <a:cs typeface="Times New Roman"/>
              <a:sym typeface="Times New Roman"/>
            </a:endParaRPr>
          </a:p>
          <a:p>
            <a:pPr marL="457200" marR="0" lvl="0" indent="-304800" algn="just" rtl="0">
              <a:lnSpc>
                <a:spcPct val="1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Strong balance sheet suitable for long term investors</a:t>
            </a:r>
            <a:endParaRPr sz="1200">
              <a:solidFill>
                <a:schemeClr val="dk1"/>
              </a:solidFill>
              <a:latin typeface="Times New Roman"/>
              <a:ea typeface="Times New Roman"/>
              <a:cs typeface="Times New Roman"/>
              <a:sym typeface="Times New Roman"/>
            </a:endParaRPr>
          </a:p>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rgbClr val="333333"/>
              </a:solidFill>
              <a:highlight>
                <a:srgbClr val="FFFFFF"/>
              </a:highlight>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pic>
        <p:nvPicPr>
          <p:cNvPr id="820" name="Google Shape;820;g1ed288b15cb_0_26"/>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821" name="Google Shape;821;g1ed288b15cb_0_26"/>
          <p:cNvSpPr txBox="1"/>
          <p:nvPr/>
        </p:nvSpPr>
        <p:spPr>
          <a:xfrm>
            <a:off x="2294113" y="2610750"/>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b="1" i="0" u="none" strike="noStrike" cap="none">
                <a:solidFill>
                  <a:schemeClr val="lt1"/>
                </a:solidFill>
                <a:latin typeface="Times New Roman"/>
                <a:ea typeface="Times New Roman"/>
                <a:cs typeface="Times New Roman"/>
                <a:sym typeface="Times New Roman"/>
              </a:rPr>
              <a:t>CURRENT HOLDINGS</a:t>
            </a:r>
            <a:endParaRPr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b="1" i="0" u="none" strike="noStrike" cap="none">
              <a:solidFill>
                <a:srgbClr val="FFFFFF"/>
              </a:solidFill>
              <a:latin typeface="Times New Roman"/>
              <a:ea typeface="Times New Roman"/>
              <a:cs typeface="Times New Roman"/>
              <a:sym typeface="Times New Roman"/>
            </a:endParaRPr>
          </a:p>
        </p:txBody>
      </p:sp>
      <p:sp>
        <p:nvSpPr>
          <p:cNvPr id="822" name="Google Shape;822;g1ed288b15cb_0_26"/>
          <p:cNvSpPr txBox="1"/>
          <p:nvPr/>
        </p:nvSpPr>
        <p:spPr>
          <a:xfrm>
            <a:off x="6224250" y="1345925"/>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a:solidFill>
                  <a:schemeClr val="dk1"/>
                </a:solidFill>
                <a:latin typeface="Times New Roman"/>
                <a:ea typeface="Times New Roman"/>
                <a:cs typeface="Times New Roman"/>
                <a:sym typeface="Times New Roman"/>
              </a:rPr>
              <a:t>Decline in Falling Oil Price</a:t>
            </a:r>
            <a:endParaRPr sz="1200">
              <a:solidFill>
                <a:schemeClr val="dk1"/>
              </a:solidFill>
              <a:latin typeface="Times New Roman"/>
              <a:ea typeface="Times New Roman"/>
              <a:cs typeface="Times New Roman"/>
              <a:sym typeface="Times New Roman"/>
            </a:endParaRPr>
          </a:p>
          <a:p>
            <a:pPr marL="457200" marR="0" lvl="0" indent="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Green Energy Transition</a:t>
            </a:r>
            <a:endParaRPr sz="1200" i="0" u="none" strike="noStrike" cap="none">
              <a:solidFill>
                <a:schemeClr val="dk1"/>
              </a:solidFill>
              <a:latin typeface="Times New Roman"/>
              <a:ea typeface="Times New Roman"/>
              <a:cs typeface="Times New Roman"/>
              <a:sym typeface="Times New Roman"/>
            </a:endParaRPr>
          </a:p>
          <a:p>
            <a:pPr marL="457200" marR="0" lvl="0" indent="0" algn="l" rtl="0">
              <a:lnSpc>
                <a:spcPct val="115000"/>
              </a:lnSpc>
              <a:spcBef>
                <a:spcPts val="0"/>
              </a:spcBef>
              <a:spcAft>
                <a:spcPts val="0"/>
              </a:spcAft>
              <a:buNone/>
            </a:pPr>
            <a:endParaRPr sz="120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p:txBody>
      </p:sp>
      <p:graphicFrame>
        <p:nvGraphicFramePr>
          <p:cNvPr id="823" name="Google Shape;823;g1ed288b15cb_0_26"/>
          <p:cNvGraphicFramePr/>
          <p:nvPr/>
        </p:nvGraphicFramePr>
        <p:xfrm>
          <a:off x="912975" y="2961038"/>
          <a:ext cx="3000000" cy="3000000"/>
        </p:xfrm>
        <a:graphic>
          <a:graphicData uri="http://schemas.openxmlformats.org/drawingml/2006/table">
            <a:tbl>
              <a:tblPr>
                <a:noFill/>
                <a:tableStyleId>{58DA725D-59A6-4F52-BAF6-CCA180DFEE58}</a:tableStyleId>
              </a:tblPr>
              <a:tblGrid>
                <a:gridCol w="2265600">
                  <a:extLst>
                    <a:ext uri="{9D8B030D-6E8A-4147-A177-3AD203B41FA5}">
                      <a16:colId xmlns:a16="http://schemas.microsoft.com/office/drawing/2014/main" val="20000"/>
                    </a:ext>
                  </a:extLst>
                </a:gridCol>
                <a:gridCol w="705500">
                  <a:extLst>
                    <a:ext uri="{9D8B030D-6E8A-4147-A177-3AD203B41FA5}">
                      <a16:colId xmlns:a16="http://schemas.microsoft.com/office/drawing/2014/main" val="20001"/>
                    </a:ext>
                  </a:extLst>
                </a:gridCol>
                <a:gridCol w="665775">
                  <a:extLst>
                    <a:ext uri="{9D8B030D-6E8A-4147-A177-3AD203B41FA5}">
                      <a16:colId xmlns:a16="http://schemas.microsoft.com/office/drawing/2014/main" val="20002"/>
                    </a:ext>
                  </a:extLst>
                </a:gridCol>
                <a:gridCol w="928325">
                  <a:extLst>
                    <a:ext uri="{9D8B030D-6E8A-4147-A177-3AD203B41FA5}">
                      <a16:colId xmlns:a16="http://schemas.microsoft.com/office/drawing/2014/main" val="20003"/>
                    </a:ext>
                  </a:extLst>
                </a:gridCol>
                <a:gridCol w="736550">
                  <a:extLst>
                    <a:ext uri="{9D8B030D-6E8A-4147-A177-3AD203B41FA5}">
                      <a16:colId xmlns:a16="http://schemas.microsoft.com/office/drawing/2014/main" val="20004"/>
                    </a:ext>
                  </a:extLst>
                </a:gridCol>
                <a:gridCol w="843675">
                  <a:extLst>
                    <a:ext uri="{9D8B030D-6E8A-4147-A177-3AD203B41FA5}">
                      <a16:colId xmlns:a16="http://schemas.microsoft.com/office/drawing/2014/main" val="20005"/>
                    </a:ext>
                  </a:extLst>
                </a:gridCol>
                <a:gridCol w="823175">
                  <a:extLst>
                    <a:ext uri="{9D8B030D-6E8A-4147-A177-3AD203B41FA5}">
                      <a16:colId xmlns:a16="http://schemas.microsoft.com/office/drawing/2014/main" val="20006"/>
                    </a:ext>
                  </a:extLst>
                </a:gridCol>
                <a:gridCol w="923075">
                  <a:extLst>
                    <a:ext uri="{9D8B030D-6E8A-4147-A177-3AD203B41FA5}">
                      <a16:colId xmlns:a16="http://schemas.microsoft.com/office/drawing/2014/main" val="20007"/>
                    </a:ext>
                  </a:extLst>
                </a:gridCol>
              </a:tblGrid>
              <a:tr h="200025">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Basic Materials</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Ticker</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 of Sector</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 of Assets</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Quantity</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Current Price</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Clr>
                          <a:srgbClr val="000000"/>
                        </a:buClr>
                        <a:buSzPts val="1000"/>
                        <a:buFont typeface="Arial"/>
                        <a:buNone/>
                      </a:pPr>
                      <a:r>
                        <a:rPr lang="en" sz="1300" b="1" u="none" strike="noStrike" cap="none">
                          <a:solidFill>
                            <a:srgbClr val="FFFFFF"/>
                          </a:solidFill>
                        </a:rPr>
                        <a:t>Market Value</a:t>
                      </a:r>
                      <a:endParaRPr sz="1300" b="1" u="none" strike="noStrike" cap="none">
                        <a:solidFill>
                          <a:srgbClr val="FFFFFF"/>
                        </a:solidFill>
                      </a:endParaRPr>
                    </a:p>
                  </a:txBody>
                  <a:tcPr marL="28575" marR="28575" marT="19050" marB="19050" anchor="b">
                    <a:solidFill>
                      <a:srgbClr val="9E0000"/>
                    </a:solidFill>
                  </a:tcPr>
                </a:tc>
                <a:tc>
                  <a:txBody>
                    <a:bodyPr/>
                    <a:lstStyle/>
                    <a:p>
                      <a:pPr marL="0" marR="0" lvl="0" indent="0" algn="ctr" rtl="0">
                        <a:lnSpc>
                          <a:spcPct val="115000"/>
                        </a:lnSpc>
                        <a:spcBef>
                          <a:spcPts val="0"/>
                        </a:spcBef>
                        <a:spcAft>
                          <a:spcPts val="0"/>
                        </a:spcAft>
                        <a:buNone/>
                      </a:pPr>
                      <a:r>
                        <a:rPr lang="en" sz="1300" b="1">
                          <a:solidFill>
                            <a:srgbClr val="FFFFFF"/>
                          </a:solidFill>
                        </a:rPr>
                        <a:t>Return (Semester)</a:t>
                      </a:r>
                      <a:endParaRPr sz="1300" b="1" u="none" strike="noStrike" cap="none">
                        <a:solidFill>
                          <a:srgbClr val="FFFFFF"/>
                        </a:solidFill>
                      </a:endParaRPr>
                    </a:p>
                  </a:txBody>
                  <a:tcPr marL="28575" marR="28575" marT="19050" marB="19050" anchor="b">
                    <a:solidFill>
                      <a:srgbClr val="9E0000"/>
                    </a:solidFill>
                  </a:tcPr>
                </a:tc>
                <a:extLst>
                  <a:ext uri="{0D108BD9-81ED-4DB2-BD59-A6C34878D82A}">
                    <a16:rowId xmlns:a16="http://schemas.microsoft.com/office/drawing/2014/main" val="10000"/>
                  </a:ext>
                </a:extLst>
              </a:tr>
              <a:tr h="200025">
                <a:tc>
                  <a:txBody>
                    <a:bodyPr/>
                    <a:lstStyle/>
                    <a:p>
                      <a:pPr marL="0" marR="0" lvl="0" indent="0" algn="l" rtl="0">
                        <a:lnSpc>
                          <a:spcPct val="115000"/>
                        </a:lnSpc>
                        <a:spcBef>
                          <a:spcPts val="0"/>
                        </a:spcBef>
                        <a:spcAft>
                          <a:spcPts val="0"/>
                        </a:spcAft>
                        <a:buClr>
                          <a:srgbClr val="000000"/>
                        </a:buClr>
                        <a:buSzPts val="700"/>
                        <a:buFont typeface="Arial"/>
                        <a:buNone/>
                      </a:pPr>
                      <a:r>
                        <a:rPr lang="en" sz="1000"/>
                        <a:t>Exxon Mobil Corp.</a:t>
                      </a:r>
                      <a:endParaRPr sz="1000" u="none" strike="noStrike" cap="none"/>
                    </a:p>
                  </a:txBody>
                  <a:tcPr marL="28575" marR="28575" marT="19050" marB="19050" anchor="b"/>
                </a:tc>
                <a:tc>
                  <a:txBody>
                    <a:bodyPr/>
                    <a:lstStyle/>
                    <a:p>
                      <a:pPr marL="0" marR="0" lvl="0" indent="0" algn="l" rtl="0">
                        <a:lnSpc>
                          <a:spcPct val="115000"/>
                        </a:lnSpc>
                        <a:spcBef>
                          <a:spcPts val="0"/>
                        </a:spcBef>
                        <a:spcAft>
                          <a:spcPts val="0"/>
                        </a:spcAft>
                        <a:buClr>
                          <a:srgbClr val="000000"/>
                        </a:buClr>
                        <a:buSzPts val="700"/>
                        <a:buFont typeface="Arial"/>
                        <a:buNone/>
                      </a:pPr>
                      <a:r>
                        <a:rPr lang="en" sz="1000"/>
                        <a:t>XOM</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1000"/>
                        <a:buFont typeface="Arial"/>
                        <a:buNone/>
                      </a:pPr>
                      <a:r>
                        <a:rPr lang="en" sz="1000" u="none" strike="noStrike" cap="none"/>
                        <a:t>20.8</a:t>
                      </a:r>
                      <a:r>
                        <a:rPr lang="en" sz="1000"/>
                        <a:t>0</a:t>
                      </a:r>
                      <a:r>
                        <a:rPr lang="en" sz="1000" u="none" strike="noStrike" cap="none"/>
                        <a:t>%</a:t>
                      </a:r>
                      <a:endParaRPr sz="1000"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a:t>0.72%</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146</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$99.55</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$14,534.30</a:t>
                      </a:r>
                      <a:endParaRPr sz="1000"/>
                    </a:p>
                  </a:txBody>
                  <a:tcPr marL="28575" marR="28575" marT="19050" marB="19050" anchor="b"/>
                </a:tc>
                <a:tc>
                  <a:txBody>
                    <a:bodyPr/>
                    <a:lstStyle/>
                    <a:p>
                      <a:pPr marL="0" marR="0" lvl="0" indent="0" algn="ctr" rtl="0">
                        <a:lnSpc>
                          <a:spcPct val="115000"/>
                        </a:lnSpc>
                        <a:spcBef>
                          <a:spcPts val="0"/>
                        </a:spcBef>
                        <a:spcAft>
                          <a:spcPts val="0"/>
                        </a:spcAft>
                        <a:buNone/>
                      </a:pPr>
                      <a:r>
                        <a:rPr lang="en" sz="1000">
                          <a:solidFill>
                            <a:srgbClr val="FF0000"/>
                          </a:solidFill>
                        </a:rPr>
                        <a:t>-6.72%</a:t>
                      </a:r>
                      <a:endParaRPr sz="1000" u="none" strike="noStrike" cap="none">
                        <a:solidFill>
                          <a:srgbClr val="FF0000"/>
                        </a:solidFill>
                      </a:endParaRPr>
                    </a:p>
                  </a:txBody>
                  <a:tcPr marL="28575" marR="28575" marT="19050" marB="19050" anchor="b"/>
                </a:tc>
                <a:extLst>
                  <a:ext uri="{0D108BD9-81ED-4DB2-BD59-A6C34878D82A}">
                    <a16:rowId xmlns:a16="http://schemas.microsoft.com/office/drawing/2014/main" val="10001"/>
                  </a:ext>
                </a:extLst>
              </a:tr>
              <a:tr h="200025">
                <a:tc>
                  <a:txBody>
                    <a:bodyPr/>
                    <a:lstStyle/>
                    <a:p>
                      <a:pPr marL="0" marR="0" lvl="0" indent="0" algn="l" rtl="0">
                        <a:lnSpc>
                          <a:spcPct val="115000"/>
                        </a:lnSpc>
                        <a:spcBef>
                          <a:spcPts val="0"/>
                        </a:spcBef>
                        <a:spcAft>
                          <a:spcPts val="0"/>
                        </a:spcAft>
                        <a:buClr>
                          <a:srgbClr val="000000"/>
                        </a:buClr>
                        <a:buSzPts val="700"/>
                        <a:buFont typeface="Arial"/>
                        <a:buNone/>
                      </a:pPr>
                      <a:r>
                        <a:rPr lang="en" sz="1000"/>
                        <a:t>Chevron Corp.</a:t>
                      </a:r>
                      <a:endParaRPr sz="1000" u="none" strike="noStrike" cap="none"/>
                    </a:p>
                  </a:txBody>
                  <a:tcPr marL="28575" marR="28575" marT="19050" marB="19050" anchor="b"/>
                </a:tc>
                <a:tc>
                  <a:txBody>
                    <a:bodyPr/>
                    <a:lstStyle/>
                    <a:p>
                      <a:pPr marL="0" marR="0" lvl="0" indent="0" algn="l" rtl="0">
                        <a:lnSpc>
                          <a:spcPct val="115000"/>
                        </a:lnSpc>
                        <a:spcBef>
                          <a:spcPts val="0"/>
                        </a:spcBef>
                        <a:spcAft>
                          <a:spcPts val="0"/>
                        </a:spcAft>
                        <a:buClr>
                          <a:srgbClr val="000000"/>
                        </a:buClr>
                        <a:buSzPts val="700"/>
                        <a:buFont typeface="Arial"/>
                        <a:buNone/>
                      </a:pPr>
                      <a:r>
                        <a:rPr lang="en" sz="1000"/>
                        <a:t>CVX</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1000"/>
                        <a:buFont typeface="Arial"/>
                        <a:buNone/>
                      </a:pPr>
                      <a:r>
                        <a:rPr lang="en" sz="1000"/>
                        <a:t>15.90</a:t>
                      </a:r>
                      <a:r>
                        <a:rPr lang="en" sz="1000" u="none" strike="noStrike" cap="none"/>
                        <a:t>%</a:t>
                      </a:r>
                      <a:endParaRPr sz="1000"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a:t>0.93%</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1410</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$13.30</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$18,753.00</a:t>
                      </a:r>
                      <a:endParaRPr sz="1000"/>
                    </a:p>
                  </a:txBody>
                  <a:tcPr marL="28575" marR="28575" marT="19050" marB="19050" anchor="b"/>
                </a:tc>
                <a:tc>
                  <a:txBody>
                    <a:bodyPr/>
                    <a:lstStyle/>
                    <a:p>
                      <a:pPr marL="0" marR="0" lvl="0" indent="0" algn="ctr" rtl="0">
                        <a:lnSpc>
                          <a:spcPct val="115000"/>
                        </a:lnSpc>
                        <a:spcBef>
                          <a:spcPts val="0"/>
                        </a:spcBef>
                        <a:spcAft>
                          <a:spcPts val="0"/>
                        </a:spcAft>
                        <a:buNone/>
                      </a:pPr>
                      <a:r>
                        <a:rPr lang="en" sz="1000">
                          <a:solidFill>
                            <a:srgbClr val="FF0000"/>
                          </a:solidFill>
                        </a:rPr>
                        <a:t>-6.22%</a:t>
                      </a:r>
                      <a:endParaRPr sz="1000" u="none" strike="noStrike" cap="none">
                        <a:solidFill>
                          <a:srgbClr val="FF0000"/>
                        </a:solidFill>
                      </a:endParaRPr>
                    </a:p>
                  </a:txBody>
                  <a:tcPr marL="28575" marR="28575" marT="19050" marB="19050" anchor="b"/>
                </a:tc>
                <a:extLst>
                  <a:ext uri="{0D108BD9-81ED-4DB2-BD59-A6C34878D82A}">
                    <a16:rowId xmlns:a16="http://schemas.microsoft.com/office/drawing/2014/main" val="10002"/>
                  </a:ext>
                </a:extLst>
              </a:tr>
              <a:tr h="200025">
                <a:tc>
                  <a:txBody>
                    <a:bodyPr/>
                    <a:lstStyle/>
                    <a:p>
                      <a:pPr marL="0" marR="0" lvl="0" indent="0" algn="l" rtl="0">
                        <a:lnSpc>
                          <a:spcPct val="115000"/>
                        </a:lnSpc>
                        <a:spcBef>
                          <a:spcPts val="0"/>
                        </a:spcBef>
                        <a:spcAft>
                          <a:spcPts val="0"/>
                        </a:spcAft>
                        <a:buClr>
                          <a:srgbClr val="000000"/>
                        </a:buClr>
                        <a:buSzPts val="700"/>
                        <a:buFont typeface="Arial"/>
                        <a:buNone/>
                      </a:pPr>
                      <a:r>
                        <a:rPr lang="en" sz="1000"/>
                        <a:t>Energy Transfer</a:t>
                      </a:r>
                      <a:endParaRPr sz="1000" u="none" strike="noStrike" cap="none"/>
                    </a:p>
                  </a:txBody>
                  <a:tcPr marL="28575" marR="28575" marT="19050" marB="19050" anchor="b"/>
                </a:tc>
                <a:tc>
                  <a:txBody>
                    <a:bodyPr/>
                    <a:lstStyle/>
                    <a:p>
                      <a:pPr marL="0" marR="0" lvl="0" indent="0" algn="l" rtl="0">
                        <a:lnSpc>
                          <a:spcPct val="115000"/>
                        </a:lnSpc>
                        <a:spcBef>
                          <a:spcPts val="0"/>
                        </a:spcBef>
                        <a:spcAft>
                          <a:spcPts val="0"/>
                        </a:spcAft>
                        <a:buClr>
                          <a:srgbClr val="000000"/>
                        </a:buClr>
                        <a:buSzPts val="700"/>
                        <a:buFont typeface="Arial"/>
                        <a:buNone/>
                      </a:pPr>
                      <a:r>
                        <a:rPr lang="en" sz="1000"/>
                        <a:t>ET</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1000"/>
                        <a:buFont typeface="Arial"/>
                        <a:buNone/>
                      </a:pPr>
                      <a:r>
                        <a:rPr lang="en" sz="1000"/>
                        <a:t>26.83</a:t>
                      </a:r>
                      <a:r>
                        <a:rPr lang="en" sz="1000" u="none" strike="noStrike" cap="none"/>
                        <a:t>%</a:t>
                      </a:r>
                      <a:endParaRPr sz="1000"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a:t>0.55%</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77</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$144.31</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$11,111.87</a:t>
                      </a:r>
                      <a:endParaRPr sz="1000"/>
                    </a:p>
                  </a:txBody>
                  <a:tcPr marL="28575" marR="28575" marT="19050" marB="19050" anchor="b"/>
                </a:tc>
                <a:tc>
                  <a:txBody>
                    <a:bodyPr/>
                    <a:lstStyle/>
                    <a:p>
                      <a:pPr marL="0" marR="0" lvl="0" indent="0" algn="ctr" rtl="0">
                        <a:lnSpc>
                          <a:spcPct val="115000"/>
                        </a:lnSpc>
                        <a:spcBef>
                          <a:spcPts val="0"/>
                        </a:spcBef>
                        <a:spcAft>
                          <a:spcPts val="0"/>
                        </a:spcAft>
                        <a:buNone/>
                      </a:pPr>
                      <a:r>
                        <a:rPr lang="en" sz="1000">
                          <a:solidFill>
                            <a:srgbClr val="00B050"/>
                          </a:solidFill>
                        </a:rPr>
                        <a:t>5.58%</a:t>
                      </a:r>
                      <a:endParaRPr sz="1000" u="none" strike="noStrike" cap="none">
                        <a:solidFill>
                          <a:srgbClr val="00B050"/>
                        </a:solidFill>
                      </a:endParaRPr>
                    </a:p>
                  </a:txBody>
                  <a:tcPr marL="28575" marR="28575" marT="19050" marB="19050" anchor="b"/>
                </a:tc>
                <a:extLst>
                  <a:ext uri="{0D108BD9-81ED-4DB2-BD59-A6C34878D82A}">
                    <a16:rowId xmlns:a16="http://schemas.microsoft.com/office/drawing/2014/main" val="10003"/>
                  </a:ext>
                </a:extLst>
              </a:tr>
              <a:tr h="200025">
                <a:tc>
                  <a:txBody>
                    <a:bodyPr/>
                    <a:lstStyle/>
                    <a:p>
                      <a:pPr marL="0" marR="0" lvl="0" indent="0" algn="l" rtl="0">
                        <a:lnSpc>
                          <a:spcPct val="100000"/>
                        </a:lnSpc>
                        <a:spcBef>
                          <a:spcPts val="0"/>
                        </a:spcBef>
                        <a:spcAft>
                          <a:spcPts val="0"/>
                        </a:spcAft>
                        <a:buClr>
                          <a:srgbClr val="000000"/>
                        </a:buClr>
                        <a:buSzPts val="700"/>
                        <a:buFont typeface="Arial"/>
                        <a:buNone/>
                      </a:pPr>
                      <a:r>
                        <a:rPr lang="en" sz="1000"/>
                        <a:t>Equinor ASA</a:t>
                      </a:r>
                      <a:endParaRPr sz="1000" u="none" strike="noStrike" cap="none"/>
                    </a:p>
                  </a:txBody>
                  <a:tcPr marL="28575" marR="28575" marT="19050" marB="19050" anchor="b"/>
                </a:tc>
                <a:tc>
                  <a:txBody>
                    <a:bodyPr/>
                    <a:lstStyle/>
                    <a:p>
                      <a:pPr marL="0" marR="0" lvl="0" indent="0" algn="l" rtl="0">
                        <a:lnSpc>
                          <a:spcPct val="100000"/>
                        </a:lnSpc>
                        <a:spcBef>
                          <a:spcPts val="0"/>
                        </a:spcBef>
                        <a:spcAft>
                          <a:spcPts val="0"/>
                        </a:spcAft>
                        <a:buClr>
                          <a:srgbClr val="000000"/>
                        </a:buClr>
                        <a:buSzPts val="700"/>
                        <a:buFont typeface="Arial"/>
                        <a:buNone/>
                      </a:pPr>
                      <a:r>
                        <a:rPr lang="en" sz="1000"/>
                        <a:t>EQNR</a:t>
                      </a:r>
                      <a:endParaRPr sz="1000"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1000"/>
                        <a:buFont typeface="Arial"/>
                        <a:buNone/>
                      </a:pPr>
                      <a:r>
                        <a:rPr lang="en" sz="1000"/>
                        <a:t>17,44</a:t>
                      </a:r>
                      <a:r>
                        <a:rPr lang="en" sz="1000" u="none" strike="noStrike" cap="none"/>
                        <a:t>%</a:t>
                      </a:r>
                      <a:endParaRPr sz="1000"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a:t>0.60%</a:t>
                      </a:r>
                      <a:endParaRPr sz="1000"/>
                    </a:p>
                  </a:txBody>
                  <a:tcPr marL="28575" marR="28575" marT="19050" marB="19050" anchor="b"/>
                </a:tc>
                <a:tc>
                  <a:txBody>
                    <a:bodyPr/>
                    <a:lstStyle/>
                    <a:p>
                      <a:pPr marL="0" lvl="0" indent="0" algn="ctr" rtl="0">
                        <a:lnSpc>
                          <a:spcPct val="115000"/>
                        </a:lnSpc>
                        <a:spcBef>
                          <a:spcPts val="0"/>
                        </a:spcBef>
                        <a:spcAft>
                          <a:spcPts val="0"/>
                        </a:spcAft>
                        <a:buNone/>
                      </a:pPr>
                      <a:r>
                        <a:rPr lang="en" sz="1000"/>
                        <a:t>389</a:t>
                      </a:r>
                      <a:endParaRPr sz="1000"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a:t>$30.79</a:t>
                      </a:r>
                      <a:endParaRPr sz="1000"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a:t>$11,977.31</a:t>
                      </a:r>
                      <a:endParaRPr sz="1000"/>
                    </a:p>
                  </a:txBody>
                  <a:tcPr marL="28575" marR="28575" marT="19050" marB="19050" anchor="b"/>
                </a:tc>
                <a:tc>
                  <a:txBody>
                    <a:bodyPr/>
                    <a:lstStyle/>
                    <a:p>
                      <a:pPr marL="0" marR="0" lvl="0" indent="0" algn="ctr" rtl="0">
                        <a:lnSpc>
                          <a:spcPct val="115000"/>
                        </a:lnSpc>
                        <a:spcBef>
                          <a:spcPts val="0"/>
                        </a:spcBef>
                        <a:spcAft>
                          <a:spcPts val="0"/>
                        </a:spcAft>
                        <a:buNone/>
                      </a:pPr>
                      <a:r>
                        <a:rPr lang="en" sz="1000">
                          <a:solidFill>
                            <a:srgbClr val="FF0000"/>
                          </a:solidFill>
                        </a:rPr>
                        <a:t>-3.07%</a:t>
                      </a:r>
                      <a:endParaRPr sz="1000" u="none" strike="noStrike" cap="none">
                        <a:solidFill>
                          <a:srgbClr val="FF0000"/>
                        </a:solidFill>
                      </a:endParaRPr>
                    </a:p>
                  </a:txBody>
                  <a:tcPr marL="28575" marR="28575" marT="19050" marB="19050" anchor="b"/>
                </a:tc>
                <a:extLst>
                  <a:ext uri="{0D108BD9-81ED-4DB2-BD59-A6C34878D82A}">
                    <a16:rowId xmlns:a16="http://schemas.microsoft.com/office/drawing/2014/main" val="10004"/>
                  </a:ext>
                </a:extLst>
              </a:tr>
              <a:tr h="200025">
                <a:tc>
                  <a:txBody>
                    <a:bodyPr/>
                    <a:lstStyle/>
                    <a:p>
                      <a:pPr marL="0" marR="0" lvl="0" indent="0" algn="l" rtl="0">
                        <a:lnSpc>
                          <a:spcPct val="100000"/>
                        </a:lnSpc>
                        <a:spcBef>
                          <a:spcPts val="0"/>
                        </a:spcBef>
                        <a:spcAft>
                          <a:spcPts val="0"/>
                        </a:spcAft>
                        <a:buNone/>
                      </a:pPr>
                      <a:r>
                        <a:rPr lang="en" sz="1000" b="1"/>
                        <a:t>iShare Global Energy ETF</a:t>
                      </a:r>
                      <a:endParaRPr sz="1000" b="1"/>
                    </a:p>
                  </a:txBody>
                  <a:tcPr marL="28575" marR="28575" marT="19050" marB="19050" anchor="b"/>
                </a:tc>
                <a:tc>
                  <a:txBody>
                    <a:bodyPr/>
                    <a:lstStyle/>
                    <a:p>
                      <a:pPr marL="0" marR="0" lvl="0" indent="0" algn="l" rtl="0">
                        <a:lnSpc>
                          <a:spcPct val="100000"/>
                        </a:lnSpc>
                        <a:spcBef>
                          <a:spcPts val="0"/>
                        </a:spcBef>
                        <a:spcAft>
                          <a:spcPts val="0"/>
                        </a:spcAft>
                        <a:buNone/>
                      </a:pPr>
                      <a:r>
                        <a:rPr lang="en" sz="1000" b="1"/>
                        <a:t>IXC</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1000"/>
                        <a:buFont typeface="Arial"/>
                        <a:buNone/>
                      </a:pPr>
                      <a:r>
                        <a:rPr lang="en" sz="950" b="1" u="none" strike="noStrike" cap="none"/>
                        <a:t>19.3</a:t>
                      </a:r>
                      <a:r>
                        <a:rPr lang="en" sz="950" b="1"/>
                        <a:t>3</a:t>
                      </a:r>
                      <a:r>
                        <a:rPr lang="en" sz="950" b="1" u="none" strike="noStrike" cap="none"/>
                        <a:t>%</a:t>
                      </a:r>
                      <a:endParaRPr sz="950" b="1"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b="1"/>
                        <a:t>0.67%</a:t>
                      </a:r>
                      <a:endParaRPr sz="1000" b="1"/>
                    </a:p>
                  </a:txBody>
                  <a:tcPr marL="28575" marR="28575" marT="19050" marB="19050" anchor="b"/>
                </a:tc>
                <a:tc>
                  <a:txBody>
                    <a:bodyPr/>
                    <a:lstStyle/>
                    <a:p>
                      <a:pPr marL="0" lvl="0" indent="0" algn="ctr" rtl="0">
                        <a:lnSpc>
                          <a:spcPct val="115000"/>
                        </a:lnSpc>
                        <a:spcBef>
                          <a:spcPts val="0"/>
                        </a:spcBef>
                        <a:spcAft>
                          <a:spcPts val="0"/>
                        </a:spcAft>
                        <a:buNone/>
                      </a:pPr>
                      <a:r>
                        <a:rPr lang="en" sz="1000" b="1"/>
                        <a:t>350</a:t>
                      </a:r>
                      <a:endParaRPr sz="1000" b="1"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b="1"/>
                        <a:t>$38.60</a:t>
                      </a:r>
                      <a:endParaRPr sz="1000" b="1"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b="1"/>
                        <a:t>$13,510.00</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None/>
                      </a:pPr>
                      <a:r>
                        <a:rPr lang="en" sz="1000" b="1">
                          <a:solidFill>
                            <a:srgbClr val="FF0000"/>
                          </a:solidFill>
                        </a:rPr>
                        <a:t>-1.19%</a:t>
                      </a:r>
                      <a:endParaRPr sz="1000" b="1" u="none" strike="noStrike" cap="none">
                        <a:solidFill>
                          <a:srgbClr val="FF0000"/>
                        </a:solidFill>
                      </a:endParaRPr>
                    </a:p>
                  </a:txBody>
                  <a:tcPr marL="28575" marR="28575" marT="19050" marB="19050" anchor="b"/>
                </a:tc>
                <a:extLst>
                  <a:ext uri="{0D108BD9-81ED-4DB2-BD59-A6C34878D82A}">
                    <a16:rowId xmlns:a16="http://schemas.microsoft.com/office/drawing/2014/main" val="10005"/>
                  </a:ext>
                </a:extLst>
              </a:tr>
              <a:tr h="200025">
                <a:tc>
                  <a:txBody>
                    <a:bodyPr/>
                    <a:lstStyle/>
                    <a:p>
                      <a:pPr marL="0" marR="0" lvl="0" indent="0" algn="l" rtl="0">
                        <a:lnSpc>
                          <a:spcPct val="100000"/>
                        </a:lnSpc>
                        <a:spcBef>
                          <a:spcPts val="0"/>
                        </a:spcBef>
                        <a:spcAft>
                          <a:spcPts val="0"/>
                        </a:spcAft>
                        <a:buNone/>
                      </a:pPr>
                      <a:endParaRPr sz="1000" b="1"/>
                    </a:p>
                  </a:txBody>
                  <a:tcPr marL="28575" marR="28575" marT="19050" marB="19050" anchor="b"/>
                </a:tc>
                <a:tc>
                  <a:txBody>
                    <a:bodyPr/>
                    <a:lstStyle/>
                    <a:p>
                      <a:pPr marL="0" marR="0" lvl="0" indent="0" algn="l" rtl="0">
                        <a:lnSpc>
                          <a:spcPct val="100000"/>
                        </a:lnSpc>
                        <a:spcBef>
                          <a:spcPts val="0"/>
                        </a:spcBef>
                        <a:spcAft>
                          <a:spcPts val="0"/>
                        </a:spcAft>
                        <a:buNone/>
                      </a:pPr>
                      <a:r>
                        <a:rPr lang="en" sz="1000" b="1"/>
                        <a:t>Total</a:t>
                      </a:r>
                      <a:endParaRPr sz="1000" b="1"/>
                    </a:p>
                  </a:txBody>
                  <a:tcPr marL="28575" marR="28575" marT="19050" marB="19050" anchor="b"/>
                </a:tc>
                <a:tc>
                  <a:txBody>
                    <a:bodyPr/>
                    <a:lstStyle/>
                    <a:p>
                      <a:pPr marL="0" marR="0" lvl="0" indent="0" algn="ctr" rtl="0">
                        <a:lnSpc>
                          <a:spcPct val="115000"/>
                        </a:lnSpc>
                        <a:spcBef>
                          <a:spcPts val="0"/>
                        </a:spcBef>
                        <a:spcAft>
                          <a:spcPts val="0"/>
                        </a:spcAft>
                        <a:buClr>
                          <a:srgbClr val="000000"/>
                        </a:buClr>
                        <a:buSzPts val="1000"/>
                        <a:buFont typeface="Arial"/>
                        <a:buNone/>
                      </a:pPr>
                      <a:r>
                        <a:rPr lang="en" sz="1000" b="1" u="none" strike="noStrike" cap="none"/>
                        <a:t>100%</a:t>
                      </a:r>
                      <a:endParaRPr sz="1400"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b="1"/>
                        <a:t>3.48%</a:t>
                      </a:r>
                      <a:endParaRPr sz="1000" b="1"/>
                    </a:p>
                  </a:txBody>
                  <a:tcPr marL="28575" marR="28575" marT="19050" marB="19050" anchor="b"/>
                </a:tc>
                <a:tc>
                  <a:txBody>
                    <a:bodyPr/>
                    <a:lstStyle/>
                    <a:p>
                      <a:pPr marL="0" lvl="0" indent="0" algn="l" rtl="0">
                        <a:spcBef>
                          <a:spcPts val="0"/>
                        </a:spcBef>
                        <a:spcAft>
                          <a:spcPts val="0"/>
                        </a:spcAft>
                        <a:buNone/>
                      </a:pPr>
                      <a:endParaRPr sz="1000" u="none" strike="noStrike" cap="none"/>
                    </a:p>
                  </a:txBody>
                  <a:tcPr marL="28575" marR="28575" marT="19050" marB="19050" anchor="b"/>
                </a:tc>
                <a:tc>
                  <a:txBody>
                    <a:bodyPr/>
                    <a:lstStyle/>
                    <a:p>
                      <a:pPr marL="0" lvl="0" indent="0" algn="l" rtl="0">
                        <a:spcBef>
                          <a:spcPts val="0"/>
                        </a:spcBef>
                        <a:spcAft>
                          <a:spcPts val="0"/>
                        </a:spcAft>
                        <a:buNone/>
                      </a:pPr>
                      <a:endParaRPr sz="1000" u="none" strike="noStrike" cap="none"/>
                    </a:p>
                  </a:txBody>
                  <a:tcPr marL="28575" marR="28575" marT="19050" marB="19050" anchor="b"/>
                </a:tc>
                <a:tc>
                  <a:txBody>
                    <a:bodyPr/>
                    <a:lstStyle/>
                    <a:p>
                      <a:pPr marL="0" lvl="0" indent="0" algn="ctr" rtl="0">
                        <a:lnSpc>
                          <a:spcPct val="115000"/>
                        </a:lnSpc>
                        <a:spcBef>
                          <a:spcPts val="0"/>
                        </a:spcBef>
                        <a:spcAft>
                          <a:spcPts val="0"/>
                        </a:spcAft>
                        <a:buNone/>
                      </a:pPr>
                      <a:r>
                        <a:rPr lang="en" sz="1000" b="1"/>
                        <a:t>$69,886.48</a:t>
                      </a:r>
                      <a:endParaRPr sz="1000" b="1" u="none" strike="noStrike" cap="none"/>
                    </a:p>
                  </a:txBody>
                  <a:tcPr marL="28575" marR="28575" marT="19050" marB="19050" anchor="b"/>
                </a:tc>
                <a:tc>
                  <a:txBody>
                    <a:bodyPr/>
                    <a:lstStyle/>
                    <a:p>
                      <a:pPr marL="0" marR="0" lvl="0" indent="0" algn="ctr" rtl="0">
                        <a:lnSpc>
                          <a:spcPct val="115000"/>
                        </a:lnSpc>
                        <a:spcBef>
                          <a:spcPts val="0"/>
                        </a:spcBef>
                        <a:spcAft>
                          <a:spcPts val="0"/>
                        </a:spcAft>
                        <a:buNone/>
                      </a:pPr>
                      <a:r>
                        <a:rPr lang="en" sz="1000" b="1">
                          <a:solidFill>
                            <a:srgbClr val="FF0000"/>
                          </a:solidFill>
                        </a:rPr>
                        <a:t>-1.78</a:t>
                      </a:r>
                      <a:endParaRPr sz="1000" b="1" u="none" strike="noStrike" cap="none">
                        <a:solidFill>
                          <a:srgbClr val="FF0000"/>
                        </a:solidFill>
                      </a:endParaRPr>
                    </a:p>
                  </a:txBody>
                  <a:tcPr marL="28575" marR="28575" marT="19050" marB="19050" anchor="b"/>
                </a:tc>
                <a:extLst>
                  <a:ext uri="{0D108BD9-81ED-4DB2-BD59-A6C34878D82A}">
                    <a16:rowId xmlns:a16="http://schemas.microsoft.com/office/drawing/2014/main" val="10006"/>
                  </a:ext>
                </a:extLst>
              </a:tr>
            </a:tbl>
          </a:graphicData>
        </a:graphic>
      </p:graphicFrame>
      <p:sp>
        <p:nvSpPr>
          <p:cNvPr id="824" name="Google Shape;824;g1ed288b15cb_0_26"/>
          <p:cNvSpPr txBox="1"/>
          <p:nvPr/>
        </p:nvSpPr>
        <p:spPr>
          <a:xfrm>
            <a:off x="282338" y="3015525"/>
            <a:ext cx="6531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888888"/>
                </a:solidFill>
                <a:latin typeface="Calibri"/>
                <a:ea typeface="Calibri"/>
                <a:cs typeface="Calibri"/>
                <a:sym typeface="Calibri"/>
              </a:rPr>
              <a:t>**Price Nov 30</a:t>
            </a:r>
            <a:endParaRPr sz="900">
              <a:solidFill>
                <a:srgbClr val="888888"/>
              </a:solidFill>
              <a:latin typeface="Calibri"/>
              <a:ea typeface="Calibri"/>
              <a:cs typeface="Calibri"/>
              <a:sym typeface="Calibri"/>
            </a:endParaRPr>
          </a:p>
        </p:txBody>
      </p:sp>
      <p:pic>
        <p:nvPicPr>
          <p:cNvPr id="825" name="Google Shape;825;g1ed288b15cb_0_26"/>
          <p:cNvPicPr preferRelativeResize="0"/>
          <p:nvPr/>
        </p:nvPicPr>
        <p:blipFill rotWithShape="1">
          <a:blip r:embed="rId4">
            <a:alphaModFix/>
          </a:blip>
          <a:srcRect/>
          <a:stretch/>
        </p:blipFill>
        <p:spPr>
          <a:xfrm>
            <a:off x="1958925" y="2150"/>
            <a:ext cx="1019695" cy="851449"/>
          </a:xfrm>
          <a:prstGeom prst="rect">
            <a:avLst/>
          </a:prstGeom>
          <a:noFill/>
          <a:ln>
            <a:noFill/>
          </a:ln>
        </p:spPr>
      </p:pic>
      <p:pic>
        <p:nvPicPr>
          <p:cNvPr id="826" name="Google Shape;826;g1ed288b15cb_0_26"/>
          <p:cNvPicPr preferRelativeResize="0"/>
          <p:nvPr/>
        </p:nvPicPr>
        <p:blipFill rotWithShape="1">
          <a:blip r:embed="rId5">
            <a:alphaModFix/>
          </a:blip>
          <a:srcRect/>
          <a:stretch/>
        </p:blipFill>
        <p:spPr>
          <a:xfrm>
            <a:off x="3646878" y="96463"/>
            <a:ext cx="1383126" cy="708375"/>
          </a:xfrm>
          <a:prstGeom prst="rect">
            <a:avLst/>
          </a:prstGeom>
          <a:noFill/>
          <a:ln>
            <a:noFill/>
          </a:ln>
        </p:spPr>
      </p:pic>
      <p:pic>
        <p:nvPicPr>
          <p:cNvPr id="827" name="Google Shape;827;g1ed288b15cb_0_26"/>
          <p:cNvPicPr preferRelativeResize="0"/>
          <p:nvPr/>
        </p:nvPicPr>
        <p:blipFill rotWithShape="1">
          <a:blip r:embed="rId6">
            <a:alphaModFix/>
          </a:blip>
          <a:srcRect/>
          <a:stretch/>
        </p:blipFill>
        <p:spPr>
          <a:xfrm>
            <a:off x="5420817" y="0"/>
            <a:ext cx="1162858" cy="877650"/>
          </a:xfrm>
          <a:prstGeom prst="rect">
            <a:avLst/>
          </a:prstGeom>
          <a:noFill/>
          <a:ln>
            <a:noFill/>
          </a:ln>
        </p:spPr>
      </p:pic>
      <p:pic>
        <p:nvPicPr>
          <p:cNvPr id="828" name="Google Shape;828;g1ed288b15cb_0_26"/>
          <p:cNvPicPr preferRelativeResize="0"/>
          <p:nvPr/>
        </p:nvPicPr>
        <p:blipFill rotWithShape="1">
          <a:blip r:embed="rId7">
            <a:alphaModFix/>
          </a:blip>
          <a:srcRect/>
          <a:stretch/>
        </p:blipFill>
        <p:spPr>
          <a:xfrm>
            <a:off x="6699526" y="24938"/>
            <a:ext cx="1702900" cy="851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g1ed288b15cb_0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5" name="Google Shape;835;g1ed288b15cb_0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6" name="Google Shape;836;g1ed288b15cb_0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7" name="Google Shape;837;g1ed288b15cb_0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8" name="Google Shape;838;g1ed288b15cb_0_0"/>
          <p:cNvSpPr txBox="1">
            <a:spLocks noGrp="1"/>
          </p:cNvSpPr>
          <p:nvPr>
            <p:ph type="title"/>
          </p:nvPr>
        </p:nvSpPr>
        <p:spPr>
          <a:xfrm>
            <a:off x="1049179" y="3453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Energy</a:t>
            </a:r>
            <a:endParaRPr sz="1200"/>
          </a:p>
        </p:txBody>
      </p:sp>
      <p:sp>
        <p:nvSpPr>
          <p:cNvPr id="839" name="Google Shape;839;g1ed288b15cb_0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28</a:t>
            </a:fld>
            <a:endParaRPr/>
          </a:p>
        </p:txBody>
      </p:sp>
      <p:pic>
        <p:nvPicPr>
          <p:cNvPr id="840" name="Google Shape;840;g1ed288b15cb_0_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841" name="Google Shape;841;g1ed288b15cb_0_0"/>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842" name="Google Shape;842;g1ed288b15cb_0_0"/>
          <p:cNvSpPr/>
          <p:nvPr/>
        </p:nvSpPr>
        <p:spPr>
          <a:xfrm>
            <a:off x="1026000" y="1202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843" name="Google Shape;843;g1ed288b15cb_0_0"/>
          <p:cNvSpPr txBox="1"/>
          <p:nvPr/>
        </p:nvSpPr>
        <p:spPr>
          <a:xfrm>
            <a:off x="994400" y="1589575"/>
            <a:ext cx="24906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10/25</a:t>
            </a:r>
            <a:r>
              <a:rPr lang="en" sz="1200">
                <a:solidFill>
                  <a:srgbClr val="000000"/>
                </a:solidFill>
                <a:latin typeface="Times New Roman"/>
                <a:ea typeface="Times New Roman"/>
                <a:cs typeface="Times New Roman"/>
                <a:sym typeface="Times New Roman"/>
              </a:rPr>
              <a:t> - </a:t>
            </a:r>
            <a:r>
              <a:rPr lang="en" sz="1200" b="0" i="0" u="none" strike="noStrike" cap="none">
                <a:solidFill>
                  <a:srgbClr val="000000"/>
                </a:solidFill>
                <a:latin typeface="Times New Roman"/>
                <a:ea typeface="Times New Roman"/>
                <a:cs typeface="Times New Roman"/>
                <a:sym typeface="Times New Roman"/>
              </a:rPr>
              <a:t>Bought </a:t>
            </a:r>
            <a:r>
              <a:rPr lang="en" sz="1200">
                <a:latin typeface="Times New Roman"/>
                <a:ea typeface="Times New Roman"/>
                <a:cs typeface="Times New Roman"/>
                <a:sym typeface="Times New Roman"/>
              </a:rPr>
              <a:t>CVX</a:t>
            </a: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10/25</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Trimmed IXC</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11/16</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Bought EQNR</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11/16 - Trimmed IXC</a:t>
            </a:r>
            <a:endParaRPr sz="1200">
              <a:latin typeface="Times New Roman"/>
              <a:ea typeface="Times New Roman"/>
              <a:cs typeface="Times New Roman"/>
              <a:sym typeface="Times New Roman"/>
            </a:endParaRPr>
          </a:p>
        </p:txBody>
      </p:sp>
      <p:sp>
        <p:nvSpPr>
          <p:cNvPr id="844" name="Google Shape;844;g1ed288b15cb_0_0"/>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-1.78%</a:t>
            </a:r>
            <a:endParaRPr sz="1200" b="0"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b="0" i="0" u="none" strike="noStrike" cap="none">
                <a:solidFill>
                  <a:srgbClr val="FF0000"/>
                </a:solidFill>
                <a:latin typeface="Times New Roman"/>
                <a:ea typeface="Times New Roman"/>
                <a:cs typeface="Times New Roman"/>
                <a:sym typeface="Times New Roman"/>
              </a:rPr>
              <a:t>-0.08%</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-0.03%</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-0.11</a:t>
            </a:r>
            <a:endParaRPr sz="1200" b="1">
              <a:solidFill>
                <a:srgbClr val="FF000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845" name="Google Shape;845;g1ed288b15cb_0_0"/>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846" name="Google Shape;846;g1ed288b15cb_0_0"/>
          <p:cNvSpPr txBox="1"/>
          <p:nvPr/>
        </p:nvSpPr>
        <p:spPr>
          <a:xfrm>
            <a:off x="3410213" y="1487275"/>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a:solidFill>
                  <a:schemeClr val="dk1"/>
                </a:solidFill>
                <a:latin typeface="Times New Roman"/>
                <a:ea typeface="Times New Roman"/>
                <a:cs typeface="Times New Roman"/>
                <a:sym typeface="Times New Roman"/>
              </a:rPr>
              <a:t>Weakening Inflation</a:t>
            </a: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Global Diversification</a:t>
            </a: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Long Term Growth</a:t>
            </a:r>
            <a:endParaRPr sz="1200">
              <a:solidFill>
                <a:schemeClr val="dk1"/>
              </a:solidFill>
              <a:latin typeface="Times New Roman"/>
              <a:ea typeface="Times New Roman"/>
              <a:cs typeface="Times New Roman"/>
              <a:sym typeface="Times New Roman"/>
            </a:endParaRPr>
          </a:p>
        </p:txBody>
      </p:sp>
      <p:graphicFrame>
        <p:nvGraphicFramePr>
          <p:cNvPr id="847" name="Google Shape;847;g1ed288b15cb_0_0"/>
          <p:cNvGraphicFramePr/>
          <p:nvPr/>
        </p:nvGraphicFramePr>
        <p:xfrm>
          <a:off x="1506375" y="2498163"/>
          <a:ext cx="3000000" cy="3000000"/>
        </p:xfrm>
        <a:graphic>
          <a:graphicData uri="http://schemas.openxmlformats.org/drawingml/2006/table">
            <a:tbl>
              <a:tblPr>
                <a:noFill/>
                <a:tableStyleId>{01D93DA9-5D03-4D8B-92EE-D4FC97DEDB45}</a:tableStyleId>
              </a:tblPr>
              <a:tblGrid>
                <a:gridCol w="1409700">
                  <a:extLst>
                    <a:ext uri="{9D8B030D-6E8A-4147-A177-3AD203B41FA5}">
                      <a16:colId xmlns:a16="http://schemas.microsoft.com/office/drawing/2014/main" val="20000"/>
                    </a:ext>
                  </a:extLst>
                </a:gridCol>
                <a:gridCol w="951425">
                  <a:extLst>
                    <a:ext uri="{9D8B030D-6E8A-4147-A177-3AD203B41FA5}">
                      <a16:colId xmlns:a16="http://schemas.microsoft.com/office/drawing/2014/main" val="20001"/>
                    </a:ext>
                  </a:extLst>
                </a:gridCol>
                <a:gridCol w="886900">
                  <a:extLst>
                    <a:ext uri="{9D8B030D-6E8A-4147-A177-3AD203B41FA5}">
                      <a16:colId xmlns:a16="http://schemas.microsoft.com/office/drawing/2014/main" val="20002"/>
                    </a:ext>
                  </a:extLst>
                </a:gridCol>
                <a:gridCol w="1280600">
                  <a:extLst>
                    <a:ext uri="{9D8B030D-6E8A-4147-A177-3AD203B41FA5}">
                      <a16:colId xmlns:a16="http://schemas.microsoft.com/office/drawing/2014/main" val="20003"/>
                    </a:ext>
                  </a:extLst>
                </a:gridCol>
                <a:gridCol w="596900">
                  <a:extLst>
                    <a:ext uri="{9D8B030D-6E8A-4147-A177-3AD203B41FA5}">
                      <a16:colId xmlns:a16="http://schemas.microsoft.com/office/drawing/2014/main" val="20004"/>
                    </a:ext>
                  </a:extLst>
                </a:gridCol>
                <a:gridCol w="1374750">
                  <a:extLst>
                    <a:ext uri="{9D8B030D-6E8A-4147-A177-3AD203B41FA5}">
                      <a16:colId xmlns:a16="http://schemas.microsoft.com/office/drawing/2014/main" val="20005"/>
                    </a:ext>
                  </a:extLst>
                </a:gridCol>
              </a:tblGrid>
              <a:tr h="0">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Segment</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Benchmark %</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000000"/>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 from Stocks</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000000"/>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 from Benchmark</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000000"/>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Total</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000000"/>
                      </a:solidFill>
                      <a:prstDash val="solid"/>
                      <a:round/>
                      <a:headEnd type="none" w="sm" len="sm"/>
                      <a:tailEnd type="none" w="sm" len="sm"/>
                    </a:lnB>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Net Factor Exposure</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000000"/>
                      </a:solidFill>
                      <a:prstDash val="solid"/>
                      <a:round/>
                      <a:headEnd type="none" w="sm" len="sm"/>
                      <a:tailEnd type="none" w="sm" len="sm"/>
                    </a:lnB>
                    <a:solidFill>
                      <a:srgbClr val="9E0000"/>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Integrated O&amp;G</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53.99%</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54.54%</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8.88%</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63.42%</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00B050"/>
                          </a:solidFill>
                          <a:latin typeface="Times New Roman"/>
                          <a:ea typeface="Times New Roman"/>
                          <a:cs typeface="Times New Roman"/>
                          <a:sym typeface="Times New Roman"/>
                        </a:rPr>
                        <a:t>9.43%</a:t>
                      </a:r>
                      <a:endParaRPr sz="1000">
                        <a:solidFill>
                          <a:srgbClr val="00B050"/>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O&amp;G Exploration</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21.47%</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0.00%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3.53%</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3.53%</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0000"/>
                          </a:solidFill>
                          <a:latin typeface="Times New Roman"/>
                          <a:ea typeface="Times New Roman"/>
                          <a:cs typeface="Times New Roman"/>
                          <a:sym typeface="Times New Roman"/>
                        </a:rPr>
                        <a:t>-17.94%</a:t>
                      </a:r>
                      <a:endParaRPr sz="1000">
                        <a:solidFill>
                          <a:srgbClr val="FF0000"/>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O&amp;G Storage</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9.97%</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29.02%</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1.64%</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30.66%</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00B050"/>
                          </a:solidFill>
                          <a:latin typeface="Times New Roman"/>
                          <a:ea typeface="Times New Roman"/>
                          <a:cs typeface="Times New Roman"/>
                          <a:sym typeface="Times New Roman"/>
                        </a:rPr>
                        <a:t>20.69%</a:t>
                      </a:r>
                      <a:endParaRPr sz="1000">
                        <a:solidFill>
                          <a:srgbClr val="00B050"/>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O&amp;G Refining</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7.29%</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0.00%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1.20%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1.20%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0000"/>
                          </a:solidFill>
                          <a:latin typeface="Times New Roman"/>
                          <a:ea typeface="Times New Roman"/>
                          <a:cs typeface="Times New Roman"/>
                          <a:sym typeface="Times New Roman"/>
                        </a:rPr>
                        <a:t>-6.09%</a:t>
                      </a:r>
                      <a:endParaRPr sz="1000">
                        <a:solidFill>
                          <a:srgbClr val="FF0000"/>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O&amp;G Equipment</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5.69%</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0.00%</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0.94%</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latin typeface="Times New Roman"/>
                          <a:ea typeface="Times New Roman"/>
                          <a:cs typeface="Times New Roman"/>
                          <a:sym typeface="Times New Roman"/>
                        </a:rPr>
                        <a:t>0.94%</a:t>
                      </a:r>
                      <a:endParaRPr sz="1000">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000">
                          <a:solidFill>
                            <a:srgbClr val="FF0000"/>
                          </a:solidFill>
                          <a:latin typeface="Times New Roman"/>
                          <a:ea typeface="Times New Roman"/>
                          <a:cs typeface="Times New Roman"/>
                          <a:sym typeface="Times New Roman"/>
                        </a:rPr>
                        <a:t>-4.75%</a:t>
                      </a:r>
                      <a:endParaRPr sz="1000">
                        <a:solidFill>
                          <a:srgbClr val="FF0000"/>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6350"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848" name="Google Shape;848;g1ed288b15cb_0_0"/>
          <p:cNvPicPr preferRelativeResize="0"/>
          <p:nvPr/>
        </p:nvPicPr>
        <p:blipFill rotWithShape="1">
          <a:blip r:embed="rId4">
            <a:alphaModFix/>
          </a:blip>
          <a:srcRect/>
          <a:stretch/>
        </p:blipFill>
        <p:spPr>
          <a:xfrm>
            <a:off x="1930150" y="4275"/>
            <a:ext cx="1022780" cy="854025"/>
          </a:xfrm>
          <a:prstGeom prst="rect">
            <a:avLst/>
          </a:prstGeom>
          <a:noFill/>
          <a:ln>
            <a:noFill/>
          </a:ln>
        </p:spPr>
      </p:pic>
      <p:pic>
        <p:nvPicPr>
          <p:cNvPr id="849" name="Google Shape;849;g1ed288b15cb_0_0"/>
          <p:cNvPicPr preferRelativeResize="0"/>
          <p:nvPr/>
        </p:nvPicPr>
        <p:blipFill rotWithShape="1">
          <a:blip r:embed="rId5">
            <a:alphaModFix/>
          </a:blip>
          <a:srcRect/>
          <a:stretch/>
        </p:blipFill>
        <p:spPr>
          <a:xfrm>
            <a:off x="3676988" y="142150"/>
            <a:ext cx="1105576" cy="566225"/>
          </a:xfrm>
          <a:prstGeom prst="rect">
            <a:avLst/>
          </a:prstGeom>
          <a:noFill/>
          <a:ln>
            <a:noFill/>
          </a:ln>
        </p:spPr>
      </p:pic>
      <p:pic>
        <p:nvPicPr>
          <p:cNvPr id="850" name="Google Shape;850;g1ed288b15cb_0_0"/>
          <p:cNvPicPr preferRelativeResize="0"/>
          <p:nvPr/>
        </p:nvPicPr>
        <p:blipFill rotWithShape="1">
          <a:blip r:embed="rId6">
            <a:alphaModFix/>
          </a:blip>
          <a:srcRect/>
          <a:stretch/>
        </p:blipFill>
        <p:spPr>
          <a:xfrm>
            <a:off x="5452125" y="23629"/>
            <a:ext cx="1131550" cy="854020"/>
          </a:xfrm>
          <a:prstGeom prst="rect">
            <a:avLst/>
          </a:prstGeom>
          <a:noFill/>
          <a:ln>
            <a:noFill/>
          </a:ln>
        </p:spPr>
      </p:pic>
      <p:pic>
        <p:nvPicPr>
          <p:cNvPr id="851" name="Google Shape;851;g1ed288b15cb_0_0"/>
          <p:cNvPicPr preferRelativeResize="0"/>
          <p:nvPr/>
        </p:nvPicPr>
        <p:blipFill rotWithShape="1">
          <a:blip r:embed="rId7">
            <a:alphaModFix/>
          </a:blip>
          <a:srcRect/>
          <a:stretch/>
        </p:blipFill>
        <p:spPr>
          <a:xfrm>
            <a:off x="6699513" y="49838"/>
            <a:ext cx="1603200" cy="801600"/>
          </a:xfrm>
          <a:prstGeom prst="rect">
            <a:avLst/>
          </a:prstGeom>
          <a:noFill/>
          <a:ln>
            <a:noFill/>
          </a:ln>
        </p:spPr>
      </p:pic>
      <p:sp>
        <p:nvSpPr>
          <p:cNvPr id="852" name="Google Shape;852;g1ed288b15cb_0_0"/>
          <p:cNvSpPr txBox="1"/>
          <p:nvPr/>
        </p:nvSpPr>
        <p:spPr>
          <a:xfrm>
            <a:off x="994401" y="4811050"/>
            <a:ext cx="2839200" cy="201900"/>
          </a:xfrm>
          <a:prstGeom prst="rect">
            <a:avLst/>
          </a:prstGeom>
          <a:noFill/>
          <a:ln>
            <a:noFill/>
          </a:ln>
        </p:spPr>
        <p:txBody>
          <a:bodyPr spcFirstLastPara="1" wrap="square" lIns="0" tIns="9525"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John Guo</a:t>
            </a:r>
            <a:endParaRPr sz="1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27"/>
          <p:cNvSpPr/>
          <p:nvPr/>
        </p:nvSpPr>
        <p:spPr>
          <a:xfrm>
            <a:off x="994410"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9" name="Google Shape;859;p27"/>
          <p:cNvSpPr/>
          <p:nvPr/>
        </p:nvSpPr>
        <p:spPr>
          <a:xfrm>
            <a:off x="0"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0" name="Google Shape;860;p27"/>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1" name="Google Shape;861;p27"/>
          <p:cNvSpPr/>
          <p:nvPr/>
        </p:nvSpPr>
        <p:spPr>
          <a:xfrm>
            <a:off x="0"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2" name="Google Shape;862;p27"/>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762000" marR="0" lvl="0" indent="15240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863" name="Google Shape;863;p27"/>
          <p:cNvSpPr txBox="1"/>
          <p:nvPr/>
        </p:nvSpPr>
        <p:spPr>
          <a:xfrm>
            <a:off x="912975" y="1071725"/>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45720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	</a:t>
            </a:r>
            <a:endParaRPr sz="1200" b="0" i="0" u="none" strike="noStrike" cap="none">
              <a:solidFill>
                <a:schemeClr val="dk1"/>
              </a:solidFill>
              <a:latin typeface="Times New Roman"/>
              <a:ea typeface="Times New Roman"/>
              <a:cs typeface="Times New Roman"/>
              <a:sym typeface="Times New Roman"/>
            </a:endParaRPr>
          </a:p>
        </p:txBody>
      </p:sp>
      <p:sp>
        <p:nvSpPr>
          <p:cNvPr id="864" name="Google Shape;864;p27"/>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200"/>
              <a:buFont typeface="Arial"/>
              <a:buNone/>
            </a:pPr>
            <a:r>
              <a:rPr lang="en" sz="1000">
                <a:solidFill>
                  <a:schemeClr val="dk1"/>
                </a:solidFill>
                <a:latin typeface="Times New Roman"/>
                <a:ea typeface="Times New Roman"/>
                <a:cs typeface="Times New Roman"/>
                <a:sym typeface="Times New Roman"/>
              </a:rPr>
              <a:t>Jessica Tang</a:t>
            </a:r>
            <a:endParaRPr sz="1000" b="0" i="0" u="none" strike="noStrike" cap="none">
              <a:solidFill>
                <a:schemeClr val="dk1"/>
              </a:solidFill>
              <a:latin typeface="Times New Roman"/>
              <a:ea typeface="Times New Roman"/>
              <a:cs typeface="Times New Roman"/>
              <a:sym typeface="Times New Roman"/>
            </a:endParaRPr>
          </a:p>
        </p:txBody>
      </p:sp>
      <p:sp>
        <p:nvSpPr>
          <p:cNvPr id="865" name="Google Shape;865;p27"/>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fld id="{00000000-1234-1234-1234-123412341234}" type="slidenum">
              <a:rPr lang="en"/>
              <a:t>29</a:t>
            </a:fld>
            <a:endParaRPr/>
          </a:p>
        </p:txBody>
      </p:sp>
      <p:sp>
        <p:nvSpPr>
          <p:cNvPr id="866" name="Google Shape;866;p27"/>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SzPts val="1100"/>
              <a:buNone/>
            </a:pPr>
            <a:r>
              <a:rPr lang="en" sz="1200"/>
              <a:t>Healthcare</a:t>
            </a:r>
            <a:endParaRPr sz="1200"/>
          </a:p>
        </p:txBody>
      </p:sp>
      <p:pic>
        <p:nvPicPr>
          <p:cNvPr id="867" name="Google Shape;867;p27" descr="CVS Pharmacy downloadable logo"/>
          <p:cNvPicPr preferRelativeResize="0"/>
          <p:nvPr/>
        </p:nvPicPr>
        <p:blipFill rotWithShape="1">
          <a:blip r:embed="rId3">
            <a:alphaModFix/>
          </a:blip>
          <a:srcRect r="55537" b="7209"/>
          <a:stretch/>
        </p:blipFill>
        <p:spPr>
          <a:xfrm>
            <a:off x="3135386" y="285789"/>
            <a:ext cx="891731" cy="257100"/>
          </a:xfrm>
          <a:prstGeom prst="rect">
            <a:avLst/>
          </a:prstGeom>
          <a:noFill/>
          <a:ln>
            <a:noFill/>
          </a:ln>
        </p:spPr>
      </p:pic>
      <p:sp>
        <p:nvSpPr>
          <p:cNvPr id="868" name="Google Shape;868;p27"/>
          <p:cNvSpPr txBox="1"/>
          <p:nvPr/>
        </p:nvSpPr>
        <p:spPr>
          <a:xfrm>
            <a:off x="6184069" y="1435392"/>
            <a:ext cx="2533200" cy="383400"/>
          </a:xfrm>
          <a:prstGeom prst="rect">
            <a:avLst/>
          </a:prstGeom>
          <a:noFill/>
          <a:ln>
            <a:noFill/>
          </a:ln>
        </p:spPr>
        <p:txBody>
          <a:bodyPr spcFirstLastPara="1" wrap="square" lIns="0" tIns="6650" rIns="0" bIns="0" anchor="t" anchorCtr="0">
            <a:noAutofit/>
          </a:bodyPr>
          <a:lstStyle/>
          <a:p>
            <a:pPr marL="292100" marR="0" lvl="0" indent="-279400" algn="l" rtl="0">
              <a:lnSpc>
                <a:spcPct val="101600"/>
              </a:lnSpc>
              <a:spcBef>
                <a:spcPts val="0"/>
              </a:spcBef>
              <a:spcAft>
                <a:spcPts val="0"/>
              </a:spcAft>
              <a:buClr>
                <a:srgbClr val="000000"/>
              </a:buClr>
              <a:buSzPts val="1200"/>
              <a:buFont typeface="Arial"/>
              <a:buNone/>
            </a:pPr>
            <a:r>
              <a:rPr lang="en" sz="1200" b="0" i="0" u="none" strike="noStrike" cap="none">
                <a:solidFill>
                  <a:srgbClr val="800000"/>
                </a:solidFill>
                <a:latin typeface="Arial"/>
                <a:ea typeface="Arial"/>
                <a:cs typeface="Arial"/>
                <a:sym typeface="Arial"/>
              </a:rPr>
              <a:t>●	</a:t>
            </a:r>
            <a:r>
              <a:rPr lang="en" sz="1200" b="1" i="0" u="none" strike="noStrike" cap="none">
                <a:solidFill>
                  <a:srgbClr val="800000"/>
                </a:solidFill>
                <a:latin typeface="Times New Roman"/>
                <a:ea typeface="Times New Roman"/>
                <a:cs typeface="Times New Roman"/>
                <a:sym typeface="Times New Roman"/>
              </a:rPr>
              <a:t>Clinical Trial Failures/Delays</a:t>
            </a:r>
            <a:endParaRPr sz="1200" b="0" i="0" u="none" strike="noStrike" cap="none">
              <a:solidFill>
                <a:srgbClr val="000000"/>
              </a:solidFill>
              <a:latin typeface="Times New Roman"/>
              <a:ea typeface="Times New Roman"/>
              <a:cs typeface="Times New Roman"/>
              <a:sym typeface="Times New Roman"/>
            </a:endParaRPr>
          </a:p>
        </p:txBody>
      </p:sp>
      <p:sp>
        <p:nvSpPr>
          <p:cNvPr id="869" name="Google Shape;869;p27"/>
          <p:cNvSpPr/>
          <p:nvPr/>
        </p:nvSpPr>
        <p:spPr>
          <a:xfrm>
            <a:off x="6125908" y="1840196"/>
            <a:ext cx="2365200" cy="4461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r>
              <a:rPr lang="en" sz="1200" b="0" i="0" u="none" strike="noStrike" cap="none">
                <a:solidFill>
                  <a:srgbClr val="800000"/>
                </a:solidFill>
                <a:latin typeface="Arial"/>
                <a:ea typeface="Arial"/>
                <a:cs typeface="Arial"/>
                <a:sym typeface="Arial"/>
              </a:rPr>
              <a:t>●	</a:t>
            </a:r>
            <a:r>
              <a:rPr lang="en" sz="1200" b="1" i="0" u="none" strike="noStrike" cap="none">
                <a:solidFill>
                  <a:srgbClr val="800000"/>
                </a:solidFill>
                <a:latin typeface="Times New Roman"/>
                <a:ea typeface="Times New Roman"/>
                <a:cs typeface="Times New Roman"/>
                <a:sym typeface="Times New Roman"/>
              </a:rPr>
              <a:t>Regulatory Hurdles</a:t>
            </a:r>
            <a:endParaRPr sz="1200" b="0" i="0" u="none" strike="noStrike" cap="none">
              <a:solidFill>
                <a:srgbClr val="000000"/>
              </a:solidFill>
              <a:latin typeface="Times New Roman"/>
              <a:ea typeface="Times New Roman"/>
              <a:cs typeface="Times New Roman"/>
              <a:sym typeface="Times New Roman"/>
            </a:endParaRPr>
          </a:p>
        </p:txBody>
      </p:sp>
      <p:sp>
        <p:nvSpPr>
          <p:cNvPr id="870" name="Google Shape;870;p27"/>
          <p:cNvSpPr/>
          <p:nvPr/>
        </p:nvSpPr>
        <p:spPr>
          <a:xfrm>
            <a:off x="6125883" y="2307496"/>
            <a:ext cx="2365200" cy="4461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r>
              <a:rPr lang="en" sz="1200" b="0" i="0" u="none" strike="noStrike" cap="none">
                <a:solidFill>
                  <a:srgbClr val="800000"/>
                </a:solidFill>
                <a:latin typeface="Arial"/>
                <a:ea typeface="Arial"/>
                <a:cs typeface="Arial"/>
                <a:sym typeface="Arial"/>
              </a:rPr>
              <a:t>●	</a:t>
            </a:r>
            <a:r>
              <a:rPr lang="en" sz="1200" b="1" i="0" u="none" strike="noStrike" cap="none">
                <a:solidFill>
                  <a:srgbClr val="800000"/>
                </a:solidFill>
                <a:latin typeface="Times New Roman"/>
                <a:ea typeface="Times New Roman"/>
                <a:cs typeface="Times New Roman"/>
                <a:sym typeface="Times New Roman"/>
              </a:rPr>
              <a:t>Increased Competition and Innovation</a:t>
            </a:r>
            <a:endParaRPr sz="1200" b="0" i="0" u="none" strike="noStrike" cap="none">
              <a:solidFill>
                <a:srgbClr val="000000"/>
              </a:solidFill>
              <a:latin typeface="Times New Roman"/>
              <a:ea typeface="Times New Roman"/>
              <a:cs typeface="Times New Roman"/>
              <a:sym typeface="Times New Roman"/>
            </a:endParaRPr>
          </a:p>
        </p:txBody>
      </p:sp>
      <p:sp>
        <p:nvSpPr>
          <p:cNvPr id="871" name="Google Shape;871;p27"/>
          <p:cNvSpPr txBox="1"/>
          <p:nvPr/>
        </p:nvSpPr>
        <p:spPr>
          <a:xfrm>
            <a:off x="954725" y="1212525"/>
            <a:ext cx="5129400" cy="1829100"/>
          </a:xfrm>
          <a:prstGeom prst="rect">
            <a:avLst/>
          </a:prstGeom>
          <a:noFill/>
          <a:ln>
            <a:noFill/>
          </a:ln>
        </p:spPr>
        <p:txBody>
          <a:bodyPr spcFirstLastPara="1" wrap="square" lIns="0" tIns="9525" rIns="0" bIns="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100" b="1" i="0" u="none" strike="noStrike" cap="none">
              <a:solidFill>
                <a:srgbClr val="800000"/>
              </a:solidFill>
              <a:latin typeface="Times New Roman"/>
              <a:ea typeface="Times New Roman"/>
              <a:cs typeface="Times New Roman"/>
              <a:sym typeface="Times New Roman"/>
            </a:endParaRPr>
          </a:p>
          <a:p>
            <a:pPr marL="203200" marR="0" lvl="0" indent="-184150" algn="just" rtl="0">
              <a:lnSpc>
                <a:spcPct val="100000"/>
              </a:lnSpc>
              <a:spcBef>
                <a:spcPts val="0"/>
              </a:spcBef>
              <a:spcAft>
                <a:spcPts val="0"/>
              </a:spcAft>
              <a:buClr>
                <a:srgbClr val="800000"/>
              </a:buClr>
              <a:buSzPts val="1100"/>
              <a:buFont typeface="Times New Roman"/>
              <a:buChar char="•"/>
            </a:pPr>
            <a:r>
              <a:rPr lang="en" sz="1100" b="1" i="0" u="none" strike="noStrike" cap="none">
                <a:solidFill>
                  <a:srgbClr val="800000"/>
                </a:solidFill>
                <a:latin typeface="Times New Roman"/>
                <a:ea typeface="Times New Roman"/>
                <a:cs typeface="Times New Roman"/>
                <a:sym typeface="Times New Roman"/>
              </a:rPr>
              <a:t>Rise in Payer-Provider Integration and M</a:t>
            </a:r>
            <a:r>
              <a:rPr lang="en" sz="1100" b="1">
                <a:solidFill>
                  <a:srgbClr val="800000"/>
                </a:solidFill>
                <a:latin typeface="Times New Roman"/>
                <a:ea typeface="Times New Roman"/>
                <a:cs typeface="Times New Roman"/>
                <a:sym typeface="Times New Roman"/>
              </a:rPr>
              <a:t>edicare Advantage (MA)</a:t>
            </a:r>
            <a:r>
              <a:rPr lang="en" sz="1100" b="1" i="0" u="none" strike="noStrike" cap="none">
                <a:solidFill>
                  <a:srgbClr val="800000"/>
                </a:solidFill>
                <a:latin typeface="Times New Roman"/>
                <a:ea typeface="Times New Roman"/>
                <a:cs typeface="Times New Roman"/>
                <a:sym typeface="Times New Roman"/>
              </a:rPr>
              <a:t>  </a:t>
            </a:r>
            <a:endParaRPr sz="1100" b="1" i="0" u="none" strike="noStrike" cap="none">
              <a:solidFill>
                <a:srgbClr val="800000"/>
              </a:solidFill>
              <a:latin typeface="Times New Roman"/>
              <a:ea typeface="Times New Roman"/>
              <a:cs typeface="Times New Roman"/>
              <a:sym typeface="Times New Roman"/>
            </a:endParaRPr>
          </a:p>
          <a:p>
            <a:pPr marL="914400" marR="0" lvl="1" indent="-298450" algn="just" rtl="0">
              <a:lnSpc>
                <a:spcPct val="100000"/>
              </a:lnSpc>
              <a:spcBef>
                <a:spcPts val="0"/>
              </a:spcBef>
              <a:spcAft>
                <a:spcPts val="0"/>
              </a:spcAft>
              <a:buClr>
                <a:schemeClr val="dk1"/>
              </a:buClr>
              <a:buSzPts val="1100"/>
              <a:buFont typeface="Times New Roman"/>
              <a:buChar char="○"/>
            </a:pPr>
            <a:r>
              <a:rPr lang="en" sz="1100" b="0" i="0" u="none" strike="noStrike" cap="none">
                <a:solidFill>
                  <a:schemeClr val="dk1"/>
                </a:solidFill>
                <a:latin typeface="Times New Roman"/>
                <a:ea typeface="Times New Roman"/>
                <a:cs typeface="Times New Roman"/>
                <a:sym typeface="Times New Roman"/>
              </a:rPr>
              <a:t>Insurer/provider integration and MA to create powerful operating synergies</a:t>
            </a:r>
            <a:endParaRPr sz="1100" b="0" i="0" u="none" strike="noStrike" cap="none">
              <a:solidFill>
                <a:schemeClr val="dk1"/>
              </a:solidFill>
              <a:latin typeface="Times New Roman"/>
              <a:ea typeface="Times New Roman"/>
              <a:cs typeface="Times New Roman"/>
              <a:sym typeface="Times New Roman"/>
            </a:endParaRPr>
          </a:p>
          <a:p>
            <a:pPr marL="203200" marR="0" lvl="0" indent="-184150" algn="l" rtl="0">
              <a:lnSpc>
                <a:spcPct val="100000"/>
              </a:lnSpc>
              <a:spcBef>
                <a:spcPts val="0"/>
              </a:spcBef>
              <a:spcAft>
                <a:spcPts val="0"/>
              </a:spcAft>
              <a:buClr>
                <a:srgbClr val="800000"/>
              </a:buClr>
              <a:buSzPts val="1100"/>
              <a:buFont typeface="Times New Roman"/>
              <a:buChar char="•"/>
            </a:pPr>
            <a:r>
              <a:rPr lang="en" sz="1100" b="1" i="0" u="none" strike="noStrike" cap="none">
                <a:solidFill>
                  <a:srgbClr val="800000"/>
                </a:solidFill>
                <a:latin typeface="Times New Roman"/>
                <a:ea typeface="Times New Roman"/>
                <a:cs typeface="Times New Roman"/>
                <a:sym typeface="Times New Roman"/>
              </a:rPr>
              <a:t>Resilience of Healthcare Provider Services</a:t>
            </a:r>
            <a:endParaRPr sz="1100" b="1" i="0" u="none" strike="noStrike" cap="none">
              <a:solidFill>
                <a:srgbClr val="800000"/>
              </a:solidFill>
              <a:latin typeface="Times New Roman"/>
              <a:ea typeface="Times New Roman"/>
              <a:cs typeface="Times New Roman"/>
              <a:sym typeface="Times New Roman"/>
            </a:endParaRPr>
          </a:p>
          <a:p>
            <a:pPr marL="914400" marR="0" lvl="1" indent="-298450" algn="l" rtl="0">
              <a:lnSpc>
                <a:spcPct val="100000"/>
              </a:lnSpc>
              <a:spcBef>
                <a:spcPts val="0"/>
              </a:spcBef>
              <a:spcAft>
                <a:spcPts val="0"/>
              </a:spcAft>
              <a:buClr>
                <a:srgbClr val="800000"/>
              </a:buClr>
              <a:buSzPts val="1100"/>
              <a:buFont typeface="Times New Roman"/>
              <a:buChar char="○"/>
            </a:pPr>
            <a:r>
              <a:rPr lang="en" sz="1100" b="0" i="0" u="none" strike="noStrike" cap="none">
                <a:solidFill>
                  <a:srgbClr val="222222"/>
                </a:solidFill>
                <a:latin typeface="Times New Roman"/>
                <a:ea typeface="Times New Roman"/>
                <a:cs typeface="Times New Roman"/>
                <a:sym typeface="Times New Roman"/>
              </a:rPr>
              <a:t>Rise in utilization and addressable market (i.e., aging population) proves staying power in the face of macro headwinds</a:t>
            </a:r>
            <a:endParaRPr sz="1100" b="1" i="0" u="none" strike="noStrike" cap="none">
              <a:solidFill>
                <a:srgbClr val="800000"/>
              </a:solidFill>
              <a:latin typeface="Times New Roman"/>
              <a:ea typeface="Times New Roman"/>
              <a:cs typeface="Times New Roman"/>
              <a:sym typeface="Times New Roman"/>
            </a:endParaRPr>
          </a:p>
          <a:p>
            <a:pPr marL="203200" marR="0" lvl="0" indent="-184150" algn="l" rtl="0">
              <a:lnSpc>
                <a:spcPct val="100000"/>
              </a:lnSpc>
              <a:spcBef>
                <a:spcPts val="0"/>
              </a:spcBef>
              <a:spcAft>
                <a:spcPts val="0"/>
              </a:spcAft>
              <a:buClr>
                <a:srgbClr val="800000"/>
              </a:buClr>
              <a:buSzPts val="1100"/>
              <a:buFont typeface="Times New Roman"/>
              <a:buChar char="•"/>
            </a:pPr>
            <a:r>
              <a:rPr lang="en" sz="1100" b="1" i="0" u="none" strike="noStrike" cap="none">
                <a:solidFill>
                  <a:srgbClr val="800000"/>
                </a:solidFill>
                <a:latin typeface="Times New Roman"/>
                <a:ea typeface="Times New Roman"/>
                <a:cs typeface="Times New Roman"/>
                <a:sym typeface="Times New Roman"/>
              </a:rPr>
              <a:t>Biotechnology Recovery</a:t>
            </a:r>
            <a:endParaRPr sz="1100" b="1" i="0" u="none" strike="noStrike" cap="none">
              <a:solidFill>
                <a:srgbClr val="800000"/>
              </a:solidFill>
              <a:latin typeface="Times New Roman"/>
              <a:ea typeface="Times New Roman"/>
              <a:cs typeface="Times New Roman"/>
              <a:sym typeface="Times New Roman"/>
            </a:endParaRPr>
          </a:p>
          <a:p>
            <a:pPr marL="914400" marR="0" lvl="1" indent="-298450" algn="l" rtl="0">
              <a:lnSpc>
                <a:spcPct val="100000"/>
              </a:lnSpc>
              <a:spcBef>
                <a:spcPts val="0"/>
              </a:spcBef>
              <a:spcAft>
                <a:spcPts val="0"/>
              </a:spcAft>
              <a:buClr>
                <a:srgbClr val="222222"/>
              </a:buClr>
              <a:buSzPts val="1100"/>
              <a:buFont typeface="Times New Roman"/>
              <a:buChar char="○"/>
            </a:pPr>
            <a:r>
              <a:rPr lang="en" sz="1100" b="0" i="0" u="none" strike="noStrike" cap="none">
                <a:solidFill>
                  <a:srgbClr val="222222"/>
                </a:solidFill>
                <a:latin typeface="Times New Roman"/>
                <a:ea typeface="Times New Roman"/>
                <a:cs typeface="Times New Roman"/>
                <a:sym typeface="Times New Roman"/>
              </a:rPr>
              <a:t>Wave of pending approvals on groundbreaking therapies to boost the biotech (and general pharma) market back toward 2021 highs</a:t>
            </a:r>
            <a:endParaRPr sz="1100" b="0" i="0" u="none" strike="noStrike" cap="none">
              <a:solidFill>
                <a:srgbClr val="222222"/>
              </a:solidFill>
              <a:latin typeface="Times New Roman"/>
              <a:ea typeface="Times New Roman"/>
              <a:cs typeface="Times New Roman"/>
              <a:sym typeface="Times New Roman"/>
            </a:endParaRPr>
          </a:p>
          <a:p>
            <a:pPr marL="203200" marR="63500" lvl="0" indent="0" algn="l" rtl="0">
              <a:lnSpc>
                <a:spcPct val="101600"/>
              </a:lnSpc>
              <a:spcBef>
                <a:spcPts val="0"/>
              </a:spcBef>
              <a:spcAft>
                <a:spcPts val="0"/>
              </a:spcAft>
              <a:buClr>
                <a:srgbClr val="000000"/>
              </a:buClr>
              <a:buSzPts val="1200"/>
              <a:buFont typeface="Arial"/>
              <a:buNone/>
            </a:pPr>
            <a:endParaRPr sz="1100" b="0" i="0" u="none" strike="noStrike" cap="none">
              <a:solidFill>
                <a:srgbClr val="000000"/>
              </a:solidFill>
              <a:latin typeface="Times New Roman"/>
              <a:ea typeface="Times New Roman"/>
              <a:cs typeface="Times New Roman"/>
              <a:sym typeface="Times New Roman"/>
            </a:endParaRPr>
          </a:p>
        </p:txBody>
      </p:sp>
      <p:pic>
        <p:nvPicPr>
          <p:cNvPr id="872" name="Google Shape;872;p27"/>
          <p:cNvPicPr preferRelativeResize="0"/>
          <p:nvPr/>
        </p:nvPicPr>
        <p:blipFill rotWithShape="1">
          <a:blip r:embed="rId4">
            <a:alphaModFix/>
          </a:blip>
          <a:srcRect/>
          <a:stretch/>
        </p:blipFill>
        <p:spPr>
          <a:xfrm>
            <a:off x="1999601" y="222639"/>
            <a:ext cx="884781" cy="383400"/>
          </a:xfrm>
          <a:prstGeom prst="rect">
            <a:avLst/>
          </a:prstGeom>
          <a:noFill/>
          <a:ln>
            <a:noFill/>
          </a:ln>
        </p:spPr>
      </p:pic>
      <p:pic>
        <p:nvPicPr>
          <p:cNvPr id="873" name="Google Shape;873;p27"/>
          <p:cNvPicPr preferRelativeResize="0"/>
          <p:nvPr/>
        </p:nvPicPr>
        <p:blipFill rotWithShape="1">
          <a:blip r:embed="rId5">
            <a:alphaModFix/>
          </a:blip>
          <a:srcRect/>
          <a:stretch/>
        </p:blipFill>
        <p:spPr>
          <a:xfrm>
            <a:off x="5624372" y="285789"/>
            <a:ext cx="1423078" cy="257100"/>
          </a:xfrm>
          <a:prstGeom prst="rect">
            <a:avLst/>
          </a:prstGeom>
          <a:noFill/>
          <a:ln>
            <a:noFill/>
          </a:ln>
        </p:spPr>
      </p:pic>
      <p:sp>
        <p:nvSpPr>
          <p:cNvPr id="874" name="Google Shape;874;p27"/>
          <p:cNvSpPr txBox="1"/>
          <p:nvPr/>
        </p:nvSpPr>
        <p:spPr>
          <a:xfrm>
            <a:off x="2007300" y="2936638"/>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CURRENT HOLDINGS</a:t>
            </a:r>
            <a:endParaRPr sz="12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Times New Roman"/>
              <a:ea typeface="Times New Roman"/>
              <a:cs typeface="Times New Roman"/>
              <a:sym typeface="Times New Roman"/>
            </a:endParaRPr>
          </a:p>
        </p:txBody>
      </p:sp>
      <p:pic>
        <p:nvPicPr>
          <p:cNvPr id="875" name="Google Shape;875;p27"/>
          <p:cNvPicPr preferRelativeResize="0"/>
          <p:nvPr/>
        </p:nvPicPr>
        <p:blipFill rotWithShape="1">
          <a:blip r:embed="rId6">
            <a:alphaModFix/>
          </a:blip>
          <a:srcRect/>
          <a:stretch/>
        </p:blipFill>
        <p:spPr>
          <a:xfrm>
            <a:off x="4278122" y="176139"/>
            <a:ext cx="1019046" cy="476400"/>
          </a:xfrm>
          <a:prstGeom prst="rect">
            <a:avLst/>
          </a:prstGeom>
          <a:noFill/>
          <a:ln>
            <a:noFill/>
          </a:ln>
        </p:spPr>
      </p:pic>
      <p:pic>
        <p:nvPicPr>
          <p:cNvPr id="876" name="Google Shape;876;p27"/>
          <p:cNvPicPr preferRelativeResize="0"/>
          <p:nvPr/>
        </p:nvPicPr>
        <p:blipFill rotWithShape="1">
          <a:blip r:embed="rId7">
            <a:alphaModFix/>
          </a:blip>
          <a:srcRect/>
          <a:stretch/>
        </p:blipFill>
        <p:spPr>
          <a:xfrm>
            <a:off x="7222255" y="179878"/>
            <a:ext cx="884775" cy="468921"/>
          </a:xfrm>
          <a:prstGeom prst="rect">
            <a:avLst/>
          </a:prstGeom>
          <a:noFill/>
          <a:ln>
            <a:noFill/>
          </a:ln>
        </p:spPr>
      </p:pic>
      <p:pic>
        <p:nvPicPr>
          <p:cNvPr id="877" name="Google Shape;877;p27"/>
          <p:cNvPicPr preferRelativeResize="0"/>
          <p:nvPr/>
        </p:nvPicPr>
        <p:blipFill>
          <a:blip r:embed="rId8">
            <a:alphaModFix/>
          </a:blip>
          <a:stretch>
            <a:fillRect/>
          </a:stretch>
        </p:blipFill>
        <p:spPr>
          <a:xfrm>
            <a:off x="1294362" y="3179275"/>
            <a:ext cx="6986589" cy="1484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2a5d75c074a_5_214"/>
          <p:cNvSpPr txBox="1">
            <a:spLocks noGrp="1"/>
          </p:cNvSpPr>
          <p:nvPr>
            <p:ph type="title"/>
          </p:nvPr>
        </p:nvSpPr>
        <p:spPr>
          <a:xfrm>
            <a:off x="536540" y="548858"/>
            <a:ext cx="3634800" cy="367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900028"/>
              </a:buClr>
              <a:buSzPts val="1800"/>
              <a:buFont typeface="Open Sans"/>
              <a:buNone/>
            </a:pPr>
            <a:r>
              <a:rPr lang="en" sz="1800">
                <a:solidFill>
                  <a:srgbClr val="90002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PERFORMANCE</a:t>
            </a:r>
            <a:endParaRPr sz="1800">
              <a:solidFill>
                <a:srgbClr val="900028"/>
              </a:solidFill>
            </a:endParaRPr>
          </a:p>
          <a:p>
            <a:pPr marL="0" lvl="0" indent="0" algn="l" rtl="0">
              <a:spcBef>
                <a:spcPts val="0"/>
              </a:spcBef>
              <a:spcAft>
                <a:spcPts val="0"/>
              </a:spcAft>
              <a:buClr>
                <a:srgbClr val="900028"/>
              </a:buClr>
              <a:buSzPts val="1800"/>
              <a:buFont typeface="Open Sans"/>
              <a:buNone/>
            </a:pPr>
            <a:r>
              <a:rPr lang="en" sz="800">
                <a:solidFill>
                  <a:srgbClr val="90002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(AS OF 11/30/2023)</a:t>
            </a:r>
            <a:endParaRPr sz="1800">
              <a:solidFill>
                <a:srgbClr val="900028"/>
              </a:solidFill>
            </a:endParaRPr>
          </a:p>
        </p:txBody>
      </p:sp>
      <p:sp>
        <p:nvSpPr>
          <p:cNvPr id="295" name="Google Shape;295;g2a5d75c074a_5_214"/>
          <p:cNvSpPr txBox="1">
            <a:spLocks noGrp="1"/>
          </p:cNvSpPr>
          <p:nvPr>
            <p:ph type="sldNum" idx="12"/>
          </p:nvPr>
        </p:nvSpPr>
        <p:spPr>
          <a:xfrm>
            <a:off x="6141944" y="3575447"/>
            <a:ext cx="378300" cy="205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3</a:t>
            </a:fld>
            <a:endParaRPr/>
          </a:p>
        </p:txBody>
      </p:sp>
      <p:graphicFrame>
        <p:nvGraphicFramePr>
          <p:cNvPr id="296" name="Google Shape;296;g2a5d75c074a_5_214"/>
          <p:cNvGraphicFramePr/>
          <p:nvPr/>
        </p:nvGraphicFramePr>
        <p:xfrm>
          <a:off x="210166" y="1251299"/>
          <a:ext cx="3000000" cy="3000000"/>
        </p:xfrm>
        <a:graphic>
          <a:graphicData uri="http://schemas.openxmlformats.org/drawingml/2006/table">
            <a:tbl>
              <a:tblPr>
                <a:noFill/>
                <a:tableStyleId>{8213B069-A675-421C-A331-D541171C8BB8}</a:tableStyleId>
              </a:tblPr>
              <a:tblGrid>
                <a:gridCol w="1563225">
                  <a:extLst>
                    <a:ext uri="{9D8B030D-6E8A-4147-A177-3AD203B41FA5}">
                      <a16:colId xmlns:a16="http://schemas.microsoft.com/office/drawing/2014/main" val="20000"/>
                    </a:ext>
                  </a:extLst>
                </a:gridCol>
                <a:gridCol w="755625">
                  <a:extLst>
                    <a:ext uri="{9D8B030D-6E8A-4147-A177-3AD203B41FA5}">
                      <a16:colId xmlns:a16="http://schemas.microsoft.com/office/drawing/2014/main" val="20001"/>
                    </a:ext>
                  </a:extLst>
                </a:gridCol>
              </a:tblGrid>
              <a:tr h="253400">
                <a:tc gridSpan="2">
                  <a:txBody>
                    <a:bodyPr/>
                    <a:lstStyle/>
                    <a:p>
                      <a:pPr marL="0" marR="0" lvl="0" indent="0" algn="ctr" rtl="0">
                        <a:spcBef>
                          <a:spcPts val="0"/>
                        </a:spcBef>
                        <a:spcAft>
                          <a:spcPts val="0"/>
                        </a:spcAft>
                        <a:buNone/>
                      </a:pPr>
                      <a:r>
                        <a:rPr lang="en" sz="1400">
                          <a:latin typeface="Open Sans"/>
                          <a:ea typeface="Open Sans"/>
                          <a:cs typeface="Open Sans"/>
                          <a:sym typeface="Open Sans"/>
                        </a:rPr>
                        <a:t>Semester</a:t>
                      </a:r>
                      <a:r>
                        <a:rPr lang="en" sz="1400" u="none" strike="noStrike" cap="none">
                          <a:latin typeface="Open Sans"/>
                          <a:ea typeface="Open Sans"/>
                          <a:cs typeface="Open Sans"/>
                          <a:sym typeface="Open Sans"/>
                        </a:rPr>
                        <a:t> Performance</a:t>
                      </a:r>
                      <a:endParaRPr sz="1400" b="0" i="0" u="none" strike="noStrike" cap="none">
                        <a:solidFill>
                          <a:srgbClr val="000000"/>
                        </a:solidFill>
                        <a:latin typeface="Open Sans"/>
                        <a:ea typeface="Open Sans"/>
                        <a:cs typeface="Open Sans"/>
                        <a:sym typeface="Open Sans"/>
                      </a:endParaRPr>
                    </a:p>
                  </a:txBody>
                  <a:tcPr marL="3575" marR="3575" marT="3575" marB="0" anchor="b"/>
                </a:tc>
                <a:tc hMerge="1">
                  <a:txBody>
                    <a:bodyPr/>
                    <a:lstStyle/>
                    <a:p>
                      <a:endParaRPr lang="en-US"/>
                    </a:p>
                  </a:txBody>
                  <a:tcPr/>
                </a:tc>
                <a:extLst>
                  <a:ext uri="{0D108BD9-81ED-4DB2-BD59-A6C34878D82A}">
                    <a16:rowId xmlns:a16="http://schemas.microsoft.com/office/drawing/2014/main" val="10000"/>
                  </a:ext>
                </a:extLst>
              </a:tr>
              <a:tr h="164300">
                <a:tc gridSpan="2">
                  <a:txBody>
                    <a:bodyPr/>
                    <a:lstStyle/>
                    <a:p>
                      <a:pPr marL="0" marR="0" lvl="0" indent="0" algn="ctr" rtl="0">
                        <a:spcBef>
                          <a:spcPts val="0"/>
                        </a:spcBef>
                        <a:spcAft>
                          <a:spcPts val="0"/>
                        </a:spcAft>
                        <a:buNone/>
                      </a:pPr>
                      <a:r>
                        <a:rPr lang="en" sz="800" u="none" strike="noStrike" cap="none">
                          <a:latin typeface="Open Sans"/>
                          <a:ea typeface="Open Sans"/>
                          <a:cs typeface="Open Sans"/>
                          <a:sym typeface="Open Sans"/>
                        </a:rPr>
                        <a:t>(</a:t>
                      </a:r>
                      <a:r>
                        <a:rPr lang="en" sz="800">
                          <a:latin typeface="Open Sans"/>
                          <a:ea typeface="Open Sans"/>
                          <a:cs typeface="Open Sans"/>
                          <a:sym typeface="Open Sans"/>
                        </a:rPr>
                        <a:t>8/31</a:t>
                      </a:r>
                      <a:r>
                        <a:rPr lang="en" sz="800" u="none" strike="noStrike" cap="none">
                          <a:latin typeface="Open Sans"/>
                          <a:ea typeface="Open Sans"/>
                          <a:cs typeface="Open Sans"/>
                          <a:sym typeface="Open Sans"/>
                        </a:rPr>
                        <a:t>/23-</a:t>
                      </a:r>
                      <a:r>
                        <a:rPr lang="en" sz="800">
                          <a:latin typeface="Open Sans"/>
                          <a:ea typeface="Open Sans"/>
                          <a:cs typeface="Open Sans"/>
                          <a:sym typeface="Open Sans"/>
                        </a:rPr>
                        <a:t>11</a:t>
                      </a:r>
                      <a:r>
                        <a:rPr lang="en" sz="800" u="none" strike="noStrike" cap="none">
                          <a:latin typeface="Open Sans"/>
                          <a:ea typeface="Open Sans"/>
                          <a:cs typeface="Open Sans"/>
                          <a:sym typeface="Open Sans"/>
                        </a:rPr>
                        <a:t>/3</a:t>
                      </a:r>
                      <a:r>
                        <a:rPr lang="en" sz="800">
                          <a:latin typeface="Open Sans"/>
                          <a:ea typeface="Open Sans"/>
                          <a:cs typeface="Open Sans"/>
                          <a:sym typeface="Open Sans"/>
                        </a:rPr>
                        <a:t>0</a:t>
                      </a:r>
                      <a:r>
                        <a:rPr lang="en" sz="800" u="none" strike="noStrike" cap="none">
                          <a:latin typeface="Open Sans"/>
                          <a:ea typeface="Open Sans"/>
                          <a:cs typeface="Open Sans"/>
                          <a:sym typeface="Open Sans"/>
                        </a:rPr>
                        <a:t>/23)</a:t>
                      </a:r>
                      <a:endParaRPr sz="800" b="0" i="0" u="none" strike="noStrike" cap="none">
                        <a:solidFill>
                          <a:srgbClr val="000000"/>
                        </a:solidFill>
                        <a:latin typeface="Open Sans"/>
                        <a:ea typeface="Open Sans"/>
                        <a:cs typeface="Open Sans"/>
                        <a:sym typeface="Open Sans"/>
                      </a:endParaRPr>
                    </a:p>
                  </a:txBody>
                  <a:tcPr marL="3575" marR="3575" marT="3575" marB="0" anchor="b"/>
                </a:tc>
                <a:tc hMerge="1">
                  <a:txBody>
                    <a:bodyPr/>
                    <a:lstStyle/>
                    <a:p>
                      <a:endParaRPr lang="en-US"/>
                    </a:p>
                  </a:txBody>
                  <a:tcPr/>
                </a:tc>
                <a:extLst>
                  <a:ext uri="{0D108BD9-81ED-4DB2-BD59-A6C34878D82A}">
                    <a16:rowId xmlns:a16="http://schemas.microsoft.com/office/drawing/2014/main" val="10001"/>
                  </a:ext>
                </a:extLst>
              </a:tr>
              <a:tr h="253400">
                <a:tc>
                  <a:txBody>
                    <a:bodyPr/>
                    <a:lstStyle/>
                    <a:p>
                      <a:pPr marL="0" marR="0" lvl="0" indent="0" algn="l" rtl="0">
                        <a:spcBef>
                          <a:spcPts val="0"/>
                        </a:spcBef>
                        <a:spcAft>
                          <a:spcPts val="0"/>
                        </a:spcAft>
                        <a:buNone/>
                      </a:pPr>
                      <a:endParaRPr sz="14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l" rtl="0">
                        <a:spcBef>
                          <a:spcPts val="0"/>
                        </a:spcBef>
                        <a:spcAft>
                          <a:spcPts val="0"/>
                        </a:spcAft>
                        <a:buNone/>
                      </a:pPr>
                      <a:endParaRPr sz="14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2"/>
                  </a:ext>
                </a:extLst>
              </a:tr>
              <a:tr h="253400">
                <a:tc>
                  <a:txBody>
                    <a:bodyPr/>
                    <a:lstStyle/>
                    <a:p>
                      <a:pPr marL="0" marR="0" lvl="0" indent="0" algn="l" rtl="0">
                        <a:spcBef>
                          <a:spcPts val="0"/>
                        </a:spcBef>
                        <a:spcAft>
                          <a:spcPts val="0"/>
                        </a:spcAft>
                        <a:buNone/>
                      </a:pPr>
                      <a:r>
                        <a:rPr lang="en" sz="1400" u="none" strike="noStrike" cap="none">
                          <a:solidFill>
                            <a:srgbClr val="900028"/>
                          </a:solidFill>
                          <a:latin typeface="Open Sans"/>
                          <a:ea typeface="Open Sans"/>
                          <a:cs typeface="Open Sans"/>
                          <a:sym typeface="Open Sans"/>
                        </a:rPr>
                        <a:t>SMIF Portfolio</a:t>
                      </a:r>
                      <a:endParaRPr sz="1400" b="0" i="0" u="none" strike="noStrike" cap="none">
                        <a:solidFill>
                          <a:srgbClr val="900028"/>
                        </a:solidFill>
                        <a:latin typeface="Open Sans"/>
                        <a:ea typeface="Open Sans"/>
                        <a:cs typeface="Open Sans"/>
                        <a:sym typeface="Open Sans"/>
                      </a:endParaRPr>
                    </a:p>
                  </a:txBody>
                  <a:tcPr marL="3575" marR="3575" marT="3575" marB="0" anchor="b"/>
                </a:tc>
                <a:tc>
                  <a:txBody>
                    <a:bodyPr/>
                    <a:lstStyle/>
                    <a:p>
                      <a:pPr marL="0" marR="0" lvl="0" indent="0" algn="r" rtl="0">
                        <a:spcBef>
                          <a:spcPts val="0"/>
                        </a:spcBef>
                        <a:spcAft>
                          <a:spcPts val="0"/>
                        </a:spcAft>
                        <a:buNone/>
                      </a:pPr>
                      <a:r>
                        <a:rPr lang="en">
                          <a:solidFill>
                            <a:srgbClr val="900028"/>
                          </a:solidFill>
                          <a:latin typeface="Open Sans"/>
                          <a:ea typeface="Open Sans"/>
                          <a:cs typeface="Open Sans"/>
                          <a:sym typeface="Open Sans"/>
                        </a:rPr>
                        <a:t>1.15</a:t>
                      </a:r>
                      <a:r>
                        <a:rPr lang="en" sz="1400" u="none" strike="noStrike" cap="none">
                          <a:solidFill>
                            <a:srgbClr val="900028"/>
                          </a:solidFill>
                          <a:latin typeface="Open Sans"/>
                          <a:ea typeface="Open Sans"/>
                          <a:cs typeface="Open Sans"/>
                          <a:sym typeface="Open Sans"/>
                        </a:rPr>
                        <a:t>%</a:t>
                      </a:r>
                      <a:endParaRPr sz="1400" b="0" i="0" u="none" strike="noStrike" cap="none">
                        <a:solidFill>
                          <a:srgbClr val="900028"/>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3"/>
                  </a:ext>
                </a:extLst>
              </a:tr>
              <a:tr h="253400">
                <a:tc>
                  <a:txBody>
                    <a:bodyPr/>
                    <a:lstStyle/>
                    <a:p>
                      <a:pPr marL="0" marR="0" lvl="0" indent="0" algn="l" rtl="0">
                        <a:spcBef>
                          <a:spcPts val="0"/>
                        </a:spcBef>
                        <a:spcAft>
                          <a:spcPts val="0"/>
                        </a:spcAft>
                        <a:buNone/>
                      </a:pPr>
                      <a:r>
                        <a:rPr lang="en" sz="1400" u="none" strike="noStrike" cap="none">
                          <a:solidFill>
                            <a:srgbClr val="900028"/>
                          </a:solidFill>
                          <a:latin typeface="Open Sans"/>
                          <a:ea typeface="Open Sans"/>
                          <a:cs typeface="Open Sans"/>
                          <a:sym typeface="Open Sans"/>
                        </a:rPr>
                        <a:t>Benchmark</a:t>
                      </a:r>
                      <a:endParaRPr sz="1400" b="0" i="0" u="none" strike="noStrike" cap="none">
                        <a:solidFill>
                          <a:srgbClr val="900028"/>
                        </a:solidFill>
                        <a:latin typeface="Open Sans"/>
                        <a:ea typeface="Open Sans"/>
                        <a:cs typeface="Open Sans"/>
                        <a:sym typeface="Open Sans"/>
                      </a:endParaRPr>
                    </a:p>
                  </a:txBody>
                  <a:tcPr marL="3575" marR="3575" marT="3575" marB="0" anchor="b"/>
                </a:tc>
                <a:tc>
                  <a:txBody>
                    <a:bodyPr/>
                    <a:lstStyle/>
                    <a:p>
                      <a:pPr marL="0" marR="0" lvl="0" indent="0" algn="r" rtl="0">
                        <a:spcBef>
                          <a:spcPts val="0"/>
                        </a:spcBef>
                        <a:spcAft>
                          <a:spcPts val="0"/>
                        </a:spcAft>
                        <a:buNone/>
                      </a:pPr>
                      <a:r>
                        <a:rPr lang="en">
                          <a:solidFill>
                            <a:srgbClr val="900028"/>
                          </a:solidFill>
                          <a:latin typeface="Open Sans"/>
                          <a:ea typeface="Open Sans"/>
                          <a:cs typeface="Open Sans"/>
                          <a:sym typeface="Open Sans"/>
                        </a:rPr>
                        <a:t>0.79</a:t>
                      </a:r>
                      <a:r>
                        <a:rPr lang="en" sz="1400" u="none" strike="noStrike" cap="none">
                          <a:solidFill>
                            <a:srgbClr val="900028"/>
                          </a:solidFill>
                          <a:latin typeface="Open Sans"/>
                          <a:ea typeface="Open Sans"/>
                          <a:cs typeface="Open Sans"/>
                          <a:sym typeface="Open Sans"/>
                        </a:rPr>
                        <a:t>%</a:t>
                      </a:r>
                      <a:endParaRPr sz="1400" b="0" i="0" u="none" strike="noStrike" cap="none">
                        <a:solidFill>
                          <a:srgbClr val="900028"/>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4"/>
                  </a:ext>
                </a:extLst>
              </a:tr>
              <a:tr h="253400">
                <a:tc>
                  <a:txBody>
                    <a:bodyPr/>
                    <a:lstStyle/>
                    <a:p>
                      <a:pPr marL="0" marR="0" lvl="0" indent="0" algn="l" rtl="0">
                        <a:spcBef>
                          <a:spcPts val="0"/>
                        </a:spcBef>
                        <a:spcAft>
                          <a:spcPts val="0"/>
                        </a:spcAft>
                        <a:buNone/>
                      </a:pPr>
                      <a:r>
                        <a:rPr lang="en" sz="1400" u="none" strike="noStrike" cap="none">
                          <a:solidFill>
                            <a:srgbClr val="900028"/>
                          </a:solidFill>
                          <a:latin typeface="Open Sans"/>
                          <a:ea typeface="Open Sans"/>
                          <a:cs typeface="Open Sans"/>
                          <a:sym typeface="Open Sans"/>
                        </a:rPr>
                        <a:t>Value</a:t>
                      </a:r>
                      <a:endParaRPr sz="1400" b="0" i="0" u="none" strike="noStrike" cap="none">
                        <a:solidFill>
                          <a:srgbClr val="900028"/>
                        </a:solidFill>
                        <a:latin typeface="Open Sans"/>
                        <a:ea typeface="Open Sans"/>
                        <a:cs typeface="Open Sans"/>
                        <a:sym typeface="Open Sans"/>
                      </a:endParaRPr>
                    </a:p>
                  </a:txBody>
                  <a:tcPr marL="3575" marR="3575" marT="3575" marB="0" anchor="b"/>
                </a:tc>
                <a:tc>
                  <a:txBody>
                    <a:bodyPr/>
                    <a:lstStyle/>
                    <a:p>
                      <a:pPr marL="0" marR="0" lvl="0" indent="0" algn="r" rtl="0">
                        <a:spcBef>
                          <a:spcPts val="0"/>
                        </a:spcBef>
                        <a:spcAft>
                          <a:spcPts val="0"/>
                        </a:spcAft>
                        <a:buNone/>
                      </a:pPr>
                      <a:r>
                        <a:rPr lang="en">
                          <a:solidFill>
                            <a:srgbClr val="900028"/>
                          </a:solidFill>
                          <a:latin typeface="Open Sans"/>
                          <a:ea typeface="Open Sans"/>
                          <a:cs typeface="Open Sans"/>
                          <a:sym typeface="Open Sans"/>
                        </a:rPr>
                        <a:t>.36</a:t>
                      </a:r>
                      <a:r>
                        <a:rPr lang="en" sz="1400" u="none" strike="noStrike" cap="none">
                          <a:solidFill>
                            <a:srgbClr val="900028"/>
                          </a:solidFill>
                          <a:latin typeface="Open Sans"/>
                          <a:ea typeface="Open Sans"/>
                          <a:cs typeface="Open Sans"/>
                          <a:sym typeface="Open Sans"/>
                        </a:rPr>
                        <a:t>%</a:t>
                      </a:r>
                      <a:endParaRPr sz="1400" b="0" i="0" u="none" strike="noStrike" cap="none">
                        <a:solidFill>
                          <a:srgbClr val="900028"/>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5"/>
                  </a:ext>
                </a:extLst>
              </a:tr>
            </a:tbl>
          </a:graphicData>
        </a:graphic>
      </p:graphicFrame>
      <p:pic>
        <p:nvPicPr>
          <p:cNvPr id="297" name="Google Shape;297;g2a5d75c074a_5_214"/>
          <p:cNvPicPr preferRelativeResize="0"/>
          <p:nvPr/>
        </p:nvPicPr>
        <p:blipFill rotWithShape="1">
          <a:blip r:embed="rId3">
            <a:alphaModFix/>
          </a:blip>
          <a:srcRect/>
          <a:stretch/>
        </p:blipFill>
        <p:spPr>
          <a:xfrm>
            <a:off x="7470001" y="220517"/>
            <a:ext cx="1438520" cy="367309"/>
          </a:xfrm>
          <a:prstGeom prst="rect">
            <a:avLst/>
          </a:prstGeom>
          <a:noFill/>
          <a:ln>
            <a:noFill/>
          </a:ln>
        </p:spPr>
      </p:pic>
      <p:sp>
        <p:nvSpPr>
          <p:cNvPr id="298" name="Google Shape;298;g2a5d75c074a_5_214"/>
          <p:cNvSpPr txBox="1"/>
          <p:nvPr/>
        </p:nvSpPr>
        <p:spPr>
          <a:xfrm>
            <a:off x="141375" y="2763875"/>
            <a:ext cx="2678700" cy="2285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400"/>
              <a:buFont typeface="Open Sans"/>
              <a:buNone/>
            </a:pPr>
            <a:r>
              <a:rPr lang="en" sz="1200">
                <a:solidFill>
                  <a:schemeClr val="dk1"/>
                </a:solidFill>
                <a:latin typeface="Open Sans"/>
                <a:ea typeface="Open Sans"/>
                <a:cs typeface="Open Sans"/>
                <a:sym typeface="Open Sans"/>
              </a:rPr>
              <a:t>Commentary</a:t>
            </a:r>
            <a:endParaRPr sz="1200">
              <a:solidFill>
                <a:schemeClr val="dk1"/>
              </a:solidFill>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First time over $2 million AUM since 12/21</a:t>
            </a:r>
            <a:endParaRPr sz="1200">
              <a:solidFill>
                <a:schemeClr val="dk1"/>
              </a:solidFill>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Out performance of 36 bps and peaking outperformance  during the semester of 133 bps</a:t>
            </a:r>
            <a:endParaRPr sz="1200">
              <a:solidFill>
                <a:schemeClr val="dk1"/>
              </a:solidFill>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Strong performance driven by Tech, Industrials, and Commodities</a:t>
            </a:r>
            <a:endParaRPr sz="1200">
              <a:solidFill>
                <a:schemeClr val="dk1"/>
              </a:solidFill>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Consumer Staples and Com Services lagged </a:t>
            </a:r>
            <a:endParaRPr sz="1200">
              <a:solidFill>
                <a:schemeClr val="dk1"/>
              </a:solidFill>
              <a:latin typeface="Open Sans"/>
              <a:ea typeface="Open Sans"/>
              <a:cs typeface="Open Sans"/>
              <a:sym typeface="Open Sans"/>
            </a:endParaRPr>
          </a:p>
        </p:txBody>
      </p:sp>
      <p:pic>
        <p:nvPicPr>
          <p:cNvPr id="299" name="Google Shape;299;g2a5d75c074a_5_214"/>
          <p:cNvPicPr preferRelativeResize="0"/>
          <p:nvPr/>
        </p:nvPicPr>
        <p:blipFill>
          <a:blip r:embed="rId4">
            <a:alphaModFix/>
          </a:blip>
          <a:stretch>
            <a:fillRect/>
          </a:stretch>
        </p:blipFill>
        <p:spPr>
          <a:xfrm>
            <a:off x="3252975" y="2659275"/>
            <a:ext cx="5069800" cy="2494899"/>
          </a:xfrm>
          <a:prstGeom prst="rect">
            <a:avLst/>
          </a:prstGeom>
          <a:noFill/>
          <a:ln>
            <a:noFill/>
          </a:ln>
        </p:spPr>
      </p:pic>
      <p:sp>
        <p:nvSpPr>
          <p:cNvPr id="300" name="Google Shape;300;g2a5d75c074a_5_214"/>
          <p:cNvSpPr txBox="1"/>
          <p:nvPr/>
        </p:nvSpPr>
        <p:spPr>
          <a:xfrm>
            <a:off x="3181875" y="2922525"/>
            <a:ext cx="378300" cy="26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434343"/>
                </a:solidFill>
                <a:latin typeface="Open Sans"/>
                <a:ea typeface="Open Sans"/>
                <a:cs typeface="Open Sans"/>
                <a:sym typeface="Open Sans"/>
              </a:rPr>
              <a:t>Te</a:t>
            </a:r>
            <a:endParaRPr sz="100">
              <a:solidFill>
                <a:srgbClr val="434343"/>
              </a:solidFill>
              <a:latin typeface="Open Sans"/>
              <a:ea typeface="Open Sans"/>
              <a:cs typeface="Open Sans"/>
              <a:sym typeface="Open Sans"/>
            </a:endParaRPr>
          </a:p>
        </p:txBody>
      </p:sp>
      <p:pic>
        <p:nvPicPr>
          <p:cNvPr id="301" name="Google Shape;301;g2a5d75c074a_5_214"/>
          <p:cNvPicPr preferRelativeResize="0"/>
          <p:nvPr/>
        </p:nvPicPr>
        <p:blipFill rotWithShape="1">
          <a:blip r:embed="rId5">
            <a:alphaModFix/>
          </a:blip>
          <a:srcRect l="5733" r="2967"/>
          <a:stretch/>
        </p:blipFill>
        <p:spPr>
          <a:xfrm>
            <a:off x="2741300" y="824500"/>
            <a:ext cx="6093152" cy="17951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g2a5bd2fe068_1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4" name="Google Shape;884;g2a5bd2fe068_1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5" name="Google Shape;885;g2a5bd2fe068_1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6" name="Google Shape;886;g2a5bd2fe068_1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7" name="Google Shape;887;g2a5bd2fe068_1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30</a:t>
            </a:fld>
            <a:endParaRPr/>
          </a:p>
        </p:txBody>
      </p:sp>
      <p:pic>
        <p:nvPicPr>
          <p:cNvPr id="888" name="Google Shape;888;g2a5bd2fe068_1_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889" name="Google Shape;889;g2a5bd2fe068_1_0"/>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890" name="Google Shape;890;g2a5bd2fe068_1_0"/>
          <p:cNvSpPr/>
          <p:nvPr/>
        </p:nvSpPr>
        <p:spPr>
          <a:xfrm>
            <a:off x="1026000" y="1202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891" name="Google Shape;891;g2a5bd2fe068_1_0"/>
          <p:cNvSpPr txBox="1"/>
          <p:nvPr/>
        </p:nvSpPr>
        <p:spPr>
          <a:xfrm>
            <a:off x="994400" y="1589575"/>
            <a:ext cx="24906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10/11</a:t>
            </a:r>
            <a:r>
              <a:rPr lang="en" sz="1200">
                <a:solidFill>
                  <a:srgbClr val="000000"/>
                </a:solidFill>
                <a:latin typeface="Times New Roman"/>
                <a:ea typeface="Times New Roman"/>
                <a:cs typeface="Times New Roman"/>
                <a:sym typeface="Times New Roman"/>
              </a:rPr>
              <a:t> - </a:t>
            </a:r>
            <a:r>
              <a:rPr lang="en" sz="1200" b="0" i="0" u="none" strike="noStrike" cap="none">
                <a:solidFill>
                  <a:srgbClr val="000000"/>
                </a:solidFill>
                <a:latin typeface="Times New Roman"/>
                <a:ea typeface="Times New Roman"/>
                <a:cs typeface="Times New Roman"/>
                <a:sym typeface="Times New Roman"/>
              </a:rPr>
              <a:t>Bought </a:t>
            </a:r>
            <a:r>
              <a:rPr lang="en" sz="1200">
                <a:latin typeface="Times New Roman"/>
                <a:ea typeface="Times New Roman"/>
                <a:cs typeface="Times New Roman"/>
                <a:sym typeface="Times New Roman"/>
              </a:rPr>
              <a:t>HCA</a:t>
            </a: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10/11</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Sold A</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11/1</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Bought VRTX</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11/1 - Sold ABT</a:t>
            </a:r>
            <a:endParaRPr sz="1200">
              <a:latin typeface="Times New Roman"/>
              <a:ea typeface="Times New Roman"/>
              <a:cs typeface="Times New Roman"/>
              <a:sym typeface="Times New Roman"/>
            </a:endParaRPr>
          </a:p>
        </p:txBody>
      </p:sp>
      <p:sp>
        <p:nvSpPr>
          <p:cNvPr id="892" name="Google Shape;892;g2a5bd2fe068_1_0"/>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-2.80%</a:t>
            </a:r>
            <a:endParaRPr sz="1200" b="0"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b="0" i="0" u="none" strike="noStrike" cap="none">
                <a:solidFill>
                  <a:srgbClr val="FF0000"/>
                </a:solidFill>
                <a:latin typeface="Times New Roman"/>
                <a:ea typeface="Times New Roman"/>
                <a:cs typeface="Times New Roman"/>
                <a:sym typeface="Times New Roman"/>
              </a:rPr>
              <a:t>-0.0</a:t>
            </a:r>
            <a:r>
              <a:rPr lang="en" sz="1200">
                <a:solidFill>
                  <a:srgbClr val="FF0000"/>
                </a:solidFill>
                <a:latin typeface="Times New Roman"/>
                <a:ea typeface="Times New Roman"/>
                <a:cs typeface="Times New Roman"/>
                <a:sym typeface="Times New Roman"/>
              </a:rPr>
              <a:t>4</a:t>
            </a:r>
            <a:r>
              <a:rPr lang="en" sz="1200" b="0" i="0" u="none" strike="noStrike" cap="none">
                <a:solidFill>
                  <a:srgbClr val="FF0000"/>
                </a:solidFill>
                <a:latin typeface="Times New Roman"/>
                <a:ea typeface="Times New Roman"/>
                <a:cs typeface="Times New Roman"/>
                <a:sym typeface="Times New Roman"/>
              </a:rPr>
              <a:t>%</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-0.08%</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-0.16</a:t>
            </a:r>
            <a:endParaRPr sz="1200" b="1">
              <a:solidFill>
                <a:srgbClr val="FF000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893" name="Google Shape;893;g2a5bd2fe068_1_0"/>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894" name="Google Shape;894;g2a5bd2fe068_1_0"/>
          <p:cNvSpPr txBox="1"/>
          <p:nvPr/>
        </p:nvSpPr>
        <p:spPr>
          <a:xfrm>
            <a:off x="3410213" y="1487275"/>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a:solidFill>
                  <a:schemeClr val="dk1"/>
                </a:solidFill>
                <a:latin typeface="Times New Roman"/>
                <a:ea typeface="Times New Roman"/>
                <a:cs typeface="Times New Roman"/>
                <a:sym typeface="Times New Roman"/>
              </a:rPr>
              <a:t>Pharmaceutical Pipeline</a:t>
            </a: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Global Expansion</a:t>
            </a: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Healthcare Services Diversification </a:t>
            </a:r>
            <a:endParaRPr sz="1200">
              <a:solidFill>
                <a:schemeClr val="dk1"/>
              </a:solidFill>
              <a:latin typeface="Times New Roman"/>
              <a:ea typeface="Times New Roman"/>
              <a:cs typeface="Times New Roman"/>
              <a:sym typeface="Times New Roman"/>
            </a:endParaRPr>
          </a:p>
        </p:txBody>
      </p:sp>
      <p:graphicFrame>
        <p:nvGraphicFramePr>
          <p:cNvPr id="895" name="Google Shape;895;g2a5bd2fe068_1_0"/>
          <p:cNvGraphicFramePr/>
          <p:nvPr/>
        </p:nvGraphicFramePr>
        <p:xfrm>
          <a:off x="1426688" y="2996863"/>
          <a:ext cx="3000000" cy="3000000"/>
        </p:xfrm>
        <a:graphic>
          <a:graphicData uri="http://schemas.openxmlformats.org/drawingml/2006/table">
            <a:tbl>
              <a:tblPr>
                <a:noFill/>
                <a:tableStyleId>{01D93DA9-5D03-4D8B-92EE-D4FC97DEDB45}</a:tableStyleId>
              </a:tblPr>
              <a:tblGrid>
                <a:gridCol w="1409700">
                  <a:extLst>
                    <a:ext uri="{9D8B030D-6E8A-4147-A177-3AD203B41FA5}">
                      <a16:colId xmlns:a16="http://schemas.microsoft.com/office/drawing/2014/main" val="20000"/>
                    </a:ext>
                  </a:extLst>
                </a:gridCol>
                <a:gridCol w="951425">
                  <a:extLst>
                    <a:ext uri="{9D8B030D-6E8A-4147-A177-3AD203B41FA5}">
                      <a16:colId xmlns:a16="http://schemas.microsoft.com/office/drawing/2014/main" val="20001"/>
                    </a:ext>
                  </a:extLst>
                </a:gridCol>
                <a:gridCol w="886900">
                  <a:extLst>
                    <a:ext uri="{9D8B030D-6E8A-4147-A177-3AD203B41FA5}">
                      <a16:colId xmlns:a16="http://schemas.microsoft.com/office/drawing/2014/main" val="20002"/>
                    </a:ext>
                  </a:extLst>
                </a:gridCol>
                <a:gridCol w="1280600">
                  <a:extLst>
                    <a:ext uri="{9D8B030D-6E8A-4147-A177-3AD203B41FA5}">
                      <a16:colId xmlns:a16="http://schemas.microsoft.com/office/drawing/2014/main" val="20003"/>
                    </a:ext>
                  </a:extLst>
                </a:gridCol>
                <a:gridCol w="596900">
                  <a:extLst>
                    <a:ext uri="{9D8B030D-6E8A-4147-A177-3AD203B41FA5}">
                      <a16:colId xmlns:a16="http://schemas.microsoft.com/office/drawing/2014/main" val="20004"/>
                    </a:ext>
                  </a:extLst>
                </a:gridCol>
                <a:gridCol w="1374750">
                  <a:extLst>
                    <a:ext uri="{9D8B030D-6E8A-4147-A177-3AD203B41FA5}">
                      <a16:colId xmlns:a16="http://schemas.microsoft.com/office/drawing/2014/main" val="20005"/>
                    </a:ext>
                  </a:extLst>
                </a:gridCol>
              </a:tblGrid>
              <a:tr h="0">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Segment</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5775" cap="flat" cmpd="sng">
                      <a:solidFill>
                        <a:srgbClr val="000000"/>
                      </a:solidFill>
                      <a:prstDash val="solid"/>
                      <a:round/>
                      <a:headEnd type="none" w="sm" len="sm"/>
                      <a:tailEnd type="none" w="sm" len="sm"/>
                    </a:ln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Benchmark %</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5775" cap="flat" cmpd="sng">
                      <a:solidFill>
                        <a:srgbClr val="000000"/>
                      </a:solidFill>
                      <a:prstDash val="solid"/>
                      <a:round/>
                      <a:headEnd type="none" w="sm" len="sm"/>
                      <a:tailEnd type="none" w="sm" len="sm"/>
                    </a:ln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 from Stocks</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5775" cap="flat" cmpd="sng">
                      <a:solidFill>
                        <a:srgbClr val="000000"/>
                      </a:solidFill>
                      <a:prstDash val="solid"/>
                      <a:round/>
                      <a:headEnd type="none" w="sm" len="sm"/>
                      <a:tailEnd type="none" w="sm" len="sm"/>
                    </a:ln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 from Benchmark</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5775" cap="flat" cmpd="sng">
                      <a:solidFill>
                        <a:srgbClr val="000000"/>
                      </a:solidFill>
                      <a:prstDash val="solid"/>
                      <a:round/>
                      <a:headEnd type="none" w="sm" len="sm"/>
                      <a:tailEnd type="none" w="sm" len="sm"/>
                    </a:ln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Total</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5775" cap="flat" cmpd="sng">
                      <a:solidFill>
                        <a:srgbClr val="000000"/>
                      </a:solidFill>
                      <a:prstDash val="solid"/>
                      <a:round/>
                      <a:headEnd type="none" w="sm" len="sm"/>
                      <a:tailEnd type="none" w="sm" len="sm"/>
                    </a:lnB>
                    <a:solidFill>
                      <a:srgbClr val="9E0000"/>
                    </a:solidFill>
                  </a:tcPr>
                </a:tc>
                <a:tc>
                  <a:txBody>
                    <a:bodyPr/>
                    <a:lstStyle/>
                    <a:p>
                      <a:pPr marL="0" lvl="0" indent="0" algn="ctr"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Net Factor Exposure</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lnB w="5775" cap="flat" cmpd="sng">
                      <a:solidFill>
                        <a:srgbClr val="000000"/>
                      </a:solidFill>
                      <a:prstDash val="solid"/>
                      <a:round/>
                      <a:headEnd type="none" w="sm" len="sm"/>
                      <a:tailEnd type="none" w="sm" len="sm"/>
                    </a:lnB>
                    <a:solidFill>
                      <a:srgbClr val="9E0000"/>
                    </a:solidFill>
                  </a:tcPr>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Pharma, Biotech &amp; Life Sciences</a:t>
                      </a:r>
                      <a:endParaRPr sz="1000">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000000"/>
                      </a:solidFill>
                      <a:prstDash val="solid"/>
                      <a:round/>
                      <a:headEnd type="none" w="sm" len="sm"/>
                      <a:tailEnd type="none" w="sm" len="sm"/>
                    </a:lnT>
                    <a:lnB w="57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63.68%</a:t>
                      </a:r>
                      <a:endParaRPr sz="1000">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000000"/>
                      </a:solidFill>
                      <a:prstDash val="solid"/>
                      <a:round/>
                      <a:headEnd type="none" w="sm" len="sm"/>
                      <a:tailEnd type="none" w="sm" len="sm"/>
                    </a:lnT>
                    <a:lnB w="57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46.58%</a:t>
                      </a:r>
                      <a:endParaRPr sz="1000">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000000"/>
                      </a:solidFill>
                      <a:prstDash val="solid"/>
                      <a:round/>
                      <a:headEnd type="none" w="sm" len="sm"/>
                      <a:tailEnd type="none" w="sm" len="sm"/>
                    </a:lnT>
                    <a:lnB w="57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10.66%</a:t>
                      </a:r>
                      <a:endParaRPr sz="1000">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000000"/>
                      </a:solidFill>
                      <a:prstDash val="solid"/>
                      <a:round/>
                      <a:headEnd type="none" w="sm" len="sm"/>
                      <a:tailEnd type="none" w="sm" len="sm"/>
                    </a:lnT>
                    <a:lnB w="57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57.24%</a:t>
                      </a:r>
                      <a:endParaRPr sz="1000">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000000"/>
                      </a:solidFill>
                      <a:prstDash val="solid"/>
                      <a:round/>
                      <a:headEnd type="none" w="sm" len="sm"/>
                      <a:tailEnd type="none" w="sm" len="sm"/>
                    </a:lnT>
                    <a:lnB w="57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FF0000"/>
                          </a:solidFill>
                          <a:latin typeface="Times New Roman"/>
                          <a:ea typeface="Times New Roman"/>
                          <a:cs typeface="Times New Roman"/>
                          <a:sym typeface="Times New Roman"/>
                        </a:rPr>
                        <a:t>-6.44%</a:t>
                      </a:r>
                      <a:endParaRPr sz="1000">
                        <a:solidFill>
                          <a:srgbClr val="FF0000"/>
                        </a:solidFill>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000000"/>
                      </a:solidFill>
                      <a:prstDash val="solid"/>
                      <a:round/>
                      <a:headEnd type="none" w="sm" len="sm"/>
                      <a:tailEnd type="none" w="sm" len="sm"/>
                    </a:lnT>
                    <a:lnB w="57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lnSpc>
                          <a:spcPct val="115000"/>
                        </a:lnSpc>
                        <a:spcBef>
                          <a:spcPts val="0"/>
                        </a:spcBef>
                        <a:spcAft>
                          <a:spcPts val="0"/>
                        </a:spcAft>
                        <a:buNone/>
                      </a:pPr>
                      <a:r>
                        <a:rPr lang="en" sz="1000">
                          <a:latin typeface="Times New Roman"/>
                          <a:ea typeface="Times New Roman"/>
                          <a:cs typeface="Times New Roman"/>
                          <a:sym typeface="Times New Roman"/>
                        </a:rPr>
                        <a:t>Health Care Equipment &amp; Services</a:t>
                      </a:r>
                      <a:endParaRPr sz="1000">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CCCCCC"/>
                      </a:solidFill>
                      <a:prstDash val="solid"/>
                      <a:round/>
                      <a:headEnd type="none" w="sm" len="sm"/>
                      <a:tailEnd type="none" w="sm" len="sm"/>
                    </a:lnT>
                    <a:lnB w="57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35.95%</a:t>
                      </a:r>
                      <a:endParaRPr sz="1000">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CCCCCC"/>
                      </a:solidFill>
                      <a:prstDash val="solid"/>
                      <a:round/>
                      <a:headEnd type="none" w="sm" len="sm"/>
                      <a:tailEnd type="none" w="sm" len="sm"/>
                    </a:lnT>
                    <a:lnB w="57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36.68%</a:t>
                      </a:r>
                      <a:endParaRPr sz="1000">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CCCCCC"/>
                      </a:solidFill>
                      <a:prstDash val="solid"/>
                      <a:round/>
                      <a:headEnd type="none" w="sm" len="sm"/>
                      <a:tailEnd type="none" w="sm" len="sm"/>
                    </a:lnT>
                    <a:lnB w="57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6.02%</a:t>
                      </a:r>
                      <a:endParaRPr sz="1000">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CCCCCC"/>
                      </a:solidFill>
                      <a:prstDash val="solid"/>
                      <a:round/>
                      <a:headEnd type="none" w="sm" len="sm"/>
                      <a:tailEnd type="none" w="sm" len="sm"/>
                    </a:lnT>
                    <a:lnB w="57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Times New Roman"/>
                          <a:ea typeface="Times New Roman"/>
                          <a:cs typeface="Times New Roman"/>
                          <a:sym typeface="Times New Roman"/>
                        </a:rPr>
                        <a:t>42.69%</a:t>
                      </a:r>
                      <a:endParaRPr sz="1000">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CCCCCC"/>
                      </a:solidFill>
                      <a:prstDash val="solid"/>
                      <a:round/>
                      <a:headEnd type="none" w="sm" len="sm"/>
                      <a:tailEnd type="none" w="sm" len="sm"/>
                    </a:lnT>
                    <a:lnB w="57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solidFill>
                            <a:srgbClr val="00B050"/>
                          </a:solidFill>
                          <a:latin typeface="Times New Roman"/>
                          <a:ea typeface="Times New Roman"/>
                          <a:cs typeface="Times New Roman"/>
                          <a:sym typeface="Times New Roman"/>
                        </a:rPr>
                        <a:t>6.74%</a:t>
                      </a:r>
                      <a:endParaRPr sz="1000">
                        <a:solidFill>
                          <a:srgbClr val="00B050"/>
                        </a:solidFill>
                        <a:latin typeface="Times New Roman"/>
                        <a:ea typeface="Times New Roman"/>
                        <a:cs typeface="Times New Roman"/>
                        <a:sym typeface="Times New Roman"/>
                      </a:endParaRPr>
                    </a:p>
                  </a:txBody>
                  <a:tcPr marL="28575" marR="28575" marT="91425" marB="91425" anchor="ctr">
                    <a:lnL w="5775" cap="flat" cmpd="sng">
                      <a:solidFill>
                        <a:srgbClr val="CCCCCC"/>
                      </a:solidFill>
                      <a:prstDash val="solid"/>
                      <a:round/>
                      <a:headEnd type="none" w="sm" len="sm"/>
                      <a:tailEnd type="none" w="sm" len="sm"/>
                    </a:lnL>
                    <a:lnR w="5775" cap="flat" cmpd="sng">
                      <a:solidFill>
                        <a:srgbClr val="CCCCCC"/>
                      </a:solidFill>
                      <a:prstDash val="solid"/>
                      <a:round/>
                      <a:headEnd type="none" w="sm" len="sm"/>
                      <a:tailEnd type="none" w="sm" len="sm"/>
                    </a:lnR>
                    <a:lnT w="5775" cap="flat" cmpd="sng">
                      <a:solidFill>
                        <a:srgbClr val="CCCCCC"/>
                      </a:solidFill>
                      <a:prstDash val="solid"/>
                      <a:round/>
                      <a:headEnd type="none" w="sm" len="sm"/>
                      <a:tailEnd type="none" w="sm" len="sm"/>
                    </a:lnT>
                    <a:lnB w="57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96" name="Google Shape;896;g2a5bd2fe068_1_0"/>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SzPts val="1100"/>
              <a:buNone/>
            </a:pPr>
            <a:r>
              <a:rPr lang="en" sz="1200"/>
              <a:t>Healthcare</a:t>
            </a:r>
            <a:endParaRPr sz="1200"/>
          </a:p>
        </p:txBody>
      </p:sp>
      <p:pic>
        <p:nvPicPr>
          <p:cNvPr id="897" name="Google Shape;897;g2a5bd2fe068_1_0" descr="CVS Pharmacy downloadable logo"/>
          <p:cNvPicPr preferRelativeResize="0"/>
          <p:nvPr/>
        </p:nvPicPr>
        <p:blipFill rotWithShape="1">
          <a:blip r:embed="rId4">
            <a:alphaModFix/>
          </a:blip>
          <a:srcRect r="55537" b="7209"/>
          <a:stretch/>
        </p:blipFill>
        <p:spPr>
          <a:xfrm>
            <a:off x="3135386" y="285789"/>
            <a:ext cx="891731" cy="257100"/>
          </a:xfrm>
          <a:prstGeom prst="rect">
            <a:avLst/>
          </a:prstGeom>
          <a:noFill/>
          <a:ln>
            <a:noFill/>
          </a:ln>
        </p:spPr>
      </p:pic>
      <p:pic>
        <p:nvPicPr>
          <p:cNvPr id="898" name="Google Shape;898;g2a5bd2fe068_1_0"/>
          <p:cNvPicPr preferRelativeResize="0"/>
          <p:nvPr/>
        </p:nvPicPr>
        <p:blipFill rotWithShape="1">
          <a:blip r:embed="rId5">
            <a:alphaModFix/>
          </a:blip>
          <a:srcRect/>
          <a:stretch/>
        </p:blipFill>
        <p:spPr>
          <a:xfrm>
            <a:off x="1999601" y="222639"/>
            <a:ext cx="884781" cy="383400"/>
          </a:xfrm>
          <a:prstGeom prst="rect">
            <a:avLst/>
          </a:prstGeom>
          <a:noFill/>
          <a:ln>
            <a:noFill/>
          </a:ln>
        </p:spPr>
      </p:pic>
      <p:pic>
        <p:nvPicPr>
          <p:cNvPr id="899" name="Google Shape;899;g2a5bd2fe068_1_0"/>
          <p:cNvPicPr preferRelativeResize="0"/>
          <p:nvPr/>
        </p:nvPicPr>
        <p:blipFill rotWithShape="1">
          <a:blip r:embed="rId6">
            <a:alphaModFix/>
          </a:blip>
          <a:srcRect/>
          <a:stretch/>
        </p:blipFill>
        <p:spPr>
          <a:xfrm>
            <a:off x="5624372" y="285789"/>
            <a:ext cx="1423078" cy="257100"/>
          </a:xfrm>
          <a:prstGeom prst="rect">
            <a:avLst/>
          </a:prstGeom>
          <a:noFill/>
          <a:ln>
            <a:noFill/>
          </a:ln>
        </p:spPr>
      </p:pic>
      <p:pic>
        <p:nvPicPr>
          <p:cNvPr id="900" name="Google Shape;900;g2a5bd2fe068_1_0"/>
          <p:cNvPicPr preferRelativeResize="0"/>
          <p:nvPr/>
        </p:nvPicPr>
        <p:blipFill rotWithShape="1">
          <a:blip r:embed="rId7">
            <a:alphaModFix/>
          </a:blip>
          <a:srcRect/>
          <a:stretch/>
        </p:blipFill>
        <p:spPr>
          <a:xfrm>
            <a:off x="4278122" y="176139"/>
            <a:ext cx="1019046" cy="476400"/>
          </a:xfrm>
          <a:prstGeom prst="rect">
            <a:avLst/>
          </a:prstGeom>
          <a:noFill/>
          <a:ln>
            <a:noFill/>
          </a:ln>
        </p:spPr>
      </p:pic>
      <p:pic>
        <p:nvPicPr>
          <p:cNvPr id="901" name="Google Shape;901;g2a5bd2fe068_1_0"/>
          <p:cNvPicPr preferRelativeResize="0"/>
          <p:nvPr/>
        </p:nvPicPr>
        <p:blipFill rotWithShape="1">
          <a:blip r:embed="rId8">
            <a:alphaModFix/>
          </a:blip>
          <a:srcRect/>
          <a:stretch/>
        </p:blipFill>
        <p:spPr>
          <a:xfrm>
            <a:off x="7222255" y="179878"/>
            <a:ext cx="884775" cy="468921"/>
          </a:xfrm>
          <a:prstGeom prst="rect">
            <a:avLst/>
          </a:prstGeom>
          <a:noFill/>
          <a:ln>
            <a:noFill/>
          </a:ln>
        </p:spPr>
      </p:pic>
      <p:sp>
        <p:nvSpPr>
          <p:cNvPr id="902" name="Google Shape;902;g2a5bd2fe068_1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200"/>
              <a:buFont typeface="Arial"/>
              <a:buNone/>
            </a:pPr>
            <a:r>
              <a:rPr lang="en" sz="1000">
                <a:solidFill>
                  <a:schemeClr val="dk1"/>
                </a:solidFill>
                <a:latin typeface="Times New Roman"/>
                <a:ea typeface="Times New Roman"/>
                <a:cs typeface="Times New Roman"/>
                <a:sym typeface="Times New Roman"/>
              </a:rPr>
              <a:t>Jessica Tang</a:t>
            </a:r>
            <a:endParaRPr sz="1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29"/>
          <p:cNvSpPr txBox="1"/>
          <p:nvPr/>
        </p:nvSpPr>
        <p:spPr>
          <a:xfrm>
            <a:off x="6159755" y="1242350"/>
            <a:ext cx="3000000" cy="11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 sz="1150" b="1" i="0" u="none" strike="noStrike" cap="none">
                <a:solidFill>
                  <a:srgbClr val="800000"/>
                </a:solidFill>
                <a:latin typeface="Times New Roman"/>
                <a:ea typeface="Times New Roman"/>
                <a:cs typeface="Times New Roman"/>
                <a:sym typeface="Times New Roman"/>
              </a:rPr>
              <a:t>●</a:t>
            </a:r>
            <a:r>
              <a:rPr lang="en" sz="1150" b="1" i="0" u="none" strike="noStrike" cap="none">
                <a:solidFill>
                  <a:srgbClr val="548235"/>
                </a:solidFill>
                <a:latin typeface="Times New Roman"/>
                <a:ea typeface="Times New Roman"/>
                <a:cs typeface="Times New Roman"/>
                <a:sym typeface="Times New Roman"/>
              </a:rPr>
              <a:t> </a:t>
            </a:r>
            <a:r>
              <a:rPr lang="en" sz="1150" b="1" i="0" u="none" strike="noStrike" cap="none">
                <a:solidFill>
                  <a:srgbClr val="800000"/>
                </a:solidFill>
                <a:latin typeface="Times New Roman"/>
                <a:ea typeface="Times New Roman"/>
                <a:cs typeface="Times New Roman"/>
                <a:sym typeface="Times New Roman"/>
              </a:rPr>
              <a:t> Supply Chain Disruptions</a:t>
            </a:r>
            <a:endParaRPr sz="1150" b="1" i="0" u="none" strike="noStrike" cap="none">
              <a:solidFill>
                <a:srgbClr val="8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50"/>
              <a:buFont typeface="Arial"/>
              <a:buNone/>
            </a:pPr>
            <a:r>
              <a:rPr lang="en" sz="1150" b="1" i="0" u="none" strike="noStrike" cap="none">
                <a:solidFill>
                  <a:srgbClr val="800000"/>
                </a:solidFill>
                <a:latin typeface="Times New Roman"/>
                <a:ea typeface="Times New Roman"/>
                <a:cs typeface="Times New Roman"/>
                <a:sym typeface="Times New Roman"/>
              </a:rPr>
              <a:t>●</a:t>
            </a:r>
            <a:r>
              <a:rPr lang="en" sz="1150" b="1" i="0" u="none" strike="noStrike" cap="none">
                <a:solidFill>
                  <a:srgbClr val="548235"/>
                </a:solidFill>
                <a:latin typeface="Times New Roman"/>
                <a:ea typeface="Times New Roman"/>
                <a:cs typeface="Times New Roman"/>
                <a:sym typeface="Times New Roman"/>
              </a:rPr>
              <a:t> </a:t>
            </a:r>
            <a:r>
              <a:rPr lang="en" sz="1150" b="1" i="0" u="none" strike="noStrike" cap="none">
                <a:solidFill>
                  <a:srgbClr val="800000"/>
                </a:solidFill>
                <a:latin typeface="Times New Roman"/>
                <a:ea typeface="Times New Roman"/>
                <a:cs typeface="Times New Roman"/>
                <a:sym typeface="Times New Roman"/>
              </a:rPr>
              <a:t> Government </a:t>
            </a:r>
            <a:r>
              <a:rPr lang="en" sz="1200" b="1" i="0" u="none" strike="noStrike" cap="none">
                <a:solidFill>
                  <a:srgbClr val="800000"/>
                </a:solidFill>
                <a:latin typeface="Times New Roman"/>
                <a:ea typeface="Times New Roman"/>
                <a:cs typeface="Times New Roman"/>
                <a:sym typeface="Times New Roman"/>
              </a:rPr>
              <a:t>Regulation</a:t>
            </a:r>
            <a:endParaRPr sz="1200" b="1" i="0" u="none" strike="noStrike" cap="none">
              <a:solidFill>
                <a:srgbClr val="8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150"/>
              <a:buFont typeface="Arial"/>
              <a:buNone/>
            </a:pPr>
            <a:r>
              <a:rPr lang="en" sz="1150" b="1" i="0" u="none" strike="noStrike" cap="none">
                <a:solidFill>
                  <a:srgbClr val="800000"/>
                </a:solidFill>
                <a:latin typeface="Times New Roman"/>
                <a:ea typeface="Times New Roman"/>
                <a:cs typeface="Times New Roman"/>
                <a:sym typeface="Times New Roman"/>
              </a:rPr>
              <a:t>●</a:t>
            </a:r>
            <a:r>
              <a:rPr lang="en" sz="1150" b="1" i="0" u="none" strike="noStrike" cap="none">
                <a:solidFill>
                  <a:srgbClr val="548235"/>
                </a:solidFill>
                <a:latin typeface="Times New Roman"/>
                <a:ea typeface="Times New Roman"/>
                <a:cs typeface="Times New Roman"/>
                <a:sym typeface="Times New Roman"/>
              </a:rPr>
              <a:t> </a:t>
            </a:r>
            <a:r>
              <a:rPr lang="en" sz="1150" b="1" i="0" u="none" strike="noStrike" cap="none">
                <a:solidFill>
                  <a:srgbClr val="800000"/>
                </a:solidFill>
                <a:latin typeface="Times New Roman"/>
                <a:ea typeface="Times New Roman"/>
                <a:cs typeface="Times New Roman"/>
                <a:sym typeface="Times New Roman"/>
              </a:rPr>
              <a:t> </a:t>
            </a:r>
            <a:r>
              <a:rPr lang="en" sz="1200" b="1" i="0" u="none" strike="noStrike" cap="none">
                <a:solidFill>
                  <a:srgbClr val="800000"/>
                </a:solidFill>
                <a:latin typeface="Times New Roman"/>
                <a:ea typeface="Times New Roman"/>
                <a:cs typeface="Times New Roman"/>
                <a:sym typeface="Times New Roman"/>
              </a:rPr>
              <a:t>Decreased Defense Spending</a:t>
            </a:r>
            <a:endParaRPr sz="1200" b="1" i="0" u="none" strike="noStrike" cap="none">
              <a:solidFill>
                <a:srgbClr val="800000"/>
              </a:solidFill>
              <a:latin typeface="Times New Roman"/>
              <a:ea typeface="Times New Roman"/>
              <a:cs typeface="Times New Roman"/>
              <a:sym typeface="Times New Roman"/>
            </a:endParaRPr>
          </a:p>
        </p:txBody>
      </p:sp>
      <p:sp>
        <p:nvSpPr>
          <p:cNvPr id="909" name="Google Shape;909;p29"/>
          <p:cNvSpPr txBox="1"/>
          <p:nvPr/>
        </p:nvSpPr>
        <p:spPr>
          <a:xfrm>
            <a:off x="6159755" y="9193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910" name="Google Shape;910;p29"/>
          <p:cNvSpPr txBox="1"/>
          <p:nvPr/>
        </p:nvSpPr>
        <p:spPr>
          <a:xfrm>
            <a:off x="588475" y="1126375"/>
            <a:ext cx="5450400" cy="1808700"/>
          </a:xfrm>
          <a:prstGeom prst="rect">
            <a:avLst/>
          </a:prstGeom>
          <a:noFill/>
          <a:ln>
            <a:noFill/>
          </a:ln>
        </p:spPr>
        <p:txBody>
          <a:bodyPr spcFirstLastPara="1" wrap="square" lIns="91425" tIns="91425" rIns="91425" bIns="91425" anchor="t" anchorCtr="0">
            <a:spAutoFit/>
          </a:bodyPr>
          <a:lstStyle/>
          <a:p>
            <a:pPr marL="400050" marR="0" lvl="0" indent="-295275" algn="l" rtl="0">
              <a:lnSpc>
                <a:spcPct val="100000"/>
              </a:lnSpc>
              <a:spcBef>
                <a:spcPts val="0"/>
              </a:spcBef>
              <a:spcAft>
                <a:spcPts val="0"/>
              </a:spcAft>
              <a:buClr>
                <a:srgbClr val="800000"/>
              </a:buClr>
              <a:buSzPts val="1050"/>
              <a:buFont typeface="Times New Roman"/>
              <a:buChar char="●"/>
            </a:pPr>
            <a:r>
              <a:rPr lang="en" sz="1050" b="1" i="0" u="none" strike="noStrike" cap="none">
                <a:solidFill>
                  <a:srgbClr val="800000"/>
                </a:solidFill>
                <a:latin typeface="Times New Roman"/>
                <a:ea typeface="Times New Roman"/>
                <a:cs typeface="Times New Roman"/>
                <a:sym typeface="Times New Roman"/>
              </a:rPr>
              <a:t>Secular Tailwinds in Construction and Manufacturing from Government Spending</a:t>
            </a:r>
            <a:endParaRPr sz="1050" b="1" i="0" u="none" strike="noStrike" cap="none">
              <a:solidFill>
                <a:srgbClr val="800000"/>
              </a:solidFill>
              <a:latin typeface="Times New Roman"/>
              <a:ea typeface="Times New Roman"/>
              <a:cs typeface="Times New Roman"/>
              <a:sym typeface="Times New Roman"/>
            </a:endParaRPr>
          </a:p>
          <a:p>
            <a:pPr marL="628650" marR="0" lvl="0" indent="-295275" algn="l" rtl="0">
              <a:lnSpc>
                <a:spcPct val="100000"/>
              </a:lnSpc>
              <a:spcBef>
                <a:spcPts val="0"/>
              </a:spcBef>
              <a:spcAft>
                <a:spcPts val="0"/>
              </a:spcAft>
              <a:buClr>
                <a:schemeClr val="dk1"/>
              </a:buClr>
              <a:buSzPts val="1050"/>
              <a:buFont typeface="Times New Roman"/>
              <a:buChar char="-"/>
            </a:pPr>
            <a:r>
              <a:rPr lang="en" sz="1050" b="0" i="0" u="none" strike="noStrike" cap="none">
                <a:solidFill>
                  <a:schemeClr val="dk1"/>
                </a:solidFill>
                <a:latin typeface="Times New Roman"/>
                <a:ea typeface="Times New Roman"/>
                <a:cs typeface="Times New Roman"/>
                <a:sym typeface="Times New Roman"/>
              </a:rPr>
              <a:t>Federal Infrastructure and CHIPS bill commits combined $800bn to infrastructure semiconductor manufacturing projects supporting strong growth in construction and manufacturing over the next 5-10 years</a:t>
            </a:r>
            <a:endParaRPr sz="1050" b="0" i="0" u="none" strike="noStrike" cap="none">
              <a:solidFill>
                <a:schemeClr val="dk1"/>
              </a:solidFill>
              <a:latin typeface="Times New Roman"/>
              <a:ea typeface="Times New Roman"/>
              <a:cs typeface="Times New Roman"/>
              <a:sym typeface="Times New Roman"/>
            </a:endParaRPr>
          </a:p>
          <a:p>
            <a:pPr marL="400050" marR="0" lvl="0" indent="-295275" algn="l" rtl="0">
              <a:lnSpc>
                <a:spcPct val="100000"/>
              </a:lnSpc>
              <a:spcBef>
                <a:spcPts val="0"/>
              </a:spcBef>
              <a:spcAft>
                <a:spcPts val="0"/>
              </a:spcAft>
              <a:buClr>
                <a:srgbClr val="800000"/>
              </a:buClr>
              <a:buSzPts val="1050"/>
              <a:buFont typeface="Times New Roman"/>
              <a:buChar char="●"/>
            </a:pPr>
            <a:r>
              <a:rPr lang="en" sz="1050" b="1" i="0" u="none" strike="noStrike" cap="none">
                <a:solidFill>
                  <a:srgbClr val="800000"/>
                </a:solidFill>
                <a:latin typeface="Times New Roman"/>
                <a:ea typeface="Times New Roman"/>
                <a:cs typeface="Times New Roman"/>
                <a:sym typeface="Times New Roman"/>
              </a:rPr>
              <a:t>Geopolitical Tensions Remain High</a:t>
            </a:r>
            <a:endParaRPr sz="1050" b="1" i="0" u="none" strike="noStrike" cap="none">
              <a:solidFill>
                <a:srgbClr val="800000"/>
              </a:solidFill>
              <a:latin typeface="Times New Roman"/>
              <a:ea typeface="Times New Roman"/>
              <a:cs typeface="Times New Roman"/>
              <a:sym typeface="Times New Roman"/>
            </a:endParaRPr>
          </a:p>
          <a:p>
            <a:pPr marL="628650" marR="0" lvl="0" indent="-295275" algn="l" rtl="0">
              <a:lnSpc>
                <a:spcPct val="100000"/>
              </a:lnSpc>
              <a:spcBef>
                <a:spcPts val="0"/>
              </a:spcBef>
              <a:spcAft>
                <a:spcPts val="0"/>
              </a:spcAft>
              <a:buClr>
                <a:schemeClr val="dk1"/>
              </a:buClr>
              <a:buSzPts val="1050"/>
              <a:buFont typeface="Times New Roman"/>
              <a:buChar char="-"/>
            </a:pPr>
            <a:r>
              <a:rPr lang="en" sz="1050" b="0" i="0" u="none" strike="noStrike" cap="none">
                <a:solidFill>
                  <a:schemeClr val="dk1"/>
                </a:solidFill>
                <a:latin typeface="Times New Roman"/>
                <a:ea typeface="Times New Roman"/>
                <a:cs typeface="Times New Roman"/>
                <a:sym typeface="Times New Roman"/>
              </a:rPr>
              <a:t>Ukraine/Russia + Israel/Hamas + Taiwan/China </a:t>
            </a:r>
            <a:endParaRPr sz="1050" b="0" i="0" u="none" strike="noStrike" cap="none">
              <a:solidFill>
                <a:schemeClr val="dk1"/>
              </a:solidFill>
              <a:latin typeface="Times New Roman"/>
              <a:ea typeface="Times New Roman"/>
              <a:cs typeface="Times New Roman"/>
              <a:sym typeface="Times New Roman"/>
            </a:endParaRPr>
          </a:p>
          <a:p>
            <a:pPr marL="400050" marR="0" lvl="0" indent="-298450" algn="l" rtl="0">
              <a:lnSpc>
                <a:spcPct val="100000"/>
              </a:lnSpc>
              <a:spcBef>
                <a:spcPts val="0"/>
              </a:spcBef>
              <a:spcAft>
                <a:spcPts val="0"/>
              </a:spcAft>
              <a:buClr>
                <a:srgbClr val="800000"/>
              </a:buClr>
              <a:buSzPts val="1100"/>
              <a:buFont typeface="Times New Roman"/>
              <a:buChar char="●"/>
            </a:pPr>
            <a:r>
              <a:rPr lang="en" sz="1050" b="1" i="0" u="none" strike="noStrike" cap="none">
                <a:solidFill>
                  <a:srgbClr val="800000"/>
                </a:solidFill>
                <a:latin typeface="Times New Roman"/>
                <a:ea typeface="Times New Roman"/>
                <a:cs typeface="Times New Roman"/>
                <a:sym typeface="Times New Roman"/>
              </a:rPr>
              <a:t>Domestic Supply Chain Reshoring Trend</a:t>
            </a:r>
            <a:endParaRPr sz="1050" b="1" i="0" u="none" strike="noStrike" cap="none">
              <a:solidFill>
                <a:srgbClr val="800000"/>
              </a:solidFill>
              <a:latin typeface="Times New Roman"/>
              <a:ea typeface="Times New Roman"/>
              <a:cs typeface="Times New Roman"/>
              <a:sym typeface="Times New Roman"/>
            </a:endParaRPr>
          </a:p>
          <a:p>
            <a:pPr marL="628650" marR="0" lvl="0" indent="-295275" algn="l" rtl="0">
              <a:lnSpc>
                <a:spcPct val="100000"/>
              </a:lnSpc>
              <a:spcBef>
                <a:spcPts val="0"/>
              </a:spcBef>
              <a:spcAft>
                <a:spcPts val="0"/>
              </a:spcAft>
              <a:buClr>
                <a:schemeClr val="dk1"/>
              </a:buClr>
              <a:buSzPts val="1050"/>
              <a:buFont typeface="Times New Roman"/>
              <a:buChar char="-"/>
            </a:pPr>
            <a:r>
              <a:rPr lang="en" sz="1050" b="0" i="0" u="none" strike="noStrike" cap="none">
                <a:solidFill>
                  <a:schemeClr val="dk1"/>
                </a:solidFill>
                <a:latin typeface="Times New Roman"/>
                <a:ea typeface="Times New Roman"/>
                <a:cs typeface="Times New Roman"/>
                <a:sym typeface="Times New Roman"/>
              </a:rPr>
              <a:t>Companies building new manufacturing facilities in the US at highest pace in decades, reshoring production after several years of supply chain bottlenecks, rising transportation and labor costs, US tariffs on China, and geopolitical tensions</a:t>
            </a:r>
            <a:endParaRPr sz="1150" b="1" i="0" u="none" strike="noStrike" cap="none">
              <a:solidFill>
                <a:srgbClr val="800000"/>
              </a:solidFill>
              <a:latin typeface="Times New Roman"/>
              <a:ea typeface="Times New Roman"/>
              <a:cs typeface="Times New Roman"/>
              <a:sym typeface="Times New Roman"/>
            </a:endParaRPr>
          </a:p>
        </p:txBody>
      </p:sp>
      <p:sp>
        <p:nvSpPr>
          <p:cNvPr id="911" name="Google Shape;911;p29"/>
          <p:cNvSpPr/>
          <p:nvPr/>
        </p:nvSpPr>
        <p:spPr>
          <a:xfrm>
            <a:off x="994410"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2" name="Google Shape;912;p29"/>
          <p:cNvSpPr/>
          <p:nvPr/>
        </p:nvSpPr>
        <p:spPr>
          <a:xfrm>
            <a:off x="0"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3" name="Google Shape;913;p29"/>
          <p:cNvSpPr txBox="1"/>
          <p:nvPr/>
        </p:nvSpPr>
        <p:spPr>
          <a:xfrm>
            <a:off x="744325" y="919325"/>
            <a:ext cx="5298000" cy="274200"/>
          </a:xfrm>
          <a:prstGeom prst="rect">
            <a:avLst/>
          </a:prstGeom>
          <a:solidFill>
            <a:srgbClr val="9E0000"/>
          </a:solidFill>
          <a:ln>
            <a:noFill/>
          </a:ln>
        </p:spPr>
        <p:txBody>
          <a:bodyPr spcFirstLastPara="1" wrap="square" lIns="0" tIns="38100" rIns="0" bIns="0" anchor="t" anchorCtr="0">
            <a:noAutofit/>
          </a:bodyPr>
          <a:lstStyle/>
          <a:p>
            <a:pPr marL="0" marR="0" lvl="0" indent="45720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	</a:t>
            </a:r>
            <a:endParaRPr sz="1200" b="0" i="0" u="none" strike="noStrike" cap="none">
              <a:solidFill>
                <a:schemeClr val="dk1"/>
              </a:solidFill>
              <a:latin typeface="Times New Roman"/>
              <a:ea typeface="Times New Roman"/>
              <a:cs typeface="Times New Roman"/>
              <a:sym typeface="Times New Roman"/>
            </a:endParaRPr>
          </a:p>
        </p:txBody>
      </p:sp>
      <p:sp>
        <p:nvSpPr>
          <p:cNvPr id="914" name="Google Shape;914;p29"/>
          <p:cNvSpPr txBox="1"/>
          <p:nvPr/>
        </p:nvSpPr>
        <p:spPr>
          <a:xfrm>
            <a:off x="1049176" y="4886100"/>
            <a:ext cx="2839200" cy="201900"/>
          </a:xfrm>
          <a:prstGeom prst="rect">
            <a:avLst/>
          </a:prstGeom>
          <a:noFill/>
          <a:ln>
            <a:noFill/>
          </a:ln>
        </p:spPr>
        <p:txBody>
          <a:bodyPr spcFirstLastPara="1" wrap="square" lIns="0" tIns="9525"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000">
                <a:solidFill>
                  <a:schemeClr val="dk1"/>
                </a:solidFill>
                <a:latin typeface="Times New Roman"/>
                <a:ea typeface="Times New Roman"/>
                <a:cs typeface="Times New Roman"/>
                <a:sym typeface="Times New Roman"/>
              </a:rPr>
              <a:t>Jackson Sokolowski</a:t>
            </a:r>
            <a:endParaRPr sz="1000" b="0" i="0" u="none" strike="noStrike" cap="none">
              <a:solidFill>
                <a:schemeClr val="dk1"/>
              </a:solidFill>
              <a:latin typeface="Times New Roman"/>
              <a:ea typeface="Times New Roman"/>
              <a:cs typeface="Times New Roman"/>
              <a:sym typeface="Times New Roman"/>
            </a:endParaRPr>
          </a:p>
        </p:txBody>
      </p:sp>
      <p:sp>
        <p:nvSpPr>
          <p:cNvPr id="915" name="Google Shape;915;p29"/>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fld id="{00000000-1234-1234-1234-123412341234}" type="slidenum">
              <a:rPr lang="en"/>
              <a:t>31</a:t>
            </a:fld>
            <a:endParaRPr/>
          </a:p>
        </p:txBody>
      </p:sp>
      <p:sp>
        <p:nvSpPr>
          <p:cNvPr id="916" name="Google Shape;916;p29"/>
          <p:cNvSpPr txBox="1"/>
          <p:nvPr/>
        </p:nvSpPr>
        <p:spPr>
          <a:xfrm>
            <a:off x="744325" y="3079125"/>
            <a:ext cx="81495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CURRENT HOLDINGS</a:t>
            </a:r>
            <a:endParaRPr sz="12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Times New Roman"/>
              <a:ea typeface="Times New Roman"/>
              <a:cs typeface="Times New Roman"/>
              <a:sym typeface="Times New Roman"/>
            </a:endParaRPr>
          </a:p>
        </p:txBody>
      </p:sp>
      <p:sp>
        <p:nvSpPr>
          <p:cNvPr id="917" name="Google Shape;917;p29"/>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SzPts val="1100"/>
              <a:buNone/>
            </a:pPr>
            <a:r>
              <a:rPr lang="en" sz="1200"/>
              <a:t>Industrials</a:t>
            </a:r>
            <a:endParaRPr sz="1200"/>
          </a:p>
        </p:txBody>
      </p:sp>
      <p:pic>
        <p:nvPicPr>
          <p:cNvPr id="918" name="Google Shape;918;p29"/>
          <p:cNvPicPr preferRelativeResize="0"/>
          <p:nvPr/>
        </p:nvPicPr>
        <p:blipFill rotWithShape="1">
          <a:blip r:embed="rId3">
            <a:alphaModFix/>
          </a:blip>
          <a:srcRect/>
          <a:stretch/>
        </p:blipFill>
        <p:spPr>
          <a:xfrm>
            <a:off x="7230375" y="222823"/>
            <a:ext cx="1008773" cy="371400"/>
          </a:xfrm>
          <a:prstGeom prst="rect">
            <a:avLst/>
          </a:prstGeom>
          <a:noFill/>
          <a:ln>
            <a:noFill/>
          </a:ln>
        </p:spPr>
      </p:pic>
      <p:pic>
        <p:nvPicPr>
          <p:cNvPr id="919" name="Google Shape;919;p29"/>
          <p:cNvPicPr preferRelativeResize="0"/>
          <p:nvPr/>
        </p:nvPicPr>
        <p:blipFill rotWithShape="1">
          <a:blip r:embed="rId4">
            <a:alphaModFix/>
          </a:blip>
          <a:srcRect/>
          <a:stretch/>
        </p:blipFill>
        <p:spPr>
          <a:xfrm>
            <a:off x="5337493" y="135325"/>
            <a:ext cx="1605825" cy="546393"/>
          </a:xfrm>
          <a:prstGeom prst="rect">
            <a:avLst/>
          </a:prstGeom>
          <a:noFill/>
          <a:ln>
            <a:noFill/>
          </a:ln>
        </p:spPr>
      </p:pic>
      <p:pic>
        <p:nvPicPr>
          <p:cNvPr id="920" name="Google Shape;920;p29"/>
          <p:cNvPicPr preferRelativeResize="0"/>
          <p:nvPr/>
        </p:nvPicPr>
        <p:blipFill rotWithShape="1">
          <a:blip r:embed="rId5">
            <a:alphaModFix/>
          </a:blip>
          <a:srcRect/>
          <a:stretch/>
        </p:blipFill>
        <p:spPr>
          <a:xfrm>
            <a:off x="2148770" y="243816"/>
            <a:ext cx="1605835" cy="329400"/>
          </a:xfrm>
          <a:prstGeom prst="rect">
            <a:avLst/>
          </a:prstGeom>
          <a:noFill/>
          <a:ln>
            <a:noFill/>
          </a:ln>
        </p:spPr>
      </p:pic>
      <p:pic>
        <p:nvPicPr>
          <p:cNvPr id="921" name="Google Shape;921;p29"/>
          <p:cNvPicPr preferRelativeResize="0"/>
          <p:nvPr/>
        </p:nvPicPr>
        <p:blipFill rotWithShape="1">
          <a:blip r:embed="rId6">
            <a:alphaModFix/>
          </a:blip>
          <a:srcRect/>
          <a:stretch/>
        </p:blipFill>
        <p:spPr>
          <a:xfrm>
            <a:off x="4041661" y="-131149"/>
            <a:ext cx="1008775" cy="1008798"/>
          </a:xfrm>
          <a:prstGeom prst="rect">
            <a:avLst/>
          </a:prstGeom>
          <a:noFill/>
          <a:ln>
            <a:noFill/>
          </a:ln>
        </p:spPr>
      </p:pic>
      <p:sp>
        <p:nvSpPr>
          <p:cNvPr id="922" name="Google Shape;922;p29"/>
          <p:cNvSpPr/>
          <p:nvPr/>
        </p:nvSpPr>
        <p:spPr>
          <a:xfrm>
            <a:off x="8388625" y="78800"/>
            <a:ext cx="630300" cy="748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000000"/>
              </a:highlight>
              <a:latin typeface="Times New Roman"/>
              <a:ea typeface="Times New Roman"/>
              <a:cs typeface="Times New Roman"/>
              <a:sym typeface="Times New Roman"/>
            </a:endParaRPr>
          </a:p>
        </p:txBody>
      </p:sp>
      <p:pic>
        <p:nvPicPr>
          <p:cNvPr id="923" name="Google Shape;923;p29"/>
          <p:cNvPicPr preferRelativeResize="0"/>
          <p:nvPr/>
        </p:nvPicPr>
        <p:blipFill rotWithShape="1">
          <a:blip r:embed="rId7">
            <a:alphaModFix/>
          </a:blip>
          <a:srcRect/>
          <a:stretch/>
        </p:blipFill>
        <p:spPr>
          <a:xfrm>
            <a:off x="8418550" y="71400"/>
            <a:ext cx="535925" cy="674250"/>
          </a:xfrm>
          <a:prstGeom prst="rect">
            <a:avLst/>
          </a:prstGeom>
          <a:noFill/>
          <a:ln>
            <a:noFill/>
          </a:ln>
        </p:spPr>
      </p:pic>
      <p:pic>
        <p:nvPicPr>
          <p:cNvPr id="924" name="Google Shape;924;p29"/>
          <p:cNvPicPr preferRelativeResize="0"/>
          <p:nvPr/>
        </p:nvPicPr>
        <p:blipFill>
          <a:blip r:embed="rId8">
            <a:alphaModFix/>
          </a:blip>
          <a:stretch>
            <a:fillRect/>
          </a:stretch>
        </p:blipFill>
        <p:spPr>
          <a:xfrm>
            <a:off x="1675125" y="3402688"/>
            <a:ext cx="6564025" cy="1274580"/>
          </a:xfrm>
          <a:prstGeom prst="rect">
            <a:avLst/>
          </a:prstGeom>
          <a:noFill/>
          <a:ln>
            <a:noFill/>
          </a:ln>
        </p:spPr>
      </p:pic>
      <p:sp>
        <p:nvSpPr>
          <p:cNvPr id="925" name="Google Shape;925;p29"/>
          <p:cNvSpPr/>
          <p:nvPr/>
        </p:nvSpPr>
        <p:spPr>
          <a:xfrm>
            <a:off x="0" y="667029"/>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6" name="Google Shape;926;p29"/>
          <p:cNvSpPr/>
          <p:nvPr/>
        </p:nvSpPr>
        <p:spPr>
          <a:xfrm>
            <a:off x="1026010" y="667019"/>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g2a5d75c074a_4_4"/>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3" name="Google Shape;933;g2a5d75c074a_4_4"/>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4" name="Google Shape;934;g2a5d75c074a_4_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32</a:t>
            </a:fld>
            <a:endParaRPr/>
          </a:p>
        </p:txBody>
      </p:sp>
      <p:sp>
        <p:nvSpPr>
          <p:cNvPr id="935" name="Google Shape;935;g2a5d75c074a_4_4"/>
          <p:cNvSpPr/>
          <p:nvPr/>
        </p:nvSpPr>
        <p:spPr>
          <a:xfrm>
            <a:off x="6224650" y="808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936" name="Google Shape;936;g2a5d75c074a_4_4"/>
          <p:cNvSpPr/>
          <p:nvPr/>
        </p:nvSpPr>
        <p:spPr>
          <a:xfrm>
            <a:off x="1026000" y="821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937" name="Google Shape;937;g2a5d75c074a_4_4"/>
          <p:cNvSpPr txBox="1"/>
          <p:nvPr/>
        </p:nvSpPr>
        <p:spPr>
          <a:xfrm>
            <a:off x="994400" y="1208575"/>
            <a:ext cx="24906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11/29 - Bought HEES</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11/29</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Trimmed NOC</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11/29 - Trimmed HII</a:t>
            </a:r>
            <a:endParaRPr sz="1200">
              <a:latin typeface="Times New Roman"/>
              <a:ea typeface="Times New Roman"/>
              <a:cs typeface="Times New Roman"/>
              <a:sym typeface="Times New Roman"/>
            </a:endParaRPr>
          </a:p>
        </p:txBody>
      </p:sp>
      <p:sp>
        <p:nvSpPr>
          <p:cNvPr id="938" name="Google Shape;938;g2a5d75c074a_4_4"/>
          <p:cNvSpPr txBox="1"/>
          <p:nvPr/>
        </p:nvSpPr>
        <p:spPr>
          <a:xfrm>
            <a:off x="6224650" y="1134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a:solidFill>
                  <a:srgbClr val="34A853"/>
                </a:solidFill>
                <a:latin typeface="Times New Roman"/>
                <a:ea typeface="Times New Roman"/>
                <a:cs typeface="Times New Roman"/>
                <a:sym typeface="Times New Roman"/>
              </a:rPr>
              <a:t>5.45%</a:t>
            </a:r>
            <a:endParaRPr sz="1200" b="0" i="0" u="none" strike="noStrike" cap="none">
              <a:solidFill>
                <a:srgbClr val="34A853"/>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b="0" i="0" u="none" strike="noStrike" cap="none">
                <a:solidFill>
                  <a:srgbClr val="FF0000"/>
                </a:solidFill>
                <a:latin typeface="Times New Roman"/>
                <a:ea typeface="Times New Roman"/>
                <a:cs typeface="Times New Roman"/>
                <a:sym typeface="Times New Roman"/>
              </a:rPr>
              <a:t>-0.0</a:t>
            </a:r>
            <a:r>
              <a:rPr lang="en" sz="1200">
                <a:solidFill>
                  <a:srgbClr val="FF0000"/>
                </a:solidFill>
                <a:latin typeface="Times New Roman"/>
                <a:ea typeface="Times New Roman"/>
                <a:cs typeface="Times New Roman"/>
                <a:sym typeface="Times New Roman"/>
              </a:rPr>
              <a:t>3</a:t>
            </a:r>
            <a:r>
              <a:rPr lang="en" sz="1200" b="0" i="0" u="none" strike="noStrike" cap="none">
                <a:solidFill>
                  <a:srgbClr val="FF0000"/>
                </a:solidFill>
                <a:latin typeface="Times New Roman"/>
                <a:ea typeface="Times New Roman"/>
                <a:cs typeface="Times New Roman"/>
                <a:sym typeface="Times New Roman"/>
              </a:rPr>
              <a:t>%</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a:solidFill>
                  <a:srgbClr val="34A853"/>
                </a:solidFill>
                <a:latin typeface="Times New Roman"/>
                <a:ea typeface="Times New Roman"/>
                <a:cs typeface="Times New Roman"/>
                <a:sym typeface="Times New Roman"/>
              </a:rPr>
              <a:t>0.43%</a:t>
            </a:r>
            <a:endParaRPr sz="1200" b="1" i="0" u="none" strike="noStrike" cap="none">
              <a:solidFill>
                <a:srgbClr val="34A853"/>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a:solidFill>
                  <a:srgbClr val="34A853"/>
                </a:solidFill>
                <a:latin typeface="Times New Roman"/>
                <a:ea typeface="Times New Roman"/>
                <a:cs typeface="Times New Roman"/>
                <a:sym typeface="Times New Roman"/>
              </a:rPr>
              <a:t>0.39%</a:t>
            </a:r>
            <a:endParaRPr sz="1200" b="1">
              <a:solidFill>
                <a:srgbClr val="34A853"/>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939" name="Google Shape;939;g2a5d75c074a_4_4"/>
          <p:cNvSpPr txBox="1"/>
          <p:nvPr/>
        </p:nvSpPr>
        <p:spPr>
          <a:xfrm>
            <a:off x="3356368" y="827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940" name="Google Shape;940;g2a5d75c074a_4_4"/>
          <p:cNvSpPr txBox="1"/>
          <p:nvPr/>
        </p:nvSpPr>
        <p:spPr>
          <a:xfrm>
            <a:off x="3410213" y="995100"/>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150" b="1">
                <a:solidFill>
                  <a:schemeClr val="dk1"/>
                </a:solidFill>
                <a:latin typeface="Times New Roman"/>
                <a:ea typeface="Times New Roman"/>
                <a:cs typeface="Times New Roman"/>
                <a:sym typeface="Times New Roman"/>
              </a:rPr>
              <a:t>●  Advanced Manufacturing</a:t>
            </a:r>
            <a:endParaRPr sz="115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15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chemeClr val="dk1"/>
                </a:solidFill>
                <a:latin typeface="Times New Roman"/>
                <a:ea typeface="Times New Roman"/>
                <a:cs typeface="Times New Roman"/>
                <a:sym typeface="Times New Roman"/>
              </a:rPr>
              <a:t>●  Increased Defense Spending </a:t>
            </a:r>
            <a:endParaRPr sz="12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200" b="1">
                <a:solidFill>
                  <a:schemeClr val="dk1"/>
                </a:solidFill>
                <a:latin typeface="Times New Roman"/>
                <a:ea typeface="Times New Roman"/>
                <a:cs typeface="Times New Roman"/>
                <a:sym typeface="Times New Roman"/>
              </a:rPr>
              <a:t>●  Continued Geopolitical Tension</a:t>
            </a:r>
            <a:endParaRPr sz="1200">
              <a:solidFill>
                <a:schemeClr val="dk1"/>
              </a:solidFill>
              <a:latin typeface="Times New Roman"/>
              <a:ea typeface="Times New Roman"/>
              <a:cs typeface="Times New Roman"/>
              <a:sym typeface="Times New Roman"/>
            </a:endParaRPr>
          </a:p>
        </p:txBody>
      </p:sp>
      <p:graphicFrame>
        <p:nvGraphicFramePr>
          <p:cNvPr id="941" name="Google Shape;941;g2a5d75c074a_4_4"/>
          <p:cNvGraphicFramePr/>
          <p:nvPr/>
        </p:nvGraphicFramePr>
        <p:xfrm>
          <a:off x="1426675" y="2301988"/>
          <a:ext cx="3000000" cy="3000000"/>
        </p:xfrm>
        <a:graphic>
          <a:graphicData uri="http://schemas.openxmlformats.org/drawingml/2006/table">
            <a:tbl>
              <a:tblPr>
                <a:noFill/>
                <a:tableStyleId>{01D93DA9-5D03-4D8B-92EE-D4FC97DEDB45}</a:tableStyleId>
              </a:tblPr>
              <a:tblGrid>
                <a:gridCol w="1409700">
                  <a:extLst>
                    <a:ext uri="{9D8B030D-6E8A-4147-A177-3AD203B41FA5}">
                      <a16:colId xmlns:a16="http://schemas.microsoft.com/office/drawing/2014/main" val="20000"/>
                    </a:ext>
                  </a:extLst>
                </a:gridCol>
                <a:gridCol w="951425">
                  <a:extLst>
                    <a:ext uri="{9D8B030D-6E8A-4147-A177-3AD203B41FA5}">
                      <a16:colId xmlns:a16="http://schemas.microsoft.com/office/drawing/2014/main" val="20001"/>
                    </a:ext>
                  </a:extLst>
                </a:gridCol>
                <a:gridCol w="886900">
                  <a:extLst>
                    <a:ext uri="{9D8B030D-6E8A-4147-A177-3AD203B41FA5}">
                      <a16:colId xmlns:a16="http://schemas.microsoft.com/office/drawing/2014/main" val="20002"/>
                    </a:ext>
                  </a:extLst>
                </a:gridCol>
                <a:gridCol w="1280600">
                  <a:extLst>
                    <a:ext uri="{9D8B030D-6E8A-4147-A177-3AD203B41FA5}">
                      <a16:colId xmlns:a16="http://schemas.microsoft.com/office/drawing/2014/main" val="20003"/>
                    </a:ext>
                  </a:extLst>
                </a:gridCol>
                <a:gridCol w="596900">
                  <a:extLst>
                    <a:ext uri="{9D8B030D-6E8A-4147-A177-3AD203B41FA5}">
                      <a16:colId xmlns:a16="http://schemas.microsoft.com/office/drawing/2014/main" val="20004"/>
                    </a:ext>
                  </a:extLst>
                </a:gridCol>
                <a:gridCol w="1374750">
                  <a:extLst>
                    <a:ext uri="{9D8B030D-6E8A-4147-A177-3AD203B41FA5}">
                      <a16:colId xmlns:a16="http://schemas.microsoft.com/office/drawing/2014/main" val="20005"/>
                    </a:ext>
                  </a:extLst>
                </a:gridCol>
              </a:tblGrid>
              <a:tr h="0">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Segment</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Benchmark %</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 from Stocks</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 from Benchmark</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Total</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solidFill>
                      <a:srgbClr val="9E0000"/>
                    </a:solidFill>
                  </a:tcPr>
                </a:tc>
                <a:tc>
                  <a:txBody>
                    <a:bodyPr/>
                    <a:lstStyle/>
                    <a:p>
                      <a:pPr marL="0" lvl="0" indent="0" algn="l" rtl="0">
                        <a:lnSpc>
                          <a:spcPct val="115000"/>
                        </a:lnSpc>
                        <a:spcBef>
                          <a:spcPts val="0"/>
                        </a:spcBef>
                        <a:spcAft>
                          <a:spcPts val="0"/>
                        </a:spcAft>
                        <a:buNone/>
                      </a:pPr>
                      <a:r>
                        <a:rPr lang="en" sz="1000" b="1">
                          <a:solidFill>
                            <a:srgbClr val="FFFFFF"/>
                          </a:solidFill>
                          <a:latin typeface="Times New Roman"/>
                          <a:ea typeface="Times New Roman"/>
                          <a:cs typeface="Times New Roman"/>
                          <a:sym typeface="Times New Roman"/>
                        </a:rPr>
                        <a:t>Net Factor Exposure</a:t>
                      </a:r>
                      <a:endParaRPr sz="1000" b="1">
                        <a:solidFill>
                          <a:srgbClr val="FFFFFF"/>
                        </a:solidFill>
                        <a:latin typeface="Times New Roman"/>
                        <a:ea typeface="Times New Roman"/>
                        <a:cs typeface="Times New Roman"/>
                        <a:sym typeface="Times New Roman"/>
                      </a:endParaRPr>
                    </a:p>
                  </a:txBody>
                  <a:tcPr marL="28575" marR="28575" marT="91425" marB="91425" anchor="b">
                    <a:lnL w="6350" cap="flat" cmpd="sng">
                      <a:solidFill>
                        <a:srgbClr val="CCCCCC"/>
                      </a:solidFill>
                      <a:prstDash val="solid"/>
                      <a:round/>
                      <a:headEnd type="none" w="sm" len="sm"/>
                      <a:tailEnd type="none" w="sm" len="sm"/>
                    </a:lnL>
                    <a:lnR w="6350" cap="flat" cmpd="sng">
                      <a:solidFill>
                        <a:srgbClr val="CCCCCC"/>
                      </a:solidFill>
                      <a:prstDash val="solid"/>
                      <a:round/>
                      <a:headEnd type="none" w="sm" len="sm"/>
                      <a:tailEnd type="none" w="sm" len="sm"/>
                    </a:lnR>
                    <a:lnT w="6350" cap="flat" cmpd="sng">
                      <a:solidFill>
                        <a:srgbClr val="CCCCCC"/>
                      </a:solidFill>
                      <a:prstDash val="solid"/>
                      <a:round/>
                      <a:headEnd type="none" w="sm" len="sm"/>
                      <a:tailEnd type="none" w="sm" len="sm"/>
                    </a:lnT>
                    <a:solidFill>
                      <a:srgbClr val="9E0000"/>
                    </a:solidFill>
                  </a:tcPr>
                </a:tc>
                <a:extLst>
                  <a:ext uri="{0D108BD9-81ED-4DB2-BD59-A6C34878D82A}">
                    <a16:rowId xmlns:a16="http://schemas.microsoft.com/office/drawing/2014/main" val="10000"/>
                  </a:ext>
                </a:extLst>
              </a:tr>
              <a:tr h="325550">
                <a:tc>
                  <a:txBody>
                    <a:bodyPr/>
                    <a:lstStyle/>
                    <a:p>
                      <a:pPr marL="0" lvl="0" indent="0" algn="ctr" rtl="0">
                        <a:spcBef>
                          <a:spcPts val="0"/>
                        </a:spcBef>
                        <a:spcAft>
                          <a:spcPts val="0"/>
                        </a:spcAft>
                        <a:buNone/>
                      </a:pPr>
                      <a:r>
                        <a:rPr lang="en" sz="1000" b="1"/>
                        <a:t>Machinery</a:t>
                      </a:r>
                      <a:endParaRPr sz="1000" b="1">
                        <a:latin typeface="Times New Roman"/>
                        <a:ea typeface="Times New Roman"/>
                        <a:cs typeface="Times New Roman"/>
                        <a:sym typeface="Times New Roman"/>
                      </a:endParaRPr>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t>20.52%</a:t>
                      </a:r>
                      <a:endParaRPr sz="1000"/>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t>20.10%</a:t>
                      </a:r>
                      <a:endParaRPr sz="1000"/>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t>7.75%</a:t>
                      </a:r>
                      <a:endParaRPr sz="1000"/>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27.85%</a:t>
                      </a:r>
                      <a:endParaRPr sz="1000">
                        <a:latin typeface="Calibri"/>
                        <a:ea typeface="Calibri"/>
                        <a:cs typeface="Calibri"/>
                        <a:sym typeface="Calibri"/>
                      </a:endParaRPr>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7.33%</a:t>
                      </a:r>
                      <a:endParaRPr sz="1000">
                        <a:solidFill>
                          <a:srgbClr val="00B050"/>
                        </a:solidFill>
                        <a:latin typeface="Calibri"/>
                        <a:ea typeface="Calibri"/>
                        <a:cs typeface="Calibri"/>
                        <a:sym typeface="Calibri"/>
                      </a:endParaRPr>
                    </a:p>
                  </a:txBody>
                  <a:tcPr marL="91425" marR="91425" marT="91425" marB="91425" anchor="b">
                    <a:solidFill>
                      <a:schemeClr val="lt1"/>
                    </a:solidFill>
                  </a:tcPr>
                </a:tc>
                <a:extLst>
                  <a:ext uri="{0D108BD9-81ED-4DB2-BD59-A6C34878D82A}">
                    <a16:rowId xmlns:a16="http://schemas.microsoft.com/office/drawing/2014/main" val="10001"/>
                  </a:ext>
                </a:extLst>
              </a:tr>
              <a:tr h="448100">
                <a:tc>
                  <a:txBody>
                    <a:bodyPr/>
                    <a:lstStyle/>
                    <a:p>
                      <a:pPr marL="0" lvl="0" indent="0" algn="ctr" rtl="0">
                        <a:spcBef>
                          <a:spcPts val="0"/>
                        </a:spcBef>
                        <a:spcAft>
                          <a:spcPts val="0"/>
                        </a:spcAft>
                        <a:buNone/>
                      </a:pPr>
                      <a:r>
                        <a:rPr lang="en" sz="1000" b="1"/>
                        <a:t>Aerospace &amp; Defense</a:t>
                      </a:r>
                      <a:endParaRPr sz="1000" b="1">
                        <a:latin typeface="Times New Roman"/>
                        <a:ea typeface="Times New Roman"/>
                        <a:cs typeface="Times New Roman"/>
                        <a:sym typeface="Times New Roman"/>
                      </a:endParaRPr>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t>19.55%</a:t>
                      </a:r>
                      <a:endParaRPr sz="1000">
                        <a:latin typeface="Times New Roman"/>
                        <a:ea typeface="Times New Roman"/>
                        <a:cs typeface="Times New Roman"/>
                        <a:sym typeface="Times New Roman"/>
                      </a:endParaRPr>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t>17.38%</a:t>
                      </a:r>
                      <a:endParaRPr sz="1000"/>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t>7.38%</a:t>
                      </a:r>
                      <a:endParaRPr sz="1000"/>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24.76%</a:t>
                      </a:r>
                      <a:endParaRPr sz="1000">
                        <a:latin typeface="Calibri"/>
                        <a:ea typeface="Calibri"/>
                        <a:cs typeface="Calibri"/>
                        <a:sym typeface="Calibri"/>
                      </a:endParaRPr>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5.21%</a:t>
                      </a:r>
                      <a:endParaRPr sz="1000">
                        <a:latin typeface="Calibri"/>
                        <a:ea typeface="Calibri"/>
                        <a:cs typeface="Calibri"/>
                        <a:sym typeface="Calibri"/>
                      </a:endParaRPr>
                    </a:p>
                  </a:txBody>
                  <a:tcPr marL="91425" marR="91425" marT="91425" marB="91425" anchor="b">
                    <a:solidFill>
                      <a:schemeClr val="lt1"/>
                    </a:solidFill>
                  </a:tcPr>
                </a:tc>
                <a:extLst>
                  <a:ext uri="{0D108BD9-81ED-4DB2-BD59-A6C34878D82A}">
                    <a16:rowId xmlns:a16="http://schemas.microsoft.com/office/drawing/2014/main" val="10002"/>
                  </a:ext>
                </a:extLst>
              </a:tr>
              <a:tr h="448100">
                <a:tc>
                  <a:txBody>
                    <a:bodyPr/>
                    <a:lstStyle/>
                    <a:p>
                      <a:pPr marL="0" lvl="0" indent="0" algn="ctr" rtl="0">
                        <a:spcBef>
                          <a:spcPts val="0"/>
                        </a:spcBef>
                        <a:spcAft>
                          <a:spcPts val="0"/>
                        </a:spcAft>
                        <a:buNone/>
                      </a:pPr>
                      <a:r>
                        <a:rPr lang="en" sz="1000" b="1"/>
                        <a:t>Industrial Conglomerates</a:t>
                      </a:r>
                      <a:endParaRPr sz="1000" b="1">
                        <a:latin typeface="Times New Roman"/>
                        <a:ea typeface="Times New Roman"/>
                        <a:cs typeface="Times New Roman"/>
                        <a:sym typeface="Times New Roman"/>
                      </a:endParaRPr>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t>9.87%</a:t>
                      </a:r>
                      <a:endParaRPr sz="1000"/>
                    </a:p>
                  </a:txBody>
                  <a:tcPr marL="91425" marR="91425" marT="91425" marB="91425" anchor="b">
                    <a:solidFill>
                      <a:schemeClr val="lt1"/>
                    </a:solidFill>
                  </a:tcPr>
                </a:tc>
                <a:tc>
                  <a:txBody>
                    <a:bodyPr/>
                    <a:lstStyle/>
                    <a:p>
                      <a:pPr marL="0" lvl="0" indent="0" algn="ctr" rtl="0">
                        <a:spcBef>
                          <a:spcPts val="0"/>
                        </a:spcBef>
                        <a:spcAft>
                          <a:spcPts val="0"/>
                        </a:spcAft>
                        <a:buNone/>
                      </a:pPr>
                      <a:r>
                        <a:rPr lang="en" sz="1000"/>
                        <a:t> </a:t>
                      </a:r>
                      <a:endParaRPr sz="1000"/>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t>3.73%</a:t>
                      </a:r>
                      <a:endParaRPr sz="1000"/>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3.73%</a:t>
                      </a:r>
                      <a:endParaRPr sz="1000">
                        <a:latin typeface="Calibri"/>
                        <a:ea typeface="Calibri"/>
                        <a:cs typeface="Calibri"/>
                        <a:sym typeface="Calibri"/>
                      </a:endParaRPr>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-6.14%</a:t>
                      </a:r>
                      <a:endParaRPr sz="1000">
                        <a:solidFill>
                          <a:srgbClr val="00B050"/>
                        </a:solidFill>
                        <a:latin typeface="Calibri"/>
                        <a:ea typeface="Calibri"/>
                        <a:cs typeface="Calibri"/>
                        <a:sym typeface="Calibri"/>
                      </a:endParaRPr>
                    </a:p>
                  </a:txBody>
                  <a:tcPr marL="91425" marR="91425" marT="91425" marB="91425" anchor="b">
                    <a:solidFill>
                      <a:schemeClr val="lt1"/>
                    </a:solidFill>
                  </a:tcPr>
                </a:tc>
                <a:extLst>
                  <a:ext uri="{0D108BD9-81ED-4DB2-BD59-A6C34878D82A}">
                    <a16:rowId xmlns:a16="http://schemas.microsoft.com/office/drawing/2014/main" val="10003"/>
                  </a:ext>
                </a:extLst>
              </a:tr>
              <a:tr h="448100">
                <a:tc>
                  <a:txBody>
                    <a:bodyPr/>
                    <a:lstStyle/>
                    <a:p>
                      <a:pPr marL="0" lvl="0" indent="0" algn="ctr" rtl="0">
                        <a:spcBef>
                          <a:spcPts val="0"/>
                        </a:spcBef>
                        <a:spcAft>
                          <a:spcPts val="0"/>
                        </a:spcAft>
                        <a:buNone/>
                      </a:pPr>
                      <a:r>
                        <a:rPr lang="en" sz="1000" b="1"/>
                        <a:t>Ground Transportation</a:t>
                      </a:r>
                      <a:endParaRPr sz="1000" b="1">
                        <a:latin typeface="Times New Roman"/>
                        <a:ea typeface="Times New Roman"/>
                        <a:cs typeface="Times New Roman"/>
                        <a:sym typeface="Times New Roman"/>
                      </a:endParaRPr>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t>9.56%</a:t>
                      </a:r>
                      <a:endParaRPr sz="1000">
                        <a:latin typeface="Times New Roman"/>
                        <a:ea typeface="Times New Roman"/>
                        <a:cs typeface="Times New Roman"/>
                        <a:sym typeface="Times New Roman"/>
                      </a:endParaRPr>
                    </a:p>
                  </a:txBody>
                  <a:tcPr marL="91425" marR="91425" marT="91425" marB="91425" anchor="b">
                    <a:solidFill>
                      <a:schemeClr val="lt1"/>
                    </a:solidFill>
                  </a:tcPr>
                </a:tc>
                <a:tc>
                  <a:txBody>
                    <a:bodyPr/>
                    <a:lstStyle/>
                    <a:p>
                      <a:pPr marL="0" lvl="0" indent="0" algn="ctr" rtl="0">
                        <a:spcBef>
                          <a:spcPts val="0"/>
                        </a:spcBef>
                        <a:spcAft>
                          <a:spcPts val="0"/>
                        </a:spcAft>
                        <a:buNone/>
                      </a:pPr>
                      <a:r>
                        <a:rPr lang="en" sz="1000"/>
                        <a:t> </a:t>
                      </a:r>
                      <a:endParaRPr sz="1000"/>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t>3.61%</a:t>
                      </a:r>
                      <a:endParaRPr sz="1000"/>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3.61%</a:t>
                      </a:r>
                      <a:endParaRPr sz="1000">
                        <a:latin typeface="Calibri"/>
                        <a:ea typeface="Calibri"/>
                        <a:cs typeface="Calibri"/>
                        <a:sym typeface="Calibri"/>
                      </a:endParaRPr>
                    </a:p>
                  </a:txBody>
                  <a:tcPr marL="91425" marR="91425" marT="91425" marB="91425" anchor="b">
                    <a:solidFill>
                      <a:schemeClr val="lt1"/>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-5.95%</a:t>
                      </a:r>
                      <a:endParaRPr sz="1000">
                        <a:latin typeface="Calibri"/>
                        <a:ea typeface="Calibri"/>
                        <a:cs typeface="Calibri"/>
                        <a:sym typeface="Calibri"/>
                      </a:endParaRPr>
                    </a:p>
                  </a:txBody>
                  <a:tcPr marL="91425" marR="91425" marT="91425" marB="91425" anchor="b">
                    <a:solidFill>
                      <a:schemeClr val="lt1"/>
                    </a:solidFill>
                  </a:tcPr>
                </a:tc>
                <a:extLst>
                  <a:ext uri="{0D108BD9-81ED-4DB2-BD59-A6C34878D82A}">
                    <a16:rowId xmlns:a16="http://schemas.microsoft.com/office/drawing/2014/main" val="10004"/>
                  </a:ext>
                </a:extLst>
              </a:tr>
            </a:tbl>
          </a:graphicData>
        </a:graphic>
      </p:graphicFrame>
      <p:sp>
        <p:nvSpPr>
          <p:cNvPr id="942" name="Google Shape;942;g2a5d75c074a_4_4"/>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SzPts val="1100"/>
              <a:buNone/>
            </a:pPr>
            <a:r>
              <a:rPr lang="en" sz="1200"/>
              <a:t>Industrials</a:t>
            </a:r>
            <a:endParaRPr sz="1200"/>
          </a:p>
        </p:txBody>
      </p:sp>
      <p:pic>
        <p:nvPicPr>
          <p:cNvPr id="943" name="Google Shape;943;g2a5d75c074a_4_4"/>
          <p:cNvPicPr preferRelativeResize="0"/>
          <p:nvPr/>
        </p:nvPicPr>
        <p:blipFill rotWithShape="1">
          <a:blip r:embed="rId3">
            <a:alphaModFix/>
          </a:blip>
          <a:srcRect/>
          <a:stretch/>
        </p:blipFill>
        <p:spPr>
          <a:xfrm>
            <a:off x="7230375" y="222823"/>
            <a:ext cx="1008773" cy="371400"/>
          </a:xfrm>
          <a:prstGeom prst="rect">
            <a:avLst/>
          </a:prstGeom>
          <a:noFill/>
          <a:ln>
            <a:noFill/>
          </a:ln>
        </p:spPr>
      </p:pic>
      <p:pic>
        <p:nvPicPr>
          <p:cNvPr id="944" name="Google Shape;944;g2a5d75c074a_4_4"/>
          <p:cNvPicPr preferRelativeResize="0"/>
          <p:nvPr/>
        </p:nvPicPr>
        <p:blipFill rotWithShape="1">
          <a:blip r:embed="rId4">
            <a:alphaModFix/>
          </a:blip>
          <a:srcRect/>
          <a:stretch/>
        </p:blipFill>
        <p:spPr>
          <a:xfrm>
            <a:off x="5337493" y="135325"/>
            <a:ext cx="1605825" cy="546393"/>
          </a:xfrm>
          <a:prstGeom prst="rect">
            <a:avLst/>
          </a:prstGeom>
          <a:noFill/>
          <a:ln>
            <a:noFill/>
          </a:ln>
        </p:spPr>
      </p:pic>
      <p:pic>
        <p:nvPicPr>
          <p:cNvPr id="945" name="Google Shape;945;g2a5d75c074a_4_4"/>
          <p:cNvPicPr preferRelativeResize="0"/>
          <p:nvPr/>
        </p:nvPicPr>
        <p:blipFill rotWithShape="1">
          <a:blip r:embed="rId5">
            <a:alphaModFix/>
          </a:blip>
          <a:srcRect/>
          <a:stretch/>
        </p:blipFill>
        <p:spPr>
          <a:xfrm>
            <a:off x="2148770" y="243816"/>
            <a:ext cx="1605835" cy="329400"/>
          </a:xfrm>
          <a:prstGeom prst="rect">
            <a:avLst/>
          </a:prstGeom>
          <a:noFill/>
          <a:ln>
            <a:noFill/>
          </a:ln>
        </p:spPr>
      </p:pic>
      <p:pic>
        <p:nvPicPr>
          <p:cNvPr id="946" name="Google Shape;946;g2a5d75c074a_4_4"/>
          <p:cNvPicPr preferRelativeResize="0"/>
          <p:nvPr/>
        </p:nvPicPr>
        <p:blipFill rotWithShape="1">
          <a:blip r:embed="rId6">
            <a:alphaModFix/>
          </a:blip>
          <a:srcRect/>
          <a:stretch/>
        </p:blipFill>
        <p:spPr>
          <a:xfrm>
            <a:off x="4041661" y="-131149"/>
            <a:ext cx="1008775" cy="1008798"/>
          </a:xfrm>
          <a:prstGeom prst="rect">
            <a:avLst/>
          </a:prstGeom>
          <a:noFill/>
          <a:ln>
            <a:noFill/>
          </a:ln>
        </p:spPr>
      </p:pic>
      <p:sp>
        <p:nvSpPr>
          <p:cNvPr id="947" name="Google Shape;947;g2a5d75c074a_4_4"/>
          <p:cNvSpPr/>
          <p:nvPr/>
        </p:nvSpPr>
        <p:spPr>
          <a:xfrm>
            <a:off x="8388625" y="78800"/>
            <a:ext cx="630300" cy="748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000000"/>
              </a:highlight>
              <a:latin typeface="Times New Roman"/>
              <a:ea typeface="Times New Roman"/>
              <a:cs typeface="Times New Roman"/>
              <a:sym typeface="Times New Roman"/>
            </a:endParaRPr>
          </a:p>
        </p:txBody>
      </p:sp>
      <p:pic>
        <p:nvPicPr>
          <p:cNvPr id="948" name="Google Shape;948;g2a5d75c074a_4_4"/>
          <p:cNvPicPr preferRelativeResize="0"/>
          <p:nvPr/>
        </p:nvPicPr>
        <p:blipFill rotWithShape="1">
          <a:blip r:embed="rId7">
            <a:alphaModFix/>
          </a:blip>
          <a:srcRect/>
          <a:stretch/>
        </p:blipFill>
        <p:spPr>
          <a:xfrm>
            <a:off x="8418550" y="71400"/>
            <a:ext cx="535925" cy="674250"/>
          </a:xfrm>
          <a:prstGeom prst="rect">
            <a:avLst/>
          </a:prstGeom>
          <a:noFill/>
          <a:ln>
            <a:noFill/>
          </a:ln>
        </p:spPr>
      </p:pic>
      <p:sp>
        <p:nvSpPr>
          <p:cNvPr id="949" name="Google Shape;949;g2a5d75c074a_4_4"/>
          <p:cNvSpPr txBox="1"/>
          <p:nvPr/>
        </p:nvSpPr>
        <p:spPr>
          <a:xfrm>
            <a:off x="1049176" y="4886100"/>
            <a:ext cx="2839200" cy="201900"/>
          </a:xfrm>
          <a:prstGeom prst="rect">
            <a:avLst/>
          </a:prstGeom>
          <a:noFill/>
          <a:ln>
            <a:noFill/>
          </a:ln>
        </p:spPr>
        <p:txBody>
          <a:bodyPr spcFirstLastPara="1" wrap="square" lIns="0" tIns="9525"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000">
                <a:solidFill>
                  <a:schemeClr val="dk1"/>
                </a:solidFill>
                <a:latin typeface="Times New Roman"/>
                <a:ea typeface="Times New Roman"/>
                <a:cs typeface="Times New Roman"/>
                <a:sym typeface="Times New Roman"/>
              </a:rPr>
              <a:t>Jackson Sokolowski</a:t>
            </a:r>
            <a:endParaRPr sz="1000" b="0" i="0" u="none" strike="noStrike" cap="none">
              <a:solidFill>
                <a:schemeClr val="dk1"/>
              </a:solidFill>
              <a:latin typeface="Times New Roman"/>
              <a:ea typeface="Times New Roman"/>
              <a:cs typeface="Times New Roman"/>
              <a:sym typeface="Times New Roman"/>
            </a:endParaRPr>
          </a:p>
        </p:txBody>
      </p:sp>
      <p:sp>
        <p:nvSpPr>
          <p:cNvPr id="950" name="Google Shape;950;g2a5d75c074a_4_4"/>
          <p:cNvSpPr/>
          <p:nvPr/>
        </p:nvSpPr>
        <p:spPr>
          <a:xfrm>
            <a:off x="1026010" y="667019"/>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1" name="Google Shape;951;g2a5d75c074a_4_4"/>
          <p:cNvSpPr/>
          <p:nvPr/>
        </p:nvSpPr>
        <p:spPr>
          <a:xfrm>
            <a:off x="0" y="667029"/>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31"/>
          <p:cNvSpPr txBox="1"/>
          <p:nvPr/>
        </p:nvSpPr>
        <p:spPr>
          <a:xfrm>
            <a:off x="994410" y="1345475"/>
            <a:ext cx="5181600" cy="1800600"/>
          </a:xfrm>
          <a:prstGeom prst="rect">
            <a:avLst/>
          </a:prstGeom>
          <a:noFill/>
          <a:ln>
            <a:noFill/>
          </a:ln>
        </p:spPr>
        <p:txBody>
          <a:bodyPr spcFirstLastPara="1" wrap="square" lIns="0" tIns="9525" rIns="0" bIns="0" anchor="t" anchorCtr="0">
            <a:noAutofit/>
          </a:bodyPr>
          <a:lstStyle/>
          <a:p>
            <a:pPr marL="203200" marR="0" lvl="0" indent="-184150" algn="just" rtl="0">
              <a:lnSpc>
                <a:spcPct val="100000"/>
              </a:lnSpc>
              <a:spcBef>
                <a:spcPts val="0"/>
              </a:spcBef>
              <a:spcAft>
                <a:spcPts val="0"/>
              </a:spcAft>
              <a:buClr>
                <a:srgbClr val="800000"/>
              </a:buClr>
              <a:buSzPts val="1100"/>
              <a:buFont typeface="Times New Roman"/>
              <a:buChar char="•"/>
            </a:pPr>
            <a:r>
              <a:rPr lang="en" sz="1100" b="1" i="0" u="none" strike="noStrike" cap="none">
                <a:solidFill>
                  <a:srgbClr val="800000"/>
                </a:solidFill>
                <a:latin typeface="Times New Roman"/>
                <a:ea typeface="Times New Roman"/>
                <a:cs typeface="Times New Roman"/>
                <a:sym typeface="Times New Roman"/>
              </a:rPr>
              <a:t>AI: Innovation and Monetization</a:t>
            </a:r>
            <a:endParaRPr sz="1100" b="1" i="0" u="none" strike="noStrike" cap="none">
              <a:solidFill>
                <a:srgbClr val="800000"/>
              </a:solidFill>
              <a:latin typeface="Times New Roman"/>
              <a:ea typeface="Times New Roman"/>
              <a:cs typeface="Times New Roman"/>
              <a:sym typeface="Times New Roman"/>
            </a:endParaRPr>
          </a:p>
          <a:p>
            <a:pPr marL="457200" marR="190500" lvl="0" indent="-298450" algn="l" rtl="0">
              <a:lnSpc>
                <a:spcPct val="101600"/>
              </a:lnSpc>
              <a:spcBef>
                <a:spcPts val="0"/>
              </a:spcBef>
              <a:spcAft>
                <a:spcPts val="0"/>
              </a:spcAft>
              <a:buClr>
                <a:srgbClr val="222222"/>
              </a:buClr>
              <a:buSzPts val="1100"/>
              <a:buFont typeface="Times New Roman"/>
              <a:buChar char="-"/>
            </a:pPr>
            <a:r>
              <a:rPr lang="en" sz="1100" b="0" i="0" u="none" strike="noStrike" cap="none">
                <a:solidFill>
                  <a:srgbClr val="222222"/>
                </a:solidFill>
                <a:latin typeface="Times New Roman"/>
                <a:ea typeface="Times New Roman"/>
                <a:cs typeface="Times New Roman"/>
                <a:sym typeface="Times New Roman"/>
              </a:rPr>
              <a:t>As AI’s capabilities continue to evolve, demand remains healthy and monetization is strong</a:t>
            </a:r>
            <a:endParaRPr sz="1100" b="1" i="0" u="none" strike="noStrike" cap="none">
              <a:solidFill>
                <a:srgbClr val="800000"/>
              </a:solidFill>
              <a:latin typeface="Times New Roman"/>
              <a:ea typeface="Times New Roman"/>
              <a:cs typeface="Times New Roman"/>
              <a:sym typeface="Times New Roman"/>
            </a:endParaRPr>
          </a:p>
          <a:p>
            <a:pPr marL="203200" marR="0" lvl="0" indent="-184150" algn="just" rtl="0">
              <a:lnSpc>
                <a:spcPct val="100000"/>
              </a:lnSpc>
              <a:spcBef>
                <a:spcPts val="0"/>
              </a:spcBef>
              <a:spcAft>
                <a:spcPts val="0"/>
              </a:spcAft>
              <a:buClr>
                <a:srgbClr val="800000"/>
              </a:buClr>
              <a:buSzPts val="1100"/>
              <a:buFont typeface="Times New Roman"/>
              <a:buChar char="•"/>
            </a:pPr>
            <a:r>
              <a:rPr lang="en" sz="1100" b="1" i="0" u="none" strike="noStrike" cap="none">
                <a:solidFill>
                  <a:srgbClr val="800000"/>
                </a:solidFill>
                <a:latin typeface="Times New Roman"/>
                <a:ea typeface="Times New Roman"/>
                <a:cs typeface="Times New Roman"/>
                <a:sym typeface="Times New Roman"/>
              </a:rPr>
              <a:t>Accelerated Migration to the Cloud</a:t>
            </a:r>
            <a:endParaRPr sz="1100" b="1" i="0" u="none" strike="noStrike" cap="none">
              <a:solidFill>
                <a:srgbClr val="800000"/>
              </a:solidFill>
              <a:latin typeface="Times New Roman"/>
              <a:ea typeface="Times New Roman"/>
              <a:cs typeface="Times New Roman"/>
              <a:sym typeface="Times New Roman"/>
            </a:endParaRPr>
          </a:p>
          <a:p>
            <a:pPr marL="457200" marR="190500" lvl="0" indent="-298450" algn="l" rtl="0">
              <a:lnSpc>
                <a:spcPct val="101600"/>
              </a:lnSpc>
              <a:spcBef>
                <a:spcPts val="0"/>
              </a:spcBef>
              <a:spcAft>
                <a:spcPts val="0"/>
              </a:spcAft>
              <a:buClr>
                <a:srgbClr val="222222"/>
              </a:buClr>
              <a:buSzPts val="1100"/>
              <a:buFont typeface="Times New Roman"/>
              <a:buChar char="-"/>
            </a:pPr>
            <a:r>
              <a:rPr lang="en" sz="1100" b="0" i="0" u="none" strike="noStrike" cap="none">
                <a:solidFill>
                  <a:srgbClr val="222222"/>
                </a:solidFill>
                <a:latin typeface="Times New Roman"/>
                <a:ea typeface="Times New Roman"/>
                <a:cs typeface="Times New Roman"/>
                <a:sym typeface="Times New Roman"/>
              </a:rPr>
              <a:t>Cloud migration from on-premises software is being accelerated by AI, which is primarily deployed on the cloud</a:t>
            </a:r>
            <a:endParaRPr sz="1100" b="1" i="0" u="none" strike="noStrike" cap="none">
              <a:solidFill>
                <a:srgbClr val="800000"/>
              </a:solidFill>
              <a:latin typeface="Times New Roman"/>
              <a:ea typeface="Times New Roman"/>
              <a:cs typeface="Times New Roman"/>
              <a:sym typeface="Times New Roman"/>
            </a:endParaRPr>
          </a:p>
          <a:p>
            <a:pPr marL="203200" marR="0" lvl="0" indent="-184150" algn="just" rtl="0">
              <a:lnSpc>
                <a:spcPct val="100000"/>
              </a:lnSpc>
              <a:spcBef>
                <a:spcPts val="0"/>
              </a:spcBef>
              <a:spcAft>
                <a:spcPts val="0"/>
              </a:spcAft>
              <a:buClr>
                <a:srgbClr val="800000"/>
              </a:buClr>
              <a:buSzPts val="1100"/>
              <a:buFont typeface="Times New Roman"/>
              <a:buChar char="•"/>
            </a:pPr>
            <a:r>
              <a:rPr lang="en" sz="1100" b="1" i="0" u="none" strike="noStrike" cap="none">
                <a:solidFill>
                  <a:srgbClr val="800000"/>
                </a:solidFill>
                <a:latin typeface="Times New Roman"/>
                <a:ea typeface="Times New Roman"/>
                <a:cs typeface="Times New Roman"/>
                <a:sym typeface="Times New Roman"/>
              </a:rPr>
              <a:t>Increased M&amp;A Activity</a:t>
            </a:r>
            <a:endParaRPr sz="1100" b="1" i="0" u="none" strike="noStrike" cap="none">
              <a:solidFill>
                <a:srgbClr val="800000"/>
              </a:solidFill>
              <a:latin typeface="Times New Roman"/>
              <a:ea typeface="Times New Roman"/>
              <a:cs typeface="Times New Roman"/>
              <a:sym typeface="Times New Roman"/>
            </a:endParaRPr>
          </a:p>
          <a:p>
            <a:pPr marL="457200" marR="190500" lvl="0" indent="-298450" algn="l" rtl="0">
              <a:lnSpc>
                <a:spcPct val="101600"/>
              </a:lnSpc>
              <a:spcBef>
                <a:spcPts val="0"/>
              </a:spcBef>
              <a:spcAft>
                <a:spcPts val="0"/>
              </a:spcAft>
              <a:buClr>
                <a:srgbClr val="222222"/>
              </a:buClr>
              <a:buSzPts val="1100"/>
              <a:buFont typeface="Times New Roman"/>
              <a:buChar char="-"/>
            </a:pPr>
            <a:r>
              <a:rPr lang="en" sz="1100" b="0" i="0" u="none" strike="noStrike" cap="none">
                <a:solidFill>
                  <a:srgbClr val="222222"/>
                </a:solidFill>
                <a:latin typeface="Times New Roman"/>
                <a:ea typeface="Times New Roman"/>
                <a:cs typeface="Times New Roman"/>
                <a:sym typeface="Times New Roman"/>
              </a:rPr>
              <a:t>Cisco’s acquisition of Splunk and the pause on interest rate increases will encourage an uptick in M&amp;A activity, with the acquisition of AI-businesses at the forefront of corporate strategy</a:t>
            </a:r>
            <a:endParaRPr sz="1100" b="0" i="0" u="none" strike="noStrike" cap="none">
              <a:solidFill>
                <a:srgbClr val="222222"/>
              </a:solidFill>
              <a:latin typeface="Times New Roman"/>
              <a:ea typeface="Times New Roman"/>
              <a:cs typeface="Times New Roman"/>
              <a:sym typeface="Times New Roman"/>
            </a:endParaRPr>
          </a:p>
          <a:p>
            <a:pPr marL="0" marR="190500" lvl="0" indent="0" algn="l" rtl="0">
              <a:lnSpc>
                <a:spcPct val="101600"/>
              </a:lnSpc>
              <a:spcBef>
                <a:spcPts val="0"/>
              </a:spcBef>
              <a:spcAft>
                <a:spcPts val="0"/>
              </a:spcAft>
              <a:buClr>
                <a:srgbClr val="000000"/>
              </a:buClr>
              <a:buSzPts val="1100"/>
              <a:buFont typeface="Arial"/>
              <a:buNone/>
            </a:pPr>
            <a:endParaRPr sz="1100" b="1" i="0" u="none" strike="noStrike" cap="none">
              <a:solidFill>
                <a:srgbClr val="80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Times New Roman"/>
              <a:ea typeface="Times New Roman"/>
              <a:cs typeface="Times New Roman"/>
              <a:sym typeface="Times New Roman"/>
            </a:endParaRPr>
          </a:p>
          <a:p>
            <a:pPr marL="0" marR="190500" lvl="0" indent="0" algn="l" rtl="0">
              <a:lnSpc>
                <a:spcPct val="101600"/>
              </a:lnSpc>
              <a:spcBef>
                <a:spcPts val="0"/>
              </a:spcBef>
              <a:spcAft>
                <a:spcPts val="0"/>
              </a:spcAft>
              <a:buClr>
                <a:srgbClr val="000000"/>
              </a:buClr>
              <a:buSzPts val="1100"/>
              <a:buFont typeface="Arial"/>
              <a:buNone/>
            </a:pPr>
            <a:endParaRPr sz="1100" b="0" i="0" u="none" strike="noStrike" cap="none">
              <a:solidFill>
                <a:schemeClr val="dk1"/>
              </a:solidFill>
              <a:latin typeface="Times New Roman"/>
              <a:ea typeface="Times New Roman"/>
              <a:cs typeface="Times New Roman"/>
              <a:sym typeface="Times New Roman"/>
            </a:endParaRPr>
          </a:p>
        </p:txBody>
      </p:sp>
      <p:sp>
        <p:nvSpPr>
          <p:cNvPr id="958" name="Google Shape;958;p31"/>
          <p:cNvSpPr/>
          <p:nvPr/>
        </p:nvSpPr>
        <p:spPr>
          <a:xfrm>
            <a:off x="994410"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9" name="Google Shape;959;p31"/>
          <p:cNvSpPr/>
          <p:nvPr/>
        </p:nvSpPr>
        <p:spPr>
          <a:xfrm>
            <a:off x="0"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0" name="Google Shape;960;p31"/>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1" name="Google Shape;961;p31"/>
          <p:cNvSpPr/>
          <p:nvPr/>
        </p:nvSpPr>
        <p:spPr>
          <a:xfrm>
            <a:off x="0"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2" name="Google Shape;962;p31"/>
          <p:cNvSpPr txBox="1"/>
          <p:nvPr/>
        </p:nvSpPr>
        <p:spPr>
          <a:xfrm>
            <a:off x="62359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963" name="Google Shape;963;p31"/>
          <p:cNvSpPr txBox="1"/>
          <p:nvPr/>
        </p:nvSpPr>
        <p:spPr>
          <a:xfrm>
            <a:off x="994410" y="1071725"/>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457200" algn="ctr" rtl="0">
              <a:lnSpc>
                <a:spcPct val="100000"/>
              </a:lnSpc>
              <a:spcBef>
                <a:spcPts val="0"/>
              </a:spcBef>
              <a:spcAft>
                <a:spcPts val="0"/>
              </a:spcAft>
              <a:buClr>
                <a:srgbClr val="000000"/>
              </a:buClr>
              <a:buSzPts val="1200"/>
              <a:buFont typeface="Arial"/>
              <a:buNone/>
            </a:pPr>
            <a:r>
              <a:rPr lang="en" sz="1200" b="1">
                <a:solidFill>
                  <a:srgbClr val="FFFFFF"/>
                </a:solidFill>
                <a:latin typeface="Times New Roman"/>
                <a:ea typeface="Times New Roman"/>
                <a:cs typeface="Times New Roman"/>
                <a:sym typeface="Times New Roman"/>
              </a:rPr>
              <a:t>SECTOR</a:t>
            </a:r>
            <a:r>
              <a:rPr lang="en" sz="1200" b="1" i="0" u="none" strike="noStrike" cap="none">
                <a:solidFill>
                  <a:srgbClr val="FFFFFF"/>
                </a:solidFill>
                <a:latin typeface="Times New Roman"/>
                <a:ea typeface="Times New Roman"/>
                <a:cs typeface="Times New Roman"/>
                <a:sym typeface="Times New Roman"/>
              </a:rPr>
              <a:t> OUTLOOK</a:t>
            </a:r>
            <a:endParaRPr sz="1200" b="0" i="0" u="none" strike="noStrike" cap="none">
              <a:solidFill>
                <a:schemeClr val="dk1"/>
              </a:solidFill>
              <a:latin typeface="Times New Roman"/>
              <a:ea typeface="Times New Roman"/>
              <a:cs typeface="Times New Roman"/>
              <a:sym typeface="Times New Roman"/>
            </a:endParaRPr>
          </a:p>
        </p:txBody>
      </p:sp>
      <p:sp>
        <p:nvSpPr>
          <p:cNvPr id="964" name="Google Shape;964;p31"/>
          <p:cNvSpPr txBox="1"/>
          <p:nvPr/>
        </p:nvSpPr>
        <p:spPr>
          <a:xfrm>
            <a:off x="6252475" y="1380275"/>
            <a:ext cx="2778300" cy="383400"/>
          </a:xfrm>
          <a:prstGeom prst="rect">
            <a:avLst/>
          </a:prstGeom>
          <a:noFill/>
          <a:ln>
            <a:noFill/>
          </a:ln>
        </p:spPr>
        <p:txBody>
          <a:bodyPr spcFirstLastPara="1" wrap="square" lIns="0" tIns="6650" rIns="0" bIns="0" anchor="t" anchorCtr="0">
            <a:noAutofit/>
          </a:bodyPr>
          <a:lstStyle/>
          <a:p>
            <a:pPr marL="292100" marR="0" lvl="0" indent="-279400" algn="l" rtl="0">
              <a:lnSpc>
                <a:spcPct val="101600"/>
              </a:lnSpc>
              <a:spcBef>
                <a:spcPts val="0"/>
              </a:spcBef>
              <a:spcAft>
                <a:spcPts val="0"/>
              </a:spcAft>
              <a:buClr>
                <a:srgbClr val="000000"/>
              </a:buClr>
              <a:buSzPts val="1200"/>
              <a:buFont typeface="Arial"/>
              <a:buNone/>
            </a:pPr>
            <a:r>
              <a:rPr lang="en" sz="1200" i="0" u="none" strike="noStrike" cap="none">
                <a:solidFill>
                  <a:srgbClr val="800000"/>
                </a:solidFill>
              </a:rPr>
              <a:t>●	</a:t>
            </a:r>
            <a:r>
              <a:rPr lang="en" sz="1200" i="0" u="none" strike="noStrike" cap="none">
                <a:solidFill>
                  <a:srgbClr val="800000"/>
                </a:solidFill>
                <a:latin typeface="Times New Roman"/>
                <a:ea typeface="Times New Roman"/>
                <a:cs typeface="Times New Roman"/>
                <a:sym typeface="Times New Roman"/>
              </a:rPr>
              <a:t>Deal Scrutiny from Regulators</a:t>
            </a:r>
            <a:endParaRPr sz="1200" i="0" u="none" strike="noStrike" cap="none">
              <a:solidFill>
                <a:schemeClr val="dk1"/>
              </a:solidFill>
              <a:latin typeface="Times New Roman"/>
              <a:ea typeface="Times New Roman"/>
              <a:cs typeface="Times New Roman"/>
              <a:sym typeface="Times New Roman"/>
            </a:endParaRPr>
          </a:p>
        </p:txBody>
      </p:sp>
      <p:sp>
        <p:nvSpPr>
          <p:cNvPr id="965" name="Google Shape;965;p31"/>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200"/>
              <a:buFont typeface="Arial"/>
              <a:buNone/>
            </a:pPr>
            <a:r>
              <a:rPr lang="en" sz="1000">
                <a:solidFill>
                  <a:schemeClr val="dk1"/>
                </a:solidFill>
                <a:latin typeface="Times New Roman"/>
                <a:ea typeface="Times New Roman"/>
                <a:cs typeface="Times New Roman"/>
                <a:sym typeface="Times New Roman"/>
              </a:rPr>
              <a:t>Christopher Owen</a:t>
            </a:r>
            <a:endParaRPr sz="1000" b="0" i="0" u="none" strike="noStrike" cap="none">
              <a:solidFill>
                <a:schemeClr val="dk1"/>
              </a:solidFill>
              <a:latin typeface="Times New Roman"/>
              <a:ea typeface="Times New Roman"/>
              <a:cs typeface="Times New Roman"/>
              <a:sym typeface="Times New Roman"/>
            </a:endParaRPr>
          </a:p>
        </p:txBody>
      </p:sp>
      <p:sp>
        <p:nvSpPr>
          <p:cNvPr id="966" name="Google Shape;966;p31"/>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400"/>
              <a:buFont typeface="Calibri"/>
              <a:buNone/>
            </a:pPr>
            <a:fld id="{00000000-1234-1234-1234-123412341234}" type="slidenum">
              <a:rPr lang="en"/>
              <a:t>33</a:t>
            </a:fld>
            <a:endParaRPr/>
          </a:p>
        </p:txBody>
      </p:sp>
      <p:pic>
        <p:nvPicPr>
          <p:cNvPr id="967" name="Google Shape;967;p31"/>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968" name="Google Shape;968;p31"/>
          <p:cNvSpPr txBox="1"/>
          <p:nvPr/>
        </p:nvSpPr>
        <p:spPr>
          <a:xfrm>
            <a:off x="6252476" y="1807063"/>
            <a:ext cx="2680500" cy="383400"/>
          </a:xfrm>
          <a:prstGeom prst="rect">
            <a:avLst/>
          </a:prstGeom>
          <a:noFill/>
          <a:ln>
            <a:noFill/>
          </a:ln>
        </p:spPr>
        <p:txBody>
          <a:bodyPr spcFirstLastPara="1" wrap="square" lIns="0" tIns="6650" rIns="0" bIns="0" anchor="t" anchorCtr="0">
            <a:noAutofit/>
          </a:bodyPr>
          <a:lstStyle/>
          <a:p>
            <a:pPr marL="292100" marR="0" lvl="0" indent="-279400" algn="l" rtl="0">
              <a:lnSpc>
                <a:spcPct val="101600"/>
              </a:lnSpc>
              <a:spcBef>
                <a:spcPts val="0"/>
              </a:spcBef>
              <a:spcAft>
                <a:spcPts val="0"/>
              </a:spcAft>
              <a:buClr>
                <a:srgbClr val="000000"/>
              </a:buClr>
              <a:buSzPts val="1200"/>
              <a:buFont typeface="Arial"/>
              <a:buNone/>
            </a:pPr>
            <a:r>
              <a:rPr lang="en" sz="1200" i="0" u="none" strike="noStrike" cap="none">
                <a:solidFill>
                  <a:srgbClr val="800000"/>
                </a:solidFill>
              </a:rPr>
              <a:t>●	</a:t>
            </a:r>
            <a:r>
              <a:rPr lang="en" sz="1200" i="0" u="none" strike="noStrike" cap="none">
                <a:solidFill>
                  <a:srgbClr val="800000"/>
                </a:solidFill>
                <a:latin typeface="Times New Roman"/>
                <a:ea typeface="Times New Roman"/>
                <a:cs typeface="Times New Roman"/>
                <a:sym typeface="Times New Roman"/>
              </a:rPr>
              <a:t>Political Tensions with China</a:t>
            </a:r>
            <a:endParaRPr sz="1200" i="0" u="none" strike="noStrike" cap="none">
              <a:solidFill>
                <a:schemeClr val="dk1"/>
              </a:solidFill>
              <a:latin typeface="Times New Roman"/>
              <a:ea typeface="Times New Roman"/>
              <a:cs typeface="Times New Roman"/>
              <a:sym typeface="Times New Roman"/>
            </a:endParaRPr>
          </a:p>
        </p:txBody>
      </p:sp>
      <p:sp>
        <p:nvSpPr>
          <p:cNvPr id="969" name="Google Shape;969;p31"/>
          <p:cNvSpPr txBox="1"/>
          <p:nvPr/>
        </p:nvSpPr>
        <p:spPr>
          <a:xfrm>
            <a:off x="6252475" y="2231900"/>
            <a:ext cx="2912100" cy="476400"/>
          </a:xfrm>
          <a:prstGeom prst="rect">
            <a:avLst/>
          </a:prstGeom>
          <a:noFill/>
          <a:ln>
            <a:noFill/>
          </a:ln>
        </p:spPr>
        <p:txBody>
          <a:bodyPr spcFirstLastPara="1" wrap="square" lIns="0" tIns="6650" rIns="0" bIns="0" anchor="t" anchorCtr="0">
            <a:noAutofit/>
          </a:bodyPr>
          <a:lstStyle/>
          <a:p>
            <a:pPr marL="292100" marR="0" lvl="0" indent="-279400" algn="l" rtl="0">
              <a:lnSpc>
                <a:spcPct val="101600"/>
              </a:lnSpc>
              <a:spcBef>
                <a:spcPts val="0"/>
              </a:spcBef>
              <a:spcAft>
                <a:spcPts val="0"/>
              </a:spcAft>
              <a:buClr>
                <a:srgbClr val="000000"/>
              </a:buClr>
              <a:buSzPts val="1200"/>
              <a:buFont typeface="Arial"/>
              <a:buNone/>
            </a:pPr>
            <a:r>
              <a:rPr lang="en" sz="1200" i="0" u="none" strike="noStrike" cap="none">
                <a:solidFill>
                  <a:srgbClr val="800000"/>
                </a:solidFill>
              </a:rPr>
              <a:t>●	</a:t>
            </a:r>
            <a:r>
              <a:rPr lang="en" sz="1200" i="0" u="none" strike="noStrike" cap="none">
                <a:solidFill>
                  <a:srgbClr val="800000"/>
                </a:solidFill>
                <a:latin typeface="Times New Roman"/>
                <a:ea typeface="Times New Roman"/>
                <a:cs typeface="Times New Roman"/>
                <a:sym typeface="Times New Roman"/>
              </a:rPr>
              <a:t>Strain on Cybersecurity Budgets </a:t>
            </a:r>
            <a:endParaRPr sz="1200" i="0" u="none" strike="noStrike" cap="none">
              <a:solidFill>
                <a:srgbClr val="800000"/>
              </a:solidFill>
              <a:latin typeface="Times New Roman"/>
              <a:ea typeface="Times New Roman"/>
              <a:cs typeface="Times New Roman"/>
              <a:sym typeface="Times New Roman"/>
            </a:endParaRPr>
          </a:p>
        </p:txBody>
      </p:sp>
      <p:sp>
        <p:nvSpPr>
          <p:cNvPr id="970" name="Google Shape;970;p31"/>
          <p:cNvSpPr txBox="1">
            <a:spLocks noGrp="1"/>
          </p:cNvSpPr>
          <p:nvPr>
            <p:ph type="title"/>
          </p:nvPr>
        </p:nvSpPr>
        <p:spPr>
          <a:xfrm>
            <a:off x="1049178" y="223857"/>
            <a:ext cx="6323100" cy="471300"/>
          </a:xfrm>
          <a:prstGeom prst="rect">
            <a:avLst/>
          </a:prstGeom>
          <a:noFill/>
          <a:ln>
            <a:noFill/>
          </a:ln>
        </p:spPr>
        <p:txBody>
          <a:bodyPr spcFirstLastPara="1" wrap="square" lIns="0" tIns="9525" rIns="0" bIns="0" anchor="ctr" anchorCtr="0">
            <a:noAutofit/>
          </a:bodyPr>
          <a:lstStyle/>
          <a:p>
            <a:pPr marL="12700" lvl="0" indent="0" algn="l" rtl="0">
              <a:lnSpc>
                <a:spcPct val="100000"/>
              </a:lnSpc>
              <a:spcBef>
                <a:spcPts val="0"/>
              </a:spcBef>
              <a:spcAft>
                <a:spcPts val="0"/>
              </a:spcAft>
              <a:buSzPts val="1100"/>
              <a:buNone/>
            </a:pPr>
            <a:r>
              <a:rPr lang="en" sz="1200"/>
              <a:t>Information Technology </a:t>
            </a:r>
            <a:endParaRPr sz="1200"/>
          </a:p>
        </p:txBody>
      </p:sp>
      <p:pic>
        <p:nvPicPr>
          <p:cNvPr id="971" name="Google Shape;971;p31"/>
          <p:cNvPicPr preferRelativeResize="0"/>
          <p:nvPr/>
        </p:nvPicPr>
        <p:blipFill rotWithShape="1">
          <a:blip r:embed="rId4">
            <a:alphaModFix/>
          </a:blip>
          <a:srcRect l="11581" t="36009" r="12174" b="38754"/>
          <a:stretch/>
        </p:blipFill>
        <p:spPr>
          <a:xfrm>
            <a:off x="2806724" y="330957"/>
            <a:ext cx="1165242" cy="257100"/>
          </a:xfrm>
          <a:prstGeom prst="rect">
            <a:avLst/>
          </a:prstGeom>
          <a:noFill/>
          <a:ln>
            <a:noFill/>
          </a:ln>
        </p:spPr>
      </p:pic>
      <p:pic>
        <p:nvPicPr>
          <p:cNvPr id="972" name="Google Shape;972;p31"/>
          <p:cNvPicPr preferRelativeResize="0"/>
          <p:nvPr/>
        </p:nvPicPr>
        <p:blipFill rotWithShape="1">
          <a:blip r:embed="rId5">
            <a:alphaModFix/>
          </a:blip>
          <a:srcRect t="26122" b="28612"/>
          <a:stretch/>
        </p:blipFill>
        <p:spPr>
          <a:xfrm>
            <a:off x="7528694" y="288857"/>
            <a:ext cx="833650" cy="341300"/>
          </a:xfrm>
          <a:prstGeom prst="rect">
            <a:avLst/>
          </a:prstGeom>
          <a:noFill/>
          <a:ln>
            <a:noFill/>
          </a:ln>
        </p:spPr>
      </p:pic>
      <p:pic>
        <p:nvPicPr>
          <p:cNvPr id="973" name="Google Shape;973;p31"/>
          <p:cNvPicPr preferRelativeResize="0"/>
          <p:nvPr/>
        </p:nvPicPr>
        <p:blipFill rotWithShape="1">
          <a:blip r:embed="rId6">
            <a:alphaModFix/>
          </a:blip>
          <a:srcRect/>
          <a:stretch/>
        </p:blipFill>
        <p:spPr>
          <a:xfrm>
            <a:off x="5278974" y="324058"/>
            <a:ext cx="1077299" cy="270898"/>
          </a:xfrm>
          <a:prstGeom prst="rect">
            <a:avLst/>
          </a:prstGeom>
          <a:noFill/>
          <a:ln>
            <a:noFill/>
          </a:ln>
        </p:spPr>
      </p:pic>
      <p:pic>
        <p:nvPicPr>
          <p:cNvPr id="974" name="Google Shape;974;p31"/>
          <p:cNvPicPr preferRelativeResize="0"/>
          <p:nvPr/>
        </p:nvPicPr>
        <p:blipFill rotWithShape="1">
          <a:blip r:embed="rId7">
            <a:alphaModFix/>
          </a:blip>
          <a:srcRect/>
          <a:stretch/>
        </p:blipFill>
        <p:spPr>
          <a:xfrm>
            <a:off x="4009150" y="131775"/>
            <a:ext cx="1165251" cy="655462"/>
          </a:xfrm>
          <a:prstGeom prst="rect">
            <a:avLst/>
          </a:prstGeom>
          <a:noFill/>
          <a:ln>
            <a:noFill/>
          </a:ln>
        </p:spPr>
      </p:pic>
      <p:pic>
        <p:nvPicPr>
          <p:cNvPr id="975" name="Google Shape;975;p31"/>
          <p:cNvPicPr preferRelativeResize="0"/>
          <p:nvPr/>
        </p:nvPicPr>
        <p:blipFill rotWithShape="1">
          <a:blip r:embed="rId8">
            <a:alphaModFix/>
          </a:blip>
          <a:srcRect/>
          <a:stretch/>
        </p:blipFill>
        <p:spPr>
          <a:xfrm>
            <a:off x="6321750" y="104250"/>
            <a:ext cx="1165251" cy="608552"/>
          </a:xfrm>
          <a:prstGeom prst="rect">
            <a:avLst/>
          </a:prstGeom>
          <a:noFill/>
          <a:ln>
            <a:noFill/>
          </a:ln>
        </p:spPr>
      </p:pic>
      <p:pic>
        <p:nvPicPr>
          <p:cNvPr id="976" name="Google Shape;976;p31"/>
          <p:cNvPicPr preferRelativeResize="0"/>
          <p:nvPr/>
        </p:nvPicPr>
        <p:blipFill>
          <a:blip r:embed="rId9">
            <a:alphaModFix/>
          </a:blip>
          <a:stretch>
            <a:fillRect/>
          </a:stretch>
        </p:blipFill>
        <p:spPr>
          <a:xfrm>
            <a:off x="986425" y="3100325"/>
            <a:ext cx="7911723" cy="137478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g2a63fc5176c_7_0"/>
          <p:cNvSpPr/>
          <p:nvPr/>
        </p:nvSpPr>
        <p:spPr>
          <a:xfrm>
            <a:off x="994410"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3" name="Google Shape;983;g2a63fc5176c_7_0"/>
          <p:cNvSpPr/>
          <p:nvPr/>
        </p:nvSpPr>
        <p:spPr>
          <a:xfrm>
            <a:off x="0"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4" name="Google Shape;984;g2a63fc5176c_7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5" name="Google Shape;985;g2a63fc5176c_7_0"/>
          <p:cNvSpPr/>
          <p:nvPr/>
        </p:nvSpPr>
        <p:spPr>
          <a:xfrm>
            <a:off x="0"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6" name="Google Shape;986;g2a63fc5176c_7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200"/>
              <a:buFont typeface="Arial"/>
              <a:buNone/>
            </a:pPr>
            <a:r>
              <a:rPr lang="en" sz="1000">
                <a:solidFill>
                  <a:schemeClr val="dk1"/>
                </a:solidFill>
                <a:latin typeface="Times New Roman"/>
                <a:ea typeface="Times New Roman"/>
                <a:cs typeface="Times New Roman"/>
                <a:sym typeface="Times New Roman"/>
              </a:rPr>
              <a:t>Christopher Owen</a:t>
            </a:r>
            <a:endParaRPr sz="1000" b="0" i="0" u="none" strike="noStrike" cap="none">
              <a:solidFill>
                <a:schemeClr val="dk1"/>
              </a:solidFill>
              <a:latin typeface="Times New Roman"/>
              <a:ea typeface="Times New Roman"/>
              <a:cs typeface="Times New Roman"/>
              <a:sym typeface="Times New Roman"/>
            </a:endParaRPr>
          </a:p>
        </p:txBody>
      </p:sp>
      <p:sp>
        <p:nvSpPr>
          <p:cNvPr id="987" name="Google Shape;987;g2a63fc5176c_7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400"/>
              <a:buFont typeface="Calibri"/>
              <a:buNone/>
            </a:pPr>
            <a:fld id="{00000000-1234-1234-1234-123412341234}" type="slidenum">
              <a:rPr lang="en"/>
              <a:t>34</a:t>
            </a:fld>
            <a:endParaRPr/>
          </a:p>
        </p:txBody>
      </p:sp>
      <p:pic>
        <p:nvPicPr>
          <p:cNvPr id="988" name="Google Shape;988;g2a63fc5176c_7_0"/>
          <p:cNvPicPr preferRelativeResize="0"/>
          <p:nvPr/>
        </p:nvPicPr>
        <p:blipFill rotWithShape="1">
          <a:blip r:embed="rId3">
            <a:alphaModFix/>
          </a:blip>
          <a:srcRect/>
          <a:stretch/>
        </p:blipFill>
        <p:spPr>
          <a:xfrm>
            <a:off x="8418550" y="71400"/>
            <a:ext cx="535925" cy="674250"/>
          </a:xfrm>
          <a:prstGeom prst="rect">
            <a:avLst/>
          </a:prstGeom>
          <a:noFill/>
          <a:ln>
            <a:noFill/>
          </a:ln>
        </p:spPr>
      </p:pic>
      <p:pic>
        <p:nvPicPr>
          <p:cNvPr id="989" name="Google Shape;989;g2a63fc5176c_7_0"/>
          <p:cNvPicPr preferRelativeResize="0"/>
          <p:nvPr/>
        </p:nvPicPr>
        <p:blipFill>
          <a:blip r:embed="rId4">
            <a:alphaModFix/>
          </a:blip>
          <a:stretch>
            <a:fillRect/>
          </a:stretch>
        </p:blipFill>
        <p:spPr>
          <a:xfrm>
            <a:off x="994400" y="3008775"/>
            <a:ext cx="7747102" cy="1068918"/>
          </a:xfrm>
          <a:prstGeom prst="rect">
            <a:avLst/>
          </a:prstGeom>
          <a:noFill/>
          <a:ln>
            <a:noFill/>
          </a:ln>
        </p:spPr>
      </p:pic>
      <p:sp>
        <p:nvSpPr>
          <p:cNvPr id="990" name="Google Shape;990;g2a63fc5176c_7_0"/>
          <p:cNvSpPr txBox="1"/>
          <p:nvPr/>
        </p:nvSpPr>
        <p:spPr>
          <a:xfrm>
            <a:off x="3271341" y="1071725"/>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991" name="Google Shape;991;g2a63fc5176c_7_0"/>
          <p:cNvSpPr txBox="1"/>
          <p:nvPr/>
        </p:nvSpPr>
        <p:spPr>
          <a:xfrm>
            <a:off x="3271335" y="1431701"/>
            <a:ext cx="2640900" cy="1643100"/>
          </a:xfrm>
          <a:prstGeom prst="rect">
            <a:avLst/>
          </a:prstGeom>
          <a:noFill/>
          <a:ln>
            <a:noFill/>
          </a:ln>
        </p:spPr>
        <p:txBody>
          <a:bodyPr spcFirstLastPara="1" wrap="square" lIns="0" tIns="6650" rIns="0" bIns="0" anchor="t" anchorCtr="0">
            <a:noAutofit/>
          </a:bodyPr>
          <a:lstStyle/>
          <a:p>
            <a:pPr marL="279400" marR="0" lvl="0" indent="-266700" algn="l" rtl="0">
              <a:lnSpc>
                <a:spcPct val="101600"/>
              </a:lnSpc>
              <a:spcBef>
                <a:spcPts val="0"/>
              </a:spcBef>
              <a:spcAft>
                <a:spcPts val="0"/>
              </a:spcAft>
              <a:buClr>
                <a:schemeClr val="dk1"/>
              </a:buClr>
              <a:buSzPts val="1200"/>
              <a:buChar char="●"/>
            </a:pPr>
            <a:r>
              <a:rPr lang="en" sz="1200" i="0" u="none" strike="noStrike" cap="none">
                <a:solidFill>
                  <a:schemeClr val="dk1"/>
                </a:solidFill>
                <a:latin typeface="Times New Roman"/>
                <a:ea typeface="Times New Roman"/>
                <a:cs typeface="Times New Roman"/>
                <a:sym typeface="Times New Roman"/>
              </a:rPr>
              <a:t>Strong Demand for AI Within Software</a:t>
            </a:r>
            <a:endParaRPr sz="1200" i="0" u="none" strike="noStrike" cap="none">
              <a:solidFill>
                <a:schemeClr val="dk1"/>
              </a:solidFill>
              <a:latin typeface="Times New Roman"/>
              <a:ea typeface="Times New Roman"/>
              <a:cs typeface="Times New Roman"/>
              <a:sym typeface="Times New Roman"/>
            </a:endParaRPr>
          </a:p>
          <a:p>
            <a:pPr marL="0" marR="0" lvl="0" indent="0" algn="l" rtl="0">
              <a:lnSpc>
                <a:spcPct val="1016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279400" marR="0" lvl="0" indent="-266700" algn="l" rtl="0">
              <a:lnSpc>
                <a:spcPct val="1016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Data Analytics / Data Infrastructure</a:t>
            </a:r>
            <a:endParaRPr sz="1200">
              <a:solidFill>
                <a:schemeClr val="dk1"/>
              </a:solidFill>
              <a:latin typeface="Times New Roman"/>
              <a:ea typeface="Times New Roman"/>
              <a:cs typeface="Times New Roman"/>
              <a:sym typeface="Times New Roman"/>
            </a:endParaRPr>
          </a:p>
          <a:p>
            <a:pPr marL="0" marR="0" lvl="0" indent="0" algn="l" rtl="0">
              <a:lnSpc>
                <a:spcPct val="1016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279400" marR="0" lvl="0" indent="-266700" algn="l" rtl="0">
              <a:lnSpc>
                <a:spcPct val="1016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Increased Innovation in Semiconductors </a:t>
            </a:r>
            <a:endParaRPr sz="1200">
              <a:solidFill>
                <a:schemeClr val="dk1"/>
              </a:solidFill>
              <a:latin typeface="Times New Roman"/>
              <a:ea typeface="Times New Roman"/>
              <a:cs typeface="Times New Roman"/>
              <a:sym typeface="Times New Roman"/>
            </a:endParaRPr>
          </a:p>
          <a:p>
            <a:pPr marL="279400" marR="0" lvl="0" indent="-190500" algn="l" rtl="0">
              <a:lnSpc>
                <a:spcPct val="101600"/>
              </a:lnSpc>
              <a:spcBef>
                <a:spcPts val="0"/>
              </a:spcBef>
              <a:spcAft>
                <a:spcPts val="0"/>
              </a:spcAft>
              <a:buClr>
                <a:srgbClr val="548235"/>
              </a:buClr>
              <a:buSzPts val="1200"/>
              <a:buFont typeface="Times New Roman"/>
              <a:buNone/>
            </a:pPr>
            <a:endParaRPr sz="1200" i="0" u="none" strike="noStrike" cap="none">
              <a:solidFill>
                <a:schemeClr val="dk1"/>
              </a:solidFill>
              <a:latin typeface="Times New Roman"/>
              <a:ea typeface="Times New Roman"/>
              <a:cs typeface="Times New Roman"/>
              <a:sym typeface="Times New Roman"/>
            </a:endParaRPr>
          </a:p>
        </p:txBody>
      </p:sp>
      <p:sp>
        <p:nvSpPr>
          <p:cNvPr id="992" name="Google Shape;992;g2a63fc5176c_7_0"/>
          <p:cNvSpPr txBox="1"/>
          <p:nvPr/>
        </p:nvSpPr>
        <p:spPr>
          <a:xfrm>
            <a:off x="1070610" y="1431690"/>
            <a:ext cx="2640900" cy="1643100"/>
          </a:xfrm>
          <a:prstGeom prst="rect">
            <a:avLst/>
          </a:prstGeom>
          <a:noFill/>
          <a:ln>
            <a:noFill/>
          </a:ln>
        </p:spPr>
        <p:txBody>
          <a:bodyPr spcFirstLastPara="1" wrap="square" lIns="0" tIns="6650" rIns="0" bIns="0" anchor="t" anchorCtr="0">
            <a:noAutofit/>
          </a:bodyPr>
          <a:lstStyle/>
          <a:p>
            <a:pPr marL="0" marR="0" lvl="0" indent="0" algn="l" rtl="0">
              <a:lnSpc>
                <a:spcPct val="101600"/>
              </a:lnSpc>
              <a:spcBef>
                <a:spcPts val="0"/>
              </a:spcBef>
              <a:spcAft>
                <a:spcPts val="0"/>
              </a:spcAft>
              <a:buNone/>
            </a:pPr>
            <a:r>
              <a:rPr lang="en" sz="1200">
                <a:solidFill>
                  <a:schemeClr val="dk1"/>
                </a:solidFill>
                <a:latin typeface="Times New Roman"/>
                <a:ea typeface="Times New Roman"/>
                <a:cs typeface="Times New Roman"/>
                <a:sym typeface="Times New Roman"/>
              </a:rPr>
              <a:t>10/12 Buy CRWD</a:t>
            </a:r>
            <a:endParaRPr sz="1200">
              <a:solidFill>
                <a:schemeClr val="dk1"/>
              </a:solidFill>
              <a:latin typeface="Times New Roman"/>
              <a:ea typeface="Times New Roman"/>
              <a:cs typeface="Times New Roman"/>
              <a:sym typeface="Times New Roman"/>
            </a:endParaRPr>
          </a:p>
          <a:p>
            <a:pPr marL="0" marR="0" lvl="0" indent="0" algn="l" rtl="0">
              <a:lnSpc>
                <a:spcPct val="101600"/>
              </a:lnSpc>
              <a:spcBef>
                <a:spcPts val="0"/>
              </a:spcBef>
              <a:spcAft>
                <a:spcPts val="0"/>
              </a:spcAft>
              <a:buNone/>
            </a:pPr>
            <a:r>
              <a:rPr lang="en" sz="1200">
                <a:solidFill>
                  <a:schemeClr val="dk1"/>
                </a:solidFill>
                <a:latin typeface="Times New Roman"/>
                <a:ea typeface="Times New Roman"/>
                <a:cs typeface="Times New Roman"/>
                <a:sym typeface="Times New Roman"/>
              </a:rPr>
              <a:t>10/12 Sell IBM</a:t>
            </a:r>
            <a:endParaRPr sz="1200">
              <a:solidFill>
                <a:schemeClr val="dk1"/>
              </a:solidFill>
              <a:latin typeface="Times New Roman"/>
              <a:ea typeface="Times New Roman"/>
              <a:cs typeface="Times New Roman"/>
              <a:sym typeface="Times New Roman"/>
            </a:endParaRPr>
          </a:p>
          <a:p>
            <a:pPr marL="0" marR="0" lvl="0" indent="0" algn="l" rtl="0">
              <a:lnSpc>
                <a:spcPct val="1016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0" lvl="0" indent="0" algn="l" rtl="0">
              <a:lnSpc>
                <a:spcPct val="101600"/>
              </a:lnSpc>
              <a:spcBef>
                <a:spcPts val="0"/>
              </a:spcBef>
              <a:spcAft>
                <a:spcPts val="0"/>
              </a:spcAft>
              <a:buNone/>
            </a:pPr>
            <a:r>
              <a:rPr lang="en" sz="1200">
                <a:solidFill>
                  <a:schemeClr val="dk1"/>
                </a:solidFill>
                <a:latin typeface="Times New Roman"/>
                <a:ea typeface="Times New Roman"/>
                <a:cs typeface="Times New Roman"/>
                <a:sym typeface="Times New Roman"/>
              </a:rPr>
              <a:t>11/06 Buy ADBE</a:t>
            </a:r>
            <a:endParaRPr sz="1200">
              <a:solidFill>
                <a:schemeClr val="dk1"/>
              </a:solidFill>
              <a:latin typeface="Times New Roman"/>
              <a:ea typeface="Times New Roman"/>
              <a:cs typeface="Times New Roman"/>
              <a:sym typeface="Times New Roman"/>
            </a:endParaRPr>
          </a:p>
          <a:p>
            <a:pPr marL="0" lvl="0" indent="0" algn="l" rtl="0">
              <a:lnSpc>
                <a:spcPct val="101600"/>
              </a:lnSpc>
              <a:spcBef>
                <a:spcPts val="0"/>
              </a:spcBef>
              <a:spcAft>
                <a:spcPts val="0"/>
              </a:spcAft>
              <a:buNone/>
            </a:pPr>
            <a:r>
              <a:rPr lang="en" sz="1200">
                <a:solidFill>
                  <a:schemeClr val="dk1"/>
                </a:solidFill>
                <a:latin typeface="Times New Roman"/>
                <a:ea typeface="Times New Roman"/>
                <a:cs typeface="Times New Roman"/>
                <a:sym typeface="Times New Roman"/>
              </a:rPr>
              <a:t>11/06 Trim IXN</a:t>
            </a:r>
            <a:endParaRPr sz="1200">
              <a:solidFill>
                <a:schemeClr val="dk1"/>
              </a:solidFill>
              <a:latin typeface="Times New Roman"/>
              <a:ea typeface="Times New Roman"/>
              <a:cs typeface="Times New Roman"/>
              <a:sym typeface="Times New Roman"/>
            </a:endParaRPr>
          </a:p>
          <a:p>
            <a:pPr marL="0" lvl="0" indent="0" algn="l" rtl="0">
              <a:lnSpc>
                <a:spcPct val="1016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11/06 Trim MSFT</a:t>
            </a:r>
            <a:endParaRPr sz="1200">
              <a:solidFill>
                <a:schemeClr val="dk1"/>
              </a:solidFill>
              <a:latin typeface="Times New Roman"/>
              <a:ea typeface="Times New Roman"/>
              <a:cs typeface="Times New Roman"/>
              <a:sym typeface="Times New Roman"/>
            </a:endParaRPr>
          </a:p>
        </p:txBody>
      </p:sp>
      <p:sp>
        <p:nvSpPr>
          <p:cNvPr id="993" name="Google Shape;993;g2a63fc5176c_7_0"/>
          <p:cNvSpPr txBox="1"/>
          <p:nvPr/>
        </p:nvSpPr>
        <p:spPr>
          <a:xfrm>
            <a:off x="994410" y="1071725"/>
            <a:ext cx="21030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a:solidFill>
                  <a:schemeClr val="lt1"/>
                </a:solidFill>
                <a:latin typeface="Times New Roman"/>
                <a:ea typeface="Times New Roman"/>
                <a:cs typeface="Times New Roman"/>
                <a:sym typeface="Times New Roman"/>
              </a:rPr>
              <a:t>Semester Actions</a:t>
            </a:r>
            <a:endParaRPr sz="1200" b="0" i="0" u="none" strike="noStrike" cap="none">
              <a:solidFill>
                <a:schemeClr val="dk1"/>
              </a:solidFill>
              <a:latin typeface="Times New Roman"/>
              <a:ea typeface="Times New Roman"/>
              <a:cs typeface="Times New Roman"/>
              <a:sym typeface="Times New Roman"/>
            </a:endParaRPr>
          </a:p>
        </p:txBody>
      </p:sp>
      <p:sp>
        <p:nvSpPr>
          <p:cNvPr id="994" name="Google Shape;994;g2a63fc5176c_7_0"/>
          <p:cNvSpPr txBox="1"/>
          <p:nvPr/>
        </p:nvSpPr>
        <p:spPr>
          <a:xfrm>
            <a:off x="6086171" y="1071725"/>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a:solidFill>
                  <a:schemeClr val="lt1"/>
                </a:solidFill>
                <a:latin typeface="Times New Roman"/>
                <a:ea typeface="Times New Roman"/>
                <a:cs typeface="Times New Roman"/>
                <a:sym typeface="Times New Roman"/>
              </a:rPr>
              <a:t>Performance Attribution</a:t>
            </a:r>
            <a:endParaRPr sz="1200" b="0" i="0" u="none" strike="noStrike" cap="none">
              <a:solidFill>
                <a:schemeClr val="dk1"/>
              </a:solidFill>
              <a:latin typeface="Times New Roman"/>
              <a:ea typeface="Times New Roman"/>
              <a:cs typeface="Times New Roman"/>
              <a:sym typeface="Times New Roman"/>
            </a:endParaRPr>
          </a:p>
        </p:txBody>
      </p:sp>
      <p:sp>
        <p:nvSpPr>
          <p:cNvPr id="995" name="Google Shape;995;g2a63fc5176c_7_0"/>
          <p:cNvSpPr txBox="1"/>
          <p:nvPr/>
        </p:nvSpPr>
        <p:spPr>
          <a:xfrm>
            <a:off x="6162360" y="1431701"/>
            <a:ext cx="2640900" cy="1643100"/>
          </a:xfrm>
          <a:prstGeom prst="rect">
            <a:avLst/>
          </a:prstGeom>
          <a:noFill/>
          <a:ln>
            <a:noFill/>
          </a:ln>
        </p:spPr>
        <p:txBody>
          <a:bodyPr spcFirstLastPara="1" wrap="square" lIns="0" tIns="6650" rIns="0" bIns="0" anchor="t" anchorCtr="0">
            <a:noAutofit/>
          </a:bodyPr>
          <a:lstStyle/>
          <a:p>
            <a:pPr marL="0" marR="0" lvl="0" indent="0" algn="l" rtl="0">
              <a:lnSpc>
                <a:spcPct val="101600"/>
              </a:lnSpc>
              <a:spcBef>
                <a:spcPts val="0"/>
              </a:spcBef>
              <a:spcAft>
                <a:spcPts val="0"/>
              </a:spcAft>
              <a:buNone/>
            </a:pPr>
            <a:r>
              <a:rPr lang="en" sz="1200">
                <a:solidFill>
                  <a:schemeClr val="dk1"/>
                </a:solidFill>
                <a:latin typeface="Times New Roman"/>
                <a:ea typeface="Times New Roman"/>
                <a:cs typeface="Times New Roman"/>
                <a:sym typeface="Times New Roman"/>
              </a:rPr>
              <a:t>Fall 2023 Return:</a:t>
            </a:r>
            <a:r>
              <a:rPr lang="en" sz="1200" b="1">
                <a:solidFill>
                  <a:srgbClr val="00B050"/>
                </a:solidFill>
                <a:latin typeface="Times New Roman"/>
                <a:ea typeface="Times New Roman"/>
                <a:cs typeface="Times New Roman"/>
                <a:sym typeface="Times New Roman"/>
              </a:rPr>
              <a:t> 9.47%</a:t>
            </a:r>
            <a:endParaRPr sz="1200" b="1">
              <a:solidFill>
                <a:srgbClr val="00B050"/>
              </a:solidFill>
              <a:latin typeface="Times New Roman"/>
              <a:ea typeface="Times New Roman"/>
              <a:cs typeface="Times New Roman"/>
              <a:sym typeface="Times New Roman"/>
            </a:endParaRPr>
          </a:p>
          <a:p>
            <a:pPr marL="0" marR="0" lvl="0" indent="0" algn="l" rtl="0">
              <a:lnSpc>
                <a:spcPct val="101600"/>
              </a:lnSpc>
              <a:spcBef>
                <a:spcPts val="0"/>
              </a:spcBef>
              <a:spcAft>
                <a:spcPts val="0"/>
              </a:spcAft>
              <a:buNone/>
            </a:pPr>
            <a:endParaRPr sz="100" b="1">
              <a:solidFill>
                <a:srgbClr val="00B050"/>
              </a:solidFill>
              <a:latin typeface="Times New Roman"/>
              <a:ea typeface="Times New Roman"/>
              <a:cs typeface="Times New Roman"/>
              <a:sym typeface="Times New Roman"/>
            </a:endParaRPr>
          </a:p>
          <a:p>
            <a:pPr marL="457200" lvl="0" indent="-304800" algn="l" rtl="0">
              <a:lnSpc>
                <a:spcPct val="12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Allocation Effect:  </a:t>
            </a:r>
            <a:r>
              <a:rPr lang="en" sz="1200">
                <a:solidFill>
                  <a:srgbClr val="00B050"/>
                </a:solidFill>
                <a:latin typeface="Times New Roman"/>
                <a:ea typeface="Times New Roman"/>
                <a:cs typeface="Times New Roman"/>
                <a:sym typeface="Times New Roman"/>
              </a:rPr>
              <a:t>0.06%</a:t>
            </a:r>
            <a:endParaRPr sz="1200" b="1">
              <a:solidFill>
                <a:srgbClr val="FF0000"/>
              </a:solidFill>
              <a:latin typeface="Times New Roman"/>
              <a:ea typeface="Times New Roman"/>
              <a:cs typeface="Times New Roman"/>
              <a:sym typeface="Times New Roman"/>
            </a:endParaRPr>
          </a:p>
          <a:p>
            <a:pPr marL="457200" lvl="0" indent="-304800" algn="l" rtl="0">
              <a:lnSpc>
                <a:spcPct val="12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Selection Effect:</a:t>
            </a:r>
            <a:r>
              <a:rPr lang="en" sz="1200">
                <a:solidFill>
                  <a:srgbClr val="00B050"/>
                </a:solidFill>
                <a:latin typeface="Times New Roman"/>
                <a:ea typeface="Times New Roman"/>
                <a:cs typeface="Times New Roman"/>
                <a:sym typeface="Times New Roman"/>
              </a:rPr>
              <a:t>  0.39%</a:t>
            </a:r>
            <a:endParaRPr sz="1200">
              <a:solidFill>
                <a:srgbClr val="FF0000"/>
              </a:solidFill>
              <a:latin typeface="Times New Roman"/>
              <a:ea typeface="Times New Roman"/>
              <a:cs typeface="Times New Roman"/>
              <a:sym typeface="Times New Roman"/>
            </a:endParaRPr>
          </a:p>
          <a:p>
            <a:pPr marL="457200" lvl="0" indent="-304800" algn="l" rtl="0">
              <a:lnSpc>
                <a:spcPct val="12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Total Attribution: </a:t>
            </a:r>
            <a:r>
              <a:rPr lang="en" sz="1200" b="1">
                <a:solidFill>
                  <a:srgbClr val="00B050"/>
                </a:solidFill>
                <a:latin typeface="Times New Roman"/>
                <a:ea typeface="Times New Roman"/>
                <a:cs typeface="Times New Roman"/>
                <a:sym typeface="Times New Roman"/>
              </a:rPr>
              <a:t>0.45%</a:t>
            </a:r>
            <a:endParaRPr sz="1200" b="1">
              <a:solidFill>
                <a:srgbClr val="FF0000"/>
              </a:solidFill>
              <a:latin typeface="Times New Roman"/>
              <a:ea typeface="Times New Roman"/>
              <a:cs typeface="Times New Roman"/>
              <a:sym typeface="Times New Roman"/>
            </a:endParaRPr>
          </a:p>
          <a:p>
            <a:pPr marL="279400" marR="0" lvl="0" indent="-190500" algn="l" rtl="0">
              <a:lnSpc>
                <a:spcPct val="101600"/>
              </a:lnSpc>
              <a:spcBef>
                <a:spcPts val="0"/>
              </a:spcBef>
              <a:spcAft>
                <a:spcPts val="0"/>
              </a:spcAft>
              <a:buClr>
                <a:srgbClr val="548235"/>
              </a:buClr>
              <a:buSzPts val="1200"/>
              <a:buFont typeface="Times New Roman"/>
              <a:buNone/>
            </a:pPr>
            <a:endParaRPr sz="1200" i="0" u="none" strike="noStrike" cap="none">
              <a:solidFill>
                <a:schemeClr val="dk1"/>
              </a:solidFill>
              <a:latin typeface="Times New Roman"/>
              <a:ea typeface="Times New Roman"/>
              <a:cs typeface="Times New Roman"/>
              <a:sym typeface="Times New Roman"/>
            </a:endParaRPr>
          </a:p>
        </p:txBody>
      </p:sp>
      <p:sp>
        <p:nvSpPr>
          <p:cNvPr id="996" name="Google Shape;996;g2a63fc5176c_7_0"/>
          <p:cNvSpPr txBox="1">
            <a:spLocks noGrp="1"/>
          </p:cNvSpPr>
          <p:nvPr>
            <p:ph type="title"/>
          </p:nvPr>
        </p:nvSpPr>
        <p:spPr>
          <a:xfrm>
            <a:off x="1049178" y="223857"/>
            <a:ext cx="6323100" cy="471300"/>
          </a:xfrm>
          <a:prstGeom prst="rect">
            <a:avLst/>
          </a:prstGeom>
          <a:noFill/>
          <a:ln>
            <a:noFill/>
          </a:ln>
        </p:spPr>
        <p:txBody>
          <a:bodyPr spcFirstLastPara="1" wrap="square" lIns="0" tIns="9525" rIns="0" bIns="0" anchor="ctr" anchorCtr="0">
            <a:noAutofit/>
          </a:bodyPr>
          <a:lstStyle/>
          <a:p>
            <a:pPr marL="12700" lvl="0" indent="0" algn="l" rtl="0">
              <a:lnSpc>
                <a:spcPct val="100000"/>
              </a:lnSpc>
              <a:spcBef>
                <a:spcPts val="0"/>
              </a:spcBef>
              <a:spcAft>
                <a:spcPts val="0"/>
              </a:spcAft>
              <a:buSzPts val="1100"/>
              <a:buNone/>
            </a:pPr>
            <a:r>
              <a:rPr lang="en" sz="1200"/>
              <a:t>Information Technology </a:t>
            </a:r>
            <a:endParaRPr sz="1200"/>
          </a:p>
        </p:txBody>
      </p:sp>
      <p:pic>
        <p:nvPicPr>
          <p:cNvPr id="997" name="Google Shape;997;g2a63fc5176c_7_0"/>
          <p:cNvPicPr preferRelativeResize="0"/>
          <p:nvPr/>
        </p:nvPicPr>
        <p:blipFill rotWithShape="1">
          <a:blip r:embed="rId5">
            <a:alphaModFix/>
          </a:blip>
          <a:srcRect l="11581" t="36008" r="12175" b="38754"/>
          <a:stretch/>
        </p:blipFill>
        <p:spPr>
          <a:xfrm>
            <a:off x="2806724" y="330957"/>
            <a:ext cx="1165242" cy="257100"/>
          </a:xfrm>
          <a:prstGeom prst="rect">
            <a:avLst/>
          </a:prstGeom>
          <a:noFill/>
          <a:ln>
            <a:noFill/>
          </a:ln>
        </p:spPr>
      </p:pic>
      <p:pic>
        <p:nvPicPr>
          <p:cNvPr id="998" name="Google Shape;998;g2a63fc5176c_7_0"/>
          <p:cNvPicPr preferRelativeResize="0"/>
          <p:nvPr/>
        </p:nvPicPr>
        <p:blipFill rotWithShape="1">
          <a:blip r:embed="rId6">
            <a:alphaModFix/>
          </a:blip>
          <a:srcRect t="26122" b="28612"/>
          <a:stretch/>
        </p:blipFill>
        <p:spPr>
          <a:xfrm>
            <a:off x="7528694" y="288857"/>
            <a:ext cx="833650" cy="341300"/>
          </a:xfrm>
          <a:prstGeom prst="rect">
            <a:avLst/>
          </a:prstGeom>
          <a:noFill/>
          <a:ln>
            <a:noFill/>
          </a:ln>
        </p:spPr>
      </p:pic>
      <p:pic>
        <p:nvPicPr>
          <p:cNvPr id="999" name="Google Shape;999;g2a63fc5176c_7_0"/>
          <p:cNvPicPr preferRelativeResize="0"/>
          <p:nvPr/>
        </p:nvPicPr>
        <p:blipFill rotWithShape="1">
          <a:blip r:embed="rId7">
            <a:alphaModFix/>
          </a:blip>
          <a:srcRect/>
          <a:stretch/>
        </p:blipFill>
        <p:spPr>
          <a:xfrm>
            <a:off x="5278974" y="324058"/>
            <a:ext cx="1077299" cy="270898"/>
          </a:xfrm>
          <a:prstGeom prst="rect">
            <a:avLst/>
          </a:prstGeom>
          <a:noFill/>
          <a:ln>
            <a:noFill/>
          </a:ln>
        </p:spPr>
      </p:pic>
      <p:pic>
        <p:nvPicPr>
          <p:cNvPr id="1000" name="Google Shape;1000;g2a63fc5176c_7_0"/>
          <p:cNvPicPr preferRelativeResize="0"/>
          <p:nvPr/>
        </p:nvPicPr>
        <p:blipFill rotWithShape="1">
          <a:blip r:embed="rId8">
            <a:alphaModFix/>
          </a:blip>
          <a:srcRect/>
          <a:stretch/>
        </p:blipFill>
        <p:spPr>
          <a:xfrm>
            <a:off x="4009150" y="131775"/>
            <a:ext cx="1165251" cy="655462"/>
          </a:xfrm>
          <a:prstGeom prst="rect">
            <a:avLst/>
          </a:prstGeom>
          <a:noFill/>
          <a:ln>
            <a:noFill/>
          </a:ln>
        </p:spPr>
      </p:pic>
      <p:pic>
        <p:nvPicPr>
          <p:cNvPr id="1001" name="Google Shape;1001;g2a63fc5176c_7_0"/>
          <p:cNvPicPr preferRelativeResize="0"/>
          <p:nvPr/>
        </p:nvPicPr>
        <p:blipFill rotWithShape="1">
          <a:blip r:embed="rId9">
            <a:alphaModFix/>
          </a:blip>
          <a:srcRect/>
          <a:stretch/>
        </p:blipFill>
        <p:spPr>
          <a:xfrm>
            <a:off x="6321750" y="104250"/>
            <a:ext cx="1165251" cy="60855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g26370d3550d_2_0"/>
          <p:cNvSpPr/>
          <p:nvPr/>
        </p:nvSpPr>
        <p:spPr>
          <a:xfrm>
            <a:off x="6048108" y="2393383"/>
            <a:ext cx="2365200" cy="4461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1008" name="Google Shape;1008;g26370d3550d_2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09" name="Google Shape;1009;g26370d3550d_2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10" name="Google Shape;1010;g26370d3550d_2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11" name="Google Shape;1011;g26370d3550d_2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12" name="Google Shape;1012;g26370d3550d_2_0"/>
          <p:cNvSpPr txBox="1"/>
          <p:nvPr/>
        </p:nvSpPr>
        <p:spPr>
          <a:xfrm>
            <a:off x="6148012" y="1009205"/>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1013" name="Google Shape;1013;g26370d3550d_2_0"/>
          <p:cNvSpPr txBox="1"/>
          <p:nvPr/>
        </p:nvSpPr>
        <p:spPr>
          <a:xfrm>
            <a:off x="912975" y="1024000"/>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p:txBody>
      </p:sp>
      <p:sp>
        <p:nvSpPr>
          <p:cNvPr id="1014" name="Google Shape;1014;g26370d3550d_2_0"/>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Utilities</a:t>
            </a:r>
            <a:endParaRPr sz="1200"/>
          </a:p>
        </p:txBody>
      </p:sp>
      <p:sp>
        <p:nvSpPr>
          <p:cNvPr id="1015" name="Google Shape;1015;g26370d3550d_2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888888"/>
              </a:buClr>
              <a:buSzPts val="1100"/>
              <a:buFont typeface="Calibri"/>
              <a:buNone/>
            </a:pPr>
            <a:fld id="{00000000-1234-1234-1234-123412341234}" type="slidenum">
              <a:rPr lang="en"/>
              <a:t>35</a:t>
            </a:fld>
            <a:endParaRPr/>
          </a:p>
        </p:txBody>
      </p:sp>
      <p:sp>
        <p:nvSpPr>
          <p:cNvPr id="1016" name="Google Shape;1016;g26370d3550d_2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Kylie McNeill </a:t>
            </a:r>
            <a:endParaRPr sz="1000" b="0" i="0" u="none" strike="noStrike" cap="none">
              <a:solidFill>
                <a:schemeClr val="dk1"/>
              </a:solidFill>
              <a:latin typeface="Times New Roman"/>
              <a:ea typeface="Times New Roman"/>
              <a:cs typeface="Times New Roman"/>
              <a:sym typeface="Times New Roman"/>
            </a:endParaRPr>
          </a:p>
        </p:txBody>
      </p:sp>
      <p:sp>
        <p:nvSpPr>
          <p:cNvPr id="1017" name="Google Shape;1017;g26370d3550d_2_0"/>
          <p:cNvSpPr txBox="1"/>
          <p:nvPr/>
        </p:nvSpPr>
        <p:spPr>
          <a:xfrm>
            <a:off x="912975" y="1164356"/>
            <a:ext cx="5129400" cy="1463400"/>
          </a:xfrm>
          <a:prstGeom prst="rect">
            <a:avLst/>
          </a:prstGeom>
          <a:noFill/>
          <a:ln>
            <a:noFill/>
          </a:ln>
        </p:spPr>
        <p:txBody>
          <a:bodyPr spcFirstLastPara="1" wrap="square" lIns="0" tIns="9525" rIns="0" bIns="0" anchor="t" anchorCtr="0">
            <a:noAutofit/>
          </a:bodyPr>
          <a:lstStyle/>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a:p>
            <a:pPr marL="203200" marR="0" lvl="0" indent="-190500" algn="just" rtl="0">
              <a:lnSpc>
                <a:spcPct val="100000"/>
              </a:lnSpc>
              <a:spcBef>
                <a:spcPts val="0"/>
              </a:spcBef>
              <a:spcAft>
                <a:spcPts val="0"/>
              </a:spcAft>
              <a:buClr>
                <a:srgbClr val="800000"/>
              </a:buClr>
              <a:buSzPts val="1200"/>
              <a:buFont typeface="Times New Roman"/>
              <a:buChar char="•"/>
            </a:pPr>
            <a:r>
              <a:rPr lang="en" b="1">
                <a:solidFill>
                  <a:srgbClr val="800000"/>
                </a:solidFill>
                <a:latin typeface="Times New Roman"/>
                <a:ea typeface="Times New Roman"/>
                <a:cs typeface="Times New Roman"/>
                <a:sym typeface="Times New Roman"/>
              </a:rPr>
              <a:t>Attractive Dividend Yields are Critical</a:t>
            </a:r>
            <a:endParaRPr sz="1400" b="1" i="0" u="none" strike="noStrike" cap="none">
              <a:solidFill>
                <a:srgbClr val="800000"/>
              </a:solidFill>
              <a:latin typeface="Times New Roman"/>
              <a:ea typeface="Times New Roman"/>
              <a:cs typeface="Times New Roman"/>
              <a:sym typeface="Times New Roman"/>
            </a:endParaRPr>
          </a:p>
          <a:p>
            <a:pPr marL="457200" marR="190500" lvl="0" indent="-304800" algn="l" rtl="0">
              <a:lnSpc>
                <a:spcPct val="101600"/>
              </a:lnSpc>
              <a:spcBef>
                <a:spcPts val="0"/>
              </a:spcBef>
              <a:spcAft>
                <a:spcPts val="0"/>
              </a:spcAft>
              <a:buClr>
                <a:srgbClr val="222222"/>
              </a:buClr>
              <a:buSzPts val="1200"/>
              <a:buFont typeface="Times New Roman"/>
              <a:buChar char="-"/>
            </a:pPr>
            <a:r>
              <a:rPr lang="en" sz="1200">
                <a:solidFill>
                  <a:srgbClr val="222222"/>
                </a:solidFill>
                <a:latin typeface="Times New Roman"/>
                <a:ea typeface="Times New Roman"/>
                <a:cs typeface="Times New Roman"/>
                <a:sym typeface="Times New Roman"/>
              </a:rPr>
              <a:t>Utilities with high dividend yields are more attractive investments as the interest rate cycle peaks and rates begin to decline</a:t>
            </a:r>
            <a:endParaRPr sz="1200" b="0" i="0" u="none" strike="noStrike" cap="none">
              <a:solidFill>
                <a:srgbClr val="222222"/>
              </a:solidFill>
              <a:latin typeface="Times New Roman"/>
              <a:ea typeface="Times New Roman"/>
              <a:cs typeface="Times New Roman"/>
              <a:sym typeface="Times New Roman"/>
            </a:endParaRPr>
          </a:p>
          <a:p>
            <a:pPr marL="203200" marR="0" lvl="0" indent="-203200" algn="just" rtl="0">
              <a:lnSpc>
                <a:spcPct val="100000"/>
              </a:lnSpc>
              <a:spcBef>
                <a:spcPts val="0"/>
              </a:spcBef>
              <a:spcAft>
                <a:spcPts val="0"/>
              </a:spcAft>
              <a:buClr>
                <a:srgbClr val="800000"/>
              </a:buClr>
              <a:buSzPts val="1400"/>
              <a:buFont typeface="Times New Roman"/>
              <a:buChar char="•"/>
            </a:pPr>
            <a:r>
              <a:rPr lang="en" b="1">
                <a:solidFill>
                  <a:srgbClr val="800000"/>
                </a:solidFill>
                <a:latin typeface="Times New Roman"/>
                <a:ea typeface="Times New Roman"/>
                <a:cs typeface="Times New Roman"/>
                <a:sym typeface="Times New Roman"/>
              </a:rPr>
              <a:t>Net Zero Requires Significant Asset Investments</a:t>
            </a:r>
            <a:endParaRPr sz="1400" b="1" i="0" u="none" strike="noStrike" cap="none">
              <a:solidFill>
                <a:srgbClr val="800000"/>
              </a:solidFill>
              <a:latin typeface="Times New Roman"/>
              <a:ea typeface="Times New Roman"/>
              <a:cs typeface="Times New Roman"/>
              <a:sym typeface="Times New Roman"/>
            </a:endParaRPr>
          </a:p>
          <a:p>
            <a:pPr marL="457200" marR="0" lvl="0" indent="-304800" algn="just" rtl="0">
              <a:lnSpc>
                <a:spcPct val="1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Gas and Electric Utilities need to invest in their infrastructure to connect wind and solar to the electric grid and maintain safe gas infrastructure</a:t>
            </a:r>
            <a:endParaRPr sz="1200">
              <a:solidFill>
                <a:schemeClr val="dk1"/>
              </a:solidFill>
              <a:latin typeface="Times New Roman"/>
              <a:ea typeface="Times New Roman"/>
              <a:cs typeface="Times New Roman"/>
              <a:sym typeface="Times New Roman"/>
            </a:endParaRPr>
          </a:p>
          <a:p>
            <a:pPr marL="457200" marR="0" lvl="0" indent="-304800" algn="just" rtl="0">
              <a:lnSpc>
                <a:spcPct val="1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Significant investment in wind solar and hydrogen required</a:t>
            </a:r>
            <a:endParaRPr sz="1200">
              <a:solidFill>
                <a:schemeClr val="dk1"/>
              </a:solidFill>
              <a:latin typeface="Times New Roman"/>
              <a:ea typeface="Times New Roman"/>
              <a:cs typeface="Times New Roman"/>
              <a:sym typeface="Times New Roman"/>
            </a:endParaRPr>
          </a:p>
          <a:p>
            <a:pPr marL="457200" marR="0" lvl="0" indent="-304800" algn="just" rtl="0">
              <a:lnSpc>
                <a:spcPct val="1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Drive increased Capex and growth in assets which drive higher revenues</a:t>
            </a:r>
            <a:endParaRPr sz="120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rgbClr val="333333"/>
              </a:solidFill>
              <a:highlight>
                <a:srgbClr val="FFFFFF"/>
              </a:highlight>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pic>
        <p:nvPicPr>
          <p:cNvPr id="1018" name="Google Shape;1018;g26370d3550d_2_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1019" name="Google Shape;1019;g26370d3550d_2_0"/>
          <p:cNvSpPr txBox="1"/>
          <p:nvPr/>
        </p:nvSpPr>
        <p:spPr>
          <a:xfrm>
            <a:off x="2292275" y="2911461"/>
            <a:ext cx="5129400" cy="2019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100" b="1" i="0" u="none" strike="noStrike" cap="none">
                <a:solidFill>
                  <a:schemeClr val="lt1"/>
                </a:solidFill>
                <a:latin typeface="Times New Roman"/>
                <a:ea typeface="Times New Roman"/>
                <a:cs typeface="Times New Roman"/>
                <a:sym typeface="Times New Roman"/>
              </a:rPr>
              <a:t>CURRENT HOLDINGS</a:t>
            </a:r>
            <a:endParaRPr sz="11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b="1" i="0" u="none" strike="noStrike" cap="none">
              <a:solidFill>
                <a:srgbClr val="FFFFFF"/>
              </a:solidFill>
              <a:latin typeface="Times New Roman"/>
              <a:ea typeface="Times New Roman"/>
              <a:cs typeface="Times New Roman"/>
              <a:sym typeface="Times New Roman"/>
            </a:endParaRPr>
          </a:p>
        </p:txBody>
      </p:sp>
      <p:sp>
        <p:nvSpPr>
          <p:cNvPr id="1020" name="Google Shape;1020;g26370d3550d_2_0"/>
          <p:cNvSpPr txBox="1"/>
          <p:nvPr/>
        </p:nvSpPr>
        <p:spPr>
          <a:xfrm>
            <a:off x="6224250" y="1345925"/>
            <a:ext cx="2533200" cy="15510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a:solidFill>
                  <a:schemeClr val="dk1"/>
                </a:solidFill>
                <a:latin typeface="Times New Roman"/>
                <a:ea typeface="Times New Roman"/>
                <a:cs typeface="Times New Roman"/>
                <a:sym typeface="Times New Roman"/>
              </a:rPr>
              <a:t>Customer Bill Impact of Net Zero</a:t>
            </a: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a:solidFill>
                  <a:schemeClr val="dk1"/>
                </a:solidFill>
                <a:latin typeface="Times New Roman"/>
                <a:ea typeface="Times New Roman"/>
                <a:cs typeface="Times New Roman"/>
                <a:sym typeface="Times New Roman"/>
              </a:rPr>
              <a:t>Interest Rate Uncertainty </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Operational Risk - Extreme Weather</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Regulatory Environment </a:t>
            </a:r>
            <a:endParaRPr sz="1200" i="0" u="none" strike="noStrike" cap="none">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p:txBody>
      </p:sp>
      <p:sp>
        <p:nvSpPr>
          <p:cNvPr id="1021" name="Google Shape;1021;g26370d3550d_2_0"/>
          <p:cNvSpPr txBox="1"/>
          <p:nvPr/>
        </p:nvSpPr>
        <p:spPr>
          <a:xfrm>
            <a:off x="8359963" y="2642025"/>
            <a:ext cx="6531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888888"/>
                </a:solidFill>
                <a:latin typeface="Calibri"/>
                <a:ea typeface="Calibri"/>
                <a:cs typeface="Calibri"/>
                <a:sym typeface="Calibri"/>
              </a:rPr>
              <a:t>**Price Nov 30</a:t>
            </a:r>
            <a:endParaRPr sz="900">
              <a:solidFill>
                <a:srgbClr val="888888"/>
              </a:solidFill>
              <a:latin typeface="Calibri"/>
              <a:ea typeface="Calibri"/>
              <a:cs typeface="Calibri"/>
              <a:sym typeface="Calibri"/>
            </a:endParaRPr>
          </a:p>
        </p:txBody>
      </p:sp>
      <p:pic>
        <p:nvPicPr>
          <p:cNvPr id="1022" name="Google Shape;1022;g26370d3550d_2_0" descr="Pinnacle West Declares Quarterly Dividend | Business Wire"/>
          <p:cNvPicPr preferRelativeResize="0"/>
          <p:nvPr/>
        </p:nvPicPr>
        <p:blipFill rotWithShape="1">
          <a:blip r:embed="rId4">
            <a:alphaModFix/>
          </a:blip>
          <a:srcRect/>
          <a:stretch/>
        </p:blipFill>
        <p:spPr>
          <a:xfrm>
            <a:off x="1850954" y="106920"/>
            <a:ext cx="1235634" cy="645705"/>
          </a:xfrm>
          <a:prstGeom prst="rect">
            <a:avLst/>
          </a:prstGeom>
          <a:noFill/>
          <a:ln>
            <a:noFill/>
          </a:ln>
        </p:spPr>
      </p:pic>
      <p:pic>
        <p:nvPicPr>
          <p:cNvPr id="1023" name="Google Shape;1023;g26370d3550d_2_0" descr="NW Natural | Portland, OR"/>
          <p:cNvPicPr preferRelativeResize="0"/>
          <p:nvPr/>
        </p:nvPicPr>
        <p:blipFill rotWithShape="1">
          <a:blip r:embed="rId5">
            <a:alphaModFix/>
          </a:blip>
          <a:srcRect/>
          <a:stretch/>
        </p:blipFill>
        <p:spPr>
          <a:xfrm>
            <a:off x="3318266" y="85587"/>
            <a:ext cx="738410" cy="574417"/>
          </a:xfrm>
          <a:prstGeom prst="rect">
            <a:avLst/>
          </a:prstGeom>
          <a:noFill/>
          <a:ln>
            <a:noFill/>
          </a:ln>
        </p:spPr>
      </p:pic>
      <p:pic>
        <p:nvPicPr>
          <p:cNvPr id="1024" name="Google Shape;1024;g26370d3550d_2_0"/>
          <p:cNvPicPr preferRelativeResize="0"/>
          <p:nvPr/>
        </p:nvPicPr>
        <p:blipFill rotWithShape="1">
          <a:blip r:embed="rId6">
            <a:alphaModFix/>
          </a:blip>
          <a:srcRect/>
          <a:stretch/>
        </p:blipFill>
        <p:spPr>
          <a:xfrm>
            <a:off x="3875095" y="-71015"/>
            <a:ext cx="2388224" cy="947575"/>
          </a:xfrm>
          <a:prstGeom prst="rect">
            <a:avLst/>
          </a:prstGeom>
          <a:noFill/>
          <a:ln>
            <a:noFill/>
          </a:ln>
        </p:spPr>
      </p:pic>
      <p:pic>
        <p:nvPicPr>
          <p:cNvPr id="1025" name="Google Shape;1025;g26370d3550d_2_0" descr="OGE Energy Corp. (OGE) Stock Price, Quote, News &amp; Analysis"/>
          <p:cNvPicPr preferRelativeResize="0"/>
          <p:nvPr/>
        </p:nvPicPr>
        <p:blipFill rotWithShape="1">
          <a:blip r:embed="rId7">
            <a:alphaModFix/>
          </a:blip>
          <a:srcRect/>
          <a:stretch/>
        </p:blipFill>
        <p:spPr>
          <a:xfrm>
            <a:off x="6163123" y="272522"/>
            <a:ext cx="830225" cy="381251"/>
          </a:xfrm>
          <a:prstGeom prst="rect">
            <a:avLst/>
          </a:prstGeom>
          <a:noFill/>
          <a:ln>
            <a:noFill/>
          </a:ln>
        </p:spPr>
      </p:pic>
      <p:pic>
        <p:nvPicPr>
          <p:cNvPr id="1026" name="Google Shape;1026;g26370d3550d_2_0"/>
          <p:cNvPicPr preferRelativeResize="0"/>
          <p:nvPr/>
        </p:nvPicPr>
        <p:blipFill rotWithShape="1">
          <a:blip r:embed="rId8">
            <a:alphaModFix/>
          </a:blip>
          <a:srcRect/>
          <a:stretch/>
        </p:blipFill>
        <p:spPr>
          <a:xfrm>
            <a:off x="7327457" y="84647"/>
            <a:ext cx="757000" cy="757000"/>
          </a:xfrm>
          <a:prstGeom prst="rect">
            <a:avLst/>
          </a:prstGeom>
          <a:noFill/>
          <a:ln>
            <a:noFill/>
          </a:ln>
        </p:spPr>
      </p:pic>
      <p:graphicFrame>
        <p:nvGraphicFramePr>
          <p:cNvPr id="1027" name="Google Shape;1027;g26370d3550d_2_0"/>
          <p:cNvGraphicFramePr/>
          <p:nvPr/>
        </p:nvGraphicFramePr>
        <p:xfrm>
          <a:off x="157400" y="3105213"/>
          <a:ext cx="3000000" cy="3000000"/>
        </p:xfrm>
        <a:graphic>
          <a:graphicData uri="http://schemas.openxmlformats.org/drawingml/2006/table">
            <a:tbl>
              <a:tblPr>
                <a:noFill/>
                <a:tableStyleId>{01D93DA9-5D03-4D8B-92EE-D4FC97DEDB45}</a:tableStyleId>
              </a:tblPr>
              <a:tblGrid>
                <a:gridCol w="2134875">
                  <a:extLst>
                    <a:ext uri="{9D8B030D-6E8A-4147-A177-3AD203B41FA5}">
                      <a16:colId xmlns:a16="http://schemas.microsoft.com/office/drawing/2014/main" val="20000"/>
                    </a:ext>
                  </a:extLst>
                </a:gridCol>
                <a:gridCol w="686575">
                  <a:extLst>
                    <a:ext uri="{9D8B030D-6E8A-4147-A177-3AD203B41FA5}">
                      <a16:colId xmlns:a16="http://schemas.microsoft.com/office/drawing/2014/main" val="20001"/>
                    </a:ext>
                  </a:extLst>
                </a:gridCol>
                <a:gridCol w="901175">
                  <a:extLst>
                    <a:ext uri="{9D8B030D-6E8A-4147-A177-3AD203B41FA5}">
                      <a16:colId xmlns:a16="http://schemas.microsoft.com/office/drawing/2014/main" val="20002"/>
                    </a:ext>
                  </a:extLst>
                </a:gridCol>
                <a:gridCol w="1051350">
                  <a:extLst>
                    <a:ext uri="{9D8B030D-6E8A-4147-A177-3AD203B41FA5}">
                      <a16:colId xmlns:a16="http://schemas.microsoft.com/office/drawing/2014/main" val="20003"/>
                    </a:ext>
                  </a:extLst>
                </a:gridCol>
                <a:gridCol w="686575">
                  <a:extLst>
                    <a:ext uri="{9D8B030D-6E8A-4147-A177-3AD203B41FA5}">
                      <a16:colId xmlns:a16="http://schemas.microsoft.com/office/drawing/2014/main" val="20004"/>
                    </a:ext>
                  </a:extLst>
                </a:gridCol>
                <a:gridCol w="976275">
                  <a:extLst>
                    <a:ext uri="{9D8B030D-6E8A-4147-A177-3AD203B41FA5}">
                      <a16:colId xmlns:a16="http://schemas.microsoft.com/office/drawing/2014/main" val="20005"/>
                    </a:ext>
                  </a:extLst>
                </a:gridCol>
                <a:gridCol w="1072800">
                  <a:extLst>
                    <a:ext uri="{9D8B030D-6E8A-4147-A177-3AD203B41FA5}">
                      <a16:colId xmlns:a16="http://schemas.microsoft.com/office/drawing/2014/main" val="20006"/>
                    </a:ext>
                  </a:extLst>
                </a:gridCol>
                <a:gridCol w="1319550">
                  <a:extLst>
                    <a:ext uri="{9D8B030D-6E8A-4147-A177-3AD203B41FA5}">
                      <a16:colId xmlns:a16="http://schemas.microsoft.com/office/drawing/2014/main" val="20007"/>
                    </a:ext>
                  </a:extLst>
                </a:gridCol>
              </a:tblGrid>
              <a:tr h="195650">
                <a:tc>
                  <a:txBody>
                    <a:bodyPr/>
                    <a:lstStyle/>
                    <a:p>
                      <a:pPr marL="0" lvl="0" indent="0" algn="ctr" rtl="0">
                        <a:lnSpc>
                          <a:spcPct val="115000"/>
                        </a:lnSpc>
                        <a:spcBef>
                          <a:spcPts val="0"/>
                        </a:spcBef>
                        <a:spcAft>
                          <a:spcPts val="0"/>
                        </a:spcAft>
                        <a:buNone/>
                      </a:pPr>
                      <a:r>
                        <a:rPr lang="en" sz="1000" b="1">
                          <a:solidFill>
                            <a:srgbClr val="FFFFFF"/>
                          </a:solidFill>
                        </a:rPr>
                        <a:t>Utilities</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Ticker</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 of Sector</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 of Assets</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Quantity</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Current Price</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Market Value</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90000"/>
                    </a:solidFill>
                  </a:tcPr>
                </a:tc>
                <a:tc>
                  <a:txBody>
                    <a:bodyPr/>
                    <a:lstStyle/>
                    <a:p>
                      <a:pPr marL="0" lvl="0" indent="0" algn="ctr" rtl="0">
                        <a:lnSpc>
                          <a:spcPct val="115000"/>
                        </a:lnSpc>
                        <a:spcBef>
                          <a:spcPts val="0"/>
                        </a:spcBef>
                        <a:spcAft>
                          <a:spcPts val="0"/>
                        </a:spcAft>
                        <a:buNone/>
                      </a:pPr>
                      <a:r>
                        <a:rPr lang="en" sz="1000" b="1">
                          <a:solidFill>
                            <a:srgbClr val="FFFFFF"/>
                          </a:solidFill>
                        </a:rPr>
                        <a:t>Return (Semester)</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90000"/>
                    </a:solidFill>
                  </a:tcPr>
                </a:tc>
                <a:extLst>
                  <a:ext uri="{0D108BD9-81ED-4DB2-BD59-A6C34878D82A}">
                    <a16:rowId xmlns:a16="http://schemas.microsoft.com/office/drawing/2014/main" val="10000"/>
                  </a:ext>
                </a:extLst>
              </a:tr>
              <a:tr h="186750">
                <a:tc>
                  <a:txBody>
                    <a:bodyPr/>
                    <a:lstStyle/>
                    <a:p>
                      <a:pPr marL="0" lvl="0" indent="0" algn="l" rtl="0">
                        <a:lnSpc>
                          <a:spcPct val="115000"/>
                        </a:lnSpc>
                        <a:spcBef>
                          <a:spcPts val="0"/>
                        </a:spcBef>
                        <a:spcAft>
                          <a:spcPts val="0"/>
                        </a:spcAft>
                        <a:buNone/>
                      </a:pPr>
                      <a:r>
                        <a:rPr lang="en" sz="900"/>
                        <a:t>Northwest Natural Holding Co</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NWN</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23.04%</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0.53%</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290</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$36.62</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$10,619.80</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FF0000"/>
                          </a:solidFill>
                        </a:rPr>
                        <a:t>-3.03%</a:t>
                      </a:r>
                      <a:endParaRPr sz="900">
                        <a:solidFill>
                          <a:srgbClr val="FF0000"/>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86750">
                <a:tc>
                  <a:txBody>
                    <a:bodyPr/>
                    <a:lstStyle/>
                    <a:p>
                      <a:pPr marL="0" lvl="0" indent="0" algn="l" rtl="0">
                        <a:lnSpc>
                          <a:spcPct val="115000"/>
                        </a:lnSpc>
                        <a:spcBef>
                          <a:spcPts val="0"/>
                        </a:spcBef>
                        <a:spcAft>
                          <a:spcPts val="0"/>
                        </a:spcAft>
                        <a:buNone/>
                      </a:pPr>
                      <a:r>
                        <a:rPr lang="en" sz="900"/>
                        <a:t>Brookfield Renewable Corp</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BEPC</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6.62%</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0.15%</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115</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$26.54</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$3,052.10</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FF0000"/>
                          </a:solidFill>
                        </a:rPr>
                        <a:t>-3.84%</a:t>
                      </a:r>
                      <a:endParaRPr sz="900">
                        <a:solidFill>
                          <a:srgbClr val="FF0000"/>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86750">
                <a:tc>
                  <a:txBody>
                    <a:bodyPr/>
                    <a:lstStyle/>
                    <a:p>
                      <a:pPr marL="0" lvl="0" indent="0" algn="l" rtl="0">
                        <a:lnSpc>
                          <a:spcPct val="115000"/>
                        </a:lnSpc>
                        <a:spcBef>
                          <a:spcPts val="0"/>
                        </a:spcBef>
                        <a:spcAft>
                          <a:spcPts val="0"/>
                        </a:spcAft>
                        <a:buNone/>
                      </a:pPr>
                      <a:r>
                        <a:rPr lang="en" sz="900"/>
                        <a:t>Exelon Corp</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EXC</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20.05%</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0.46%</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240</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$38.51</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$9,242.40</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FF0000"/>
                          </a:solidFill>
                        </a:rPr>
                        <a:t>-3.14%</a:t>
                      </a:r>
                      <a:endParaRPr sz="900">
                        <a:solidFill>
                          <a:srgbClr val="FF0000"/>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6750">
                <a:tc>
                  <a:txBody>
                    <a:bodyPr/>
                    <a:lstStyle/>
                    <a:p>
                      <a:pPr marL="0" lvl="0" indent="0" algn="l" rtl="0">
                        <a:lnSpc>
                          <a:spcPct val="115000"/>
                        </a:lnSpc>
                        <a:spcBef>
                          <a:spcPts val="0"/>
                        </a:spcBef>
                        <a:spcAft>
                          <a:spcPts val="0"/>
                        </a:spcAft>
                        <a:buNone/>
                      </a:pPr>
                      <a:r>
                        <a:rPr lang="en" sz="900"/>
                        <a:t>Pinnacle West Capital Corporation</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PNW</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24.71%</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0.57%</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152</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$74.94</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$11,390.88</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FF0000"/>
                          </a:solidFill>
                        </a:rPr>
                        <a:t>-1.86%</a:t>
                      </a:r>
                      <a:endParaRPr sz="900">
                        <a:solidFill>
                          <a:srgbClr val="FF0000"/>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6750">
                <a:tc>
                  <a:txBody>
                    <a:bodyPr/>
                    <a:lstStyle/>
                    <a:p>
                      <a:pPr marL="0" lvl="0" indent="0" algn="l" rtl="0">
                        <a:lnSpc>
                          <a:spcPct val="115000"/>
                        </a:lnSpc>
                        <a:spcBef>
                          <a:spcPts val="0"/>
                        </a:spcBef>
                        <a:spcAft>
                          <a:spcPts val="0"/>
                        </a:spcAft>
                        <a:buNone/>
                      </a:pPr>
                      <a:r>
                        <a:rPr lang="en" sz="900"/>
                        <a:t>OGE Energy Corp</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OGE</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7.60%</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0.17%</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100</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$35.05</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t>$3,505.00</a:t>
                      </a:r>
                      <a:endParaRPr sz="9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a:solidFill>
                            <a:srgbClr val="6AA84F"/>
                          </a:solidFill>
                        </a:rPr>
                        <a:t>1.07%</a:t>
                      </a:r>
                      <a:endParaRPr sz="900">
                        <a:solidFill>
                          <a:srgbClr val="6AA84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186750">
                <a:tc>
                  <a:txBody>
                    <a:bodyPr/>
                    <a:lstStyle/>
                    <a:p>
                      <a:pPr marL="0" lvl="0" indent="0" algn="l" rtl="0">
                        <a:lnSpc>
                          <a:spcPct val="115000"/>
                        </a:lnSpc>
                        <a:spcBef>
                          <a:spcPts val="0"/>
                        </a:spcBef>
                        <a:spcAft>
                          <a:spcPts val="0"/>
                        </a:spcAft>
                        <a:buNone/>
                      </a:pPr>
                      <a:r>
                        <a:rPr lang="en" sz="900" b="1"/>
                        <a:t>Utilities Select Sector SPDR Fund</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t>XLU</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t>17.97%</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t>0.41%</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t>132</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t>$62.76</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t>$8,284.32</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b="1">
                          <a:solidFill>
                            <a:srgbClr val="6AA84F"/>
                          </a:solidFill>
                        </a:rPr>
                        <a:t>0.49%</a:t>
                      </a:r>
                      <a:endParaRPr sz="900" b="1">
                        <a:solidFill>
                          <a:srgbClr val="6AA84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34775">
                <a:tc>
                  <a:txBody>
                    <a:bodyPr/>
                    <a:lstStyle/>
                    <a:p>
                      <a:pPr marL="0" lvl="0" indent="0" algn="l" rtl="0">
                        <a:spcBef>
                          <a:spcPts val="0"/>
                        </a:spcBef>
                        <a:spcAft>
                          <a:spcPts val="0"/>
                        </a:spcAft>
                        <a:buNone/>
                      </a:pPr>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t>Totals</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t>2.29%</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t>$46,094.50</a:t>
                      </a:r>
                      <a:endParaRPr sz="900" b="1"/>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900" b="1">
                          <a:solidFill>
                            <a:srgbClr val="FF0000"/>
                          </a:solidFill>
                        </a:rPr>
                        <a:t>-5.06%</a:t>
                      </a:r>
                      <a:endParaRPr sz="900" b="1">
                        <a:solidFill>
                          <a:srgbClr val="FF0000"/>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g26370d3550d_2_23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4" name="Google Shape;1034;g26370d3550d_2_23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5" name="Google Shape;1035;g26370d3550d_2_23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6" name="Google Shape;1036;g26370d3550d_2_23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7" name="Google Shape;1037;g26370d3550d_2_230"/>
          <p:cNvSpPr txBox="1">
            <a:spLocks noGrp="1"/>
          </p:cNvSpPr>
          <p:nvPr>
            <p:ph type="title"/>
          </p:nvPr>
        </p:nvSpPr>
        <p:spPr>
          <a:xfrm>
            <a:off x="1049179" y="3453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Utilities </a:t>
            </a:r>
            <a:endParaRPr sz="1200"/>
          </a:p>
        </p:txBody>
      </p:sp>
      <p:sp>
        <p:nvSpPr>
          <p:cNvPr id="1038" name="Google Shape;1038;g26370d3550d_2_23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888888"/>
              </a:buClr>
              <a:buSzPts val="1100"/>
              <a:buFont typeface="Calibri"/>
              <a:buNone/>
            </a:pPr>
            <a:fld id="{00000000-1234-1234-1234-123412341234}" type="slidenum">
              <a:rPr lang="en"/>
              <a:t>36</a:t>
            </a:fld>
            <a:endParaRPr/>
          </a:p>
        </p:txBody>
      </p:sp>
      <p:sp>
        <p:nvSpPr>
          <p:cNvPr id="1039" name="Google Shape;1039;g26370d3550d_2_23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Kylie McNeill </a:t>
            </a:r>
            <a:endParaRPr sz="1000" b="0" i="0" u="none" strike="noStrike" cap="none">
              <a:solidFill>
                <a:schemeClr val="dk1"/>
              </a:solidFill>
              <a:latin typeface="Times New Roman"/>
              <a:ea typeface="Times New Roman"/>
              <a:cs typeface="Times New Roman"/>
              <a:sym typeface="Times New Roman"/>
            </a:endParaRPr>
          </a:p>
        </p:txBody>
      </p:sp>
      <p:pic>
        <p:nvPicPr>
          <p:cNvPr id="1040" name="Google Shape;1040;g26370d3550d_2_23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1041" name="Google Shape;1041;g26370d3550d_2_230"/>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1042" name="Google Shape;1042;g26370d3550d_2_230"/>
          <p:cNvSpPr/>
          <p:nvPr/>
        </p:nvSpPr>
        <p:spPr>
          <a:xfrm>
            <a:off x="1026000" y="1202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1043" name="Google Shape;1043;g26370d3550d_2_230"/>
          <p:cNvSpPr txBox="1"/>
          <p:nvPr/>
        </p:nvSpPr>
        <p:spPr>
          <a:xfrm>
            <a:off x="994400" y="1589575"/>
            <a:ext cx="24906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a:solidFill>
                  <a:srgbClr val="000000"/>
                </a:solidFill>
                <a:highlight>
                  <a:schemeClr val="lt1"/>
                </a:highlight>
                <a:latin typeface="Times New Roman"/>
                <a:ea typeface="Times New Roman"/>
                <a:cs typeface="Times New Roman"/>
                <a:sym typeface="Times New Roman"/>
              </a:rPr>
              <a:t>9/2</a:t>
            </a:r>
            <a:r>
              <a:rPr lang="en" sz="1200">
                <a:highlight>
                  <a:schemeClr val="lt1"/>
                </a:highlight>
                <a:latin typeface="Times New Roman"/>
                <a:ea typeface="Times New Roman"/>
                <a:cs typeface="Times New Roman"/>
                <a:sym typeface="Times New Roman"/>
              </a:rPr>
              <a:t>8</a:t>
            </a:r>
            <a:r>
              <a:rPr lang="en" sz="1200">
                <a:solidFill>
                  <a:srgbClr val="000000"/>
                </a:solidFill>
                <a:highlight>
                  <a:schemeClr val="lt1"/>
                </a:highlight>
                <a:latin typeface="Times New Roman"/>
                <a:ea typeface="Times New Roman"/>
                <a:cs typeface="Times New Roman"/>
                <a:sym typeface="Times New Roman"/>
              </a:rPr>
              <a:t> - </a:t>
            </a:r>
            <a:r>
              <a:rPr lang="en" sz="1200" b="0" i="0" u="none" strike="noStrike" cap="none">
                <a:solidFill>
                  <a:srgbClr val="000000"/>
                </a:solidFill>
                <a:latin typeface="Times New Roman"/>
                <a:ea typeface="Times New Roman"/>
                <a:cs typeface="Times New Roman"/>
                <a:sym typeface="Times New Roman"/>
              </a:rPr>
              <a:t>Bought </a:t>
            </a:r>
            <a:r>
              <a:rPr lang="en" sz="1200">
                <a:latin typeface="Times New Roman"/>
                <a:ea typeface="Times New Roman"/>
                <a:cs typeface="Times New Roman"/>
                <a:sym typeface="Times New Roman"/>
              </a:rPr>
              <a:t>NWN</a:t>
            </a: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solidFill>
                  <a:srgbClr val="000000"/>
                </a:solidFill>
                <a:latin typeface="Times New Roman"/>
                <a:ea typeface="Times New Roman"/>
                <a:cs typeface="Times New Roman"/>
                <a:sym typeface="Times New Roman"/>
              </a:rPr>
              <a:t>9/2</a:t>
            </a:r>
            <a:r>
              <a:rPr lang="en" sz="1200">
                <a:latin typeface="Times New Roman"/>
                <a:ea typeface="Times New Roman"/>
                <a:cs typeface="Times New Roman"/>
                <a:sym typeface="Times New Roman"/>
              </a:rPr>
              <a:t>8</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Sold AWK</a:t>
            </a:r>
            <a:endParaRPr sz="12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11/20</a:t>
            </a:r>
            <a:r>
              <a:rPr lang="en" sz="1200">
                <a:solidFill>
                  <a:srgbClr val="000000"/>
                </a:solidFill>
                <a:latin typeface="Times New Roman"/>
                <a:ea typeface="Times New Roman"/>
                <a:cs typeface="Times New Roman"/>
                <a:sym typeface="Times New Roman"/>
              </a:rPr>
              <a:t> - </a:t>
            </a:r>
            <a:r>
              <a:rPr lang="en" sz="1200">
                <a:latin typeface="Times New Roman"/>
                <a:ea typeface="Times New Roman"/>
                <a:cs typeface="Times New Roman"/>
                <a:sym typeface="Times New Roman"/>
              </a:rPr>
              <a:t>Bought OGE</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a:latin typeface="Times New Roman"/>
                <a:ea typeface="Times New Roman"/>
                <a:cs typeface="Times New Roman"/>
                <a:sym typeface="Times New Roman"/>
              </a:rPr>
              <a:t>11/20 - Trimmed PNW</a:t>
            </a:r>
            <a:endParaRPr sz="1200">
              <a:latin typeface="Times New Roman"/>
              <a:ea typeface="Times New Roman"/>
              <a:cs typeface="Times New Roman"/>
              <a:sym typeface="Times New Roman"/>
            </a:endParaRPr>
          </a:p>
        </p:txBody>
      </p:sp>
      <p:sp>
        <p:nvSpPr>
          <p:cNvPr id="1044" name="Google Shape;1044;g26370d3550d_2_230"/>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-5.06%</a:t>
            </a:r>
            <a:endParaRPr sz="1200" b="0"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a:solidFill>
                  <a:srgbClr val="FF0000"/>
                </a:solidFill>
                <a:latin typeface="Times New Roman"/>
                <a:ea typeface="Times New Roman"/>
                <a:cs typeface="Times New Roman"/>
                <a:sym typeface="Times New Roman"/>
              </a:rPr>
              <a:t>0.00%</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a:solidFill>
                  <a:srgbClr val="FF0000"/>
                </a:solidFill>
                <a:latin typeface="Times New Roman"/>
                <a:ea typeface="Times New Roman"/>
                <a:cs typeface="Times New Roman"/>
                <a:sym typeface="Times New Roman"/>
              </a:rPr>
              <a:t>-0.14%</a:t>
            </a:r>
            <a:endParaRPr sz="1200" b="1" i="0" u="none" strike="noStrike" cap="none">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b="0" i="0" u="none" strike="noStrike" cap="none">
                <a:solidFill>
                  <a:srgbClr val="FF0000"/>
                </a:solidFill>
                <a:latin typeface="Times New Roman"/>
                <a:ea typeface="Times New Roman"/>
                <a:cs typeface="Times New Roman"/>
                <a:sym typeface="Times New Roman"/>
              </a:rPr>
              <a:t>:</a:t>
            </a:r>
            <a:r>
              <a:rPr lang="en" sz="1200">
                <a:solidFill>
                  <a:srgbClr val="FF0000"/>
                </a:solidFill>
                <a:latin typeface="Times New Roman"/>
                <a:ea typeface="Times New Roman"/>
                <a:cs typeface="Times New Roman"/>
                <a:sym typeface="Times New Roman"/>
              </a:rPr>
              <a:t> -0.14%</a:t>
            </a:r>
            <a:endParaRPr sz="1200" b="1">
              <a:solidFill>
                <a:srgbClr val="FF000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1045" name="Google Shape;1045;g26370d3550d_2_230"/>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1046" name="Google Shape;1046;g26370d3550d_2_230"/>
          <p:cNvSpPr txBox="1"/>
          <p:nvPr/>
        </p:nvSpPr>
        <p:spPr>
          <a:xfrm>
            <a:off x="3226325" y="1487275"/>
            <a:ext cx="2839200" cy="1551000"/>
          </a:xfrm>
          <a:prstGeom prst="rect">
            <a:avLst/>
          </a:prstGeom>
          <a:noFill/>
          <a:ln>
            <a:noFill/>
          </a:ln>
        </p:spPr>
        <p:txBody>
          <a:bodyPr spcFirstLastPara="1" wrap="square" lIns="0" tIns="6650" rIns="0" bIns="0" anchor="t" anchorCtr="0">
            <a:noAutofit/>
          </a:bodyPr>
          <a:lstStyle/>
          <a:p>
            <a:pPr marL="457200" marR="0" lvl="0" indent="-298450" algn="l" rtl="0">
              <a:lnSpc>
                <a:spcPct val="115000"/>
              </a:lnSpc>
              <a:spcBef>
                <a:spcPts val="0"/>
              </a:spcBef>
              <a:spcAft>
                <a:spcPts val="0"/>
              </a:spcAft>
              <a:buClr>
                <a:schemeClr val="dk1"/>
              </a:buClr>
              <a:buSzPts val="1100"/>
              <a:buFont typeface="Times New Roman"/>
              <a:buChar char="●"/>
            </a:pPr>
            <a:r>
              <a:rPr lang="en" sz="1100">
                <a:solidFill>
                  <a:schemeClr val="dk1"/>
                </a:solidFill>
                <a:latin typeface="Times New Roman"/>
                <a:ea typeface="Times New Roman"/>
                <a:cs typeface="Times New Roman"/>
                <a:sym typeface="Times New Roman"/>
              </a:rPr>
              <a:t>Increased importance of electricity and natural gas to the economy and the environment</a:t>
            </a:r>
            <a:endParaRPr sz="1100">
              <a:solidFill>
                <a:schemeClr val="dk1"/>
              </a:solidFill>
              <a:latin typeface="Times New Roman"/>
              <a:ea typeface="Times New Roman"/>
              <a:cs typeface="Times New Roman"/>
              <a:sym typeface="Times New Roman"/>
            </a:endParaRPr>
          </a:p>
          <a:p>
            <a:pPr marL="457200" marR="0" lvl="0" indent="-298450" algn="l" rtl="0">
              <a:lnSpc>
                <a:spcPct val="115000"/>
              </a:lnSpc>
              <a:spcBef>
                <a:spcPts val="0"/>
              </a:spcBef>
              <a:spcAft>
                <a:spcPts val="0"/>
              </a:spcAft>
              <a:buClr>
                <a:schemeClr val="dk1"/>
              </a:buClr>
              <a:buSzPts val="1100"/>
              <a:buFont typeface="Times New Roman"/>
              <a:buChar char="●"/>
            </a:pPr>
            <a:r>
              <a:rPr lang="en" sz="1100">
                <a:solidFill>
                  <a:schemeClr val="dk1"/>
                </a:solidFill>
                <a:latin typeface="Times New Roman"/>
                <a:ea typeface="Times New Roman"/>
                <a:cs typeface="Times New Roman"/>
                <a:sym typeface="Times New Roman"/>
              </a:rPr>
              <a:t>Cost effective net-zero - natural gas and electricity interdependence</a:t>
            </a:r>
            <a:endParaRPr sz="1100">
              <a:solidFill>
                <a:schemeClr val="dk1"/>
              </a:solidFill>
              <a:latin typeface="Times New Roman"/>
              <a:ea typeface="Times New Roman"/>
              <a:cs typeface="Times New Roman"/>
              <a:sym typeface="Times New Roman"/>
            </a:endParaRPr>
          </a:p>
          <a:p>
            <a:pPr marL="457200" marR="0" lvl="0" indent="-298450" algn="l" rtl="0">
              <a:lnSpc>
                <a:spcPct val="115000"/>
              </a:lnSpc>
              <a:spcBef>
                <a:spcPts val="0"/>
              </a:spcBef>
              <a:spcAft>
                <a:spcPts val="0"/>
              </a:spcAft>
              <a:buClr>
                <a:schemeClr val="dk1"/>
              </a:buClr>
              <a:buSzPts val="1100"/>
              <a:buFont typeface="Times New Roman"/>
              <a:buChar char="●"/>
            </a:pPr>
            <a:r>
              <a:rPr lang="en" sz="1100" i="0" u="none" strike="noStrike" cap="none">
                <a:solidFill>
                  <a:schemeClr val="dk1"/>
                </a:solidFill>
                <a:latin typeface="Times New Roman"/>
                <a:ea typeface="Times New Roman"/>
                <a:cs typeface="Times New Roman"/>
                <a:sym typeface="Times New Roman"/>
              </a:rPr>
              <a:t>Weakening Inflation</a:t>
            </a:r>
            <a:endParaRPr sz="1100" i="0" u="none" strike="noStrike" cap="none">
              <a:solidFill>
                <a:schemeClr val="dk1"/>
              </a:solidFill>
              <a:latin typeface="Times New Roman"/>
              <a:ea typeface="Times New Roman"/>
              <a:cs typeface="Times New Roman"/>
              <a:sym typeface="Times New Roman"/>
            </a:endParaRPr>
          </a:p>
        </p:txBody>
      </p:sp>
      <p:pic>
        <p:nvPicPr>
          <p:cNvPr id="1047" name="Google Shape;1047;g26370d3550d_2_230" descr="Pinnacle West Declares Quarterly Dividend | Business Wire"/>
          <p:cNvPicPr preferRelativeResize="0"/>
          <p:nvPr/>
        </p:nvPicPr>
        <p:blipFill rotWithShape="1">
          <a:blip r:embed="rId4">
            <a:alphaModFix/>
          </a:blip>
          <a:srcRect/>
          <a:stretch/>
        </p:blipFill>
        <p:spPr>
          <a:xfrm>
            <a:off x="1850954" y="106920"/>
            <a:ext cx="1235634" cy="645705"/>
          </a:xfrm>
          <a:prstGeom prst="rect">
            <a:avLst/>
          </a:prstGeom>
          <a:noFill/>
          <a:ln>
            <a:noFill/>
          </a:ln>
        </p:spPr>
      </p:pic>
      <p:pic>
        <p:nvPicPr>
          <p:cNvPr id="1048" name="Google Shape;1048;g26370d3550d_2_230" descr="NW Natural | Portland, OR"/>
          <p:cNvPicPr preferRelativeResize="0"/>
          <p:nvPr/>
        </p:nvPicPr>
        <p:blipFill rotWithShape="1">
          <a:blip r:embed="rId5">
            <a:alphaModFix/>
          </a:blip>
          <a:srcRect/>
          <a:stretch/>
        </p:blipFill>
        <p:spPr>
          <a:xfrm>
            <a:off x="3318266" y="85587"/>
            <a:ext cx="738410" cy="574417"/>
          </a:xfrm>
          <a:prstGeom prst="rect">
            <a:avLst/>
          </a:prstGeom>
          <a:noFill/>
          <a:ln>
            <a:noFill/>
          </a:ln>
        </p:spPr>
      </p:pic>
      <p:pic>
        <p:nvPicPr>
          <p:cNvPr id="1049" name="Google Shape;1049;g26370d3550d_2_230"/>
          <p:cNvPicPr preferRelativeResize="0"/>
          <p:nvPr/>
        </p:nvPicPr>
        <p:blipFill rotWithShape="1">
          <a:blip r:embed="rId6">
            <a:alphaModFix/>
          </a:blip>
          <a:srcRect/>
          <a:stretch/>
        </p:blipFill>
        <p:spPr>
          <a:xfrm>
            <a:off x="3875095" y="-71015"/>
            <a:ext cx="2388224" cy="947575"/>
          </a:xfrm>
          <a:prstGeom prst="rect">
            <a:avLst/>
          </a:prstGeom>
          <a:noFill/>
          <a:ln>
            <a:noFill/>
          </a:ln>
        </p:spPr>
      </p:pic>
      <p:pic>
        <p:nvPicPr>
          <p:cNvPr id="1050" name="Google Shape;1050;g26370d3550d_2_230" descr="OGE Energy Corp. (OGE) Stock Price, Quote, News &amp; Analysis"/>
          <p:cNvPicPr preferRelativeResize="0"/>
          <p:nvPr/>
        </p:nvPicPr>
        <p:blipFill rotWithShape="1">
          <a:blip r:embed="rId7">
            <a:alphaModFix/>
          </a:blip>
          <a:srcRect/>
          <a:stretch/>
        </p:blipFill>
        <p:spPr>
          <a:xfrm>
            <a:off x="6163123" y="272522"/>
            <a:ext cx="830225" cy="381251"/>
          </a:xfrm>
          <a:prstGeom prst="rect">
            <a:avLst/>
          </a:prstGeom>
          <a:noFill/>
          <a:ln>
            <a:noFill/>
          </a:ln>
        </p:spPr>
      </p:pic>
      <p:pic>
        <p:nvPicPr>
          <p:cNvPr id="1051" name="Google Shape;1051;g26370d3550d_2_230"/>
          <p:cNvPicPr preferRelativeResize="0"/>
          <p:nvPr/>
        </p:nvPicPr>
        <p:blipFill rotWithShape="1">
          <a:blip r:embed="rId8">
            <a:alphaModFix/>
          </a:blip>
          <a:srcRect/>
          <a:stretch/>
        </p:blipFill>
        <p:spPr>
          <a:xfrm>
            <a:off x="7327457" y="84647"/>
            <a:ext cx="757000" cy="757000"/>
          </a:xfrm>
          <a:prstGeom prst="rect">
            <a:avLst/>
          </a:prstGeom>
          <a:noFill/>
          <a:ln>
            <a:noFill/>
          </a:ln>
        </p:spPr>
      </p:pic>
      <p:graphicFrame>
        <p:nvGraphicFramePr>
          <p:cNvPr id="1052" name="Google Shape;1052;g26370d3550d_2_230"/>
          <p:cNvGraphicFramePr/>
          <p:nvPr/>
        </p:nvGraphicFramePr>
        <p:xfrm>
          <a:off x="689663" y="2875713"/>
          <a:ext cx="3000000" cy="3000000"/>
        </p:xfrm>
        <a:graphic>
          <a:graphicData uri="http://schemas.openxmlformats.org/drawingml/2006/table">
            <a:tbl>
              <a:tblPr>
                <a:noFill/>
                <a:tableStyleId>{01D93DA9-5D03-4D8B-92EE-D4FC97DEDB45}</a:tableStyleId>
              </a:tblPr>
              <a:tblGrid>
                <a:gridCol w="1640400">
                  <a:extLst>
                    <a:ext uri="{9D8B030D-6E8A-4147-A177-3AD203B41FA5}">
                      <a16:colId xmlns:a16="http://schemas.microsoft.com/office/drawing/2014/main" val="20000"/>
                    </a:ext>
                  </a:extLst>
                </a:gridCol>
                <a:gridCol w="1059450">
                  <a:extLst>
                    <a:ext uri="{9D8B030D-6E8A-4147-A177-3AD203B41FA5}">
                      <a16:colId xmlns:a16="http://schemas.microsoft.com/office/drawing/2014/main" val="20001"/>
                    </a:ext>
                  </a:extLst>
                </a:gridCol>
                <a:gridCol w="1139175">
                  <a:extLst>
                    <a:ext uri="{9D8B030D-6E8A-4147-A177-3AD203B41FA5}">
                      <a16:colId xmlns:a16="http://schemas.microsoft.com/office/drawing/2014/main" val="20002"/>
                    </a:ext>
                  </a:extLst>
                </a:gridCol>
                <a:gridCol w="1458125">
                  <a:extLst>
                    <a:ext uri="{9D8B030D-6E8A-4147-A177-3AD203B41FA5}">
                      <a16:colId xmlns:a16="http://schemas.microsoft.com/office/drawing/2014/main" val="20003"/>
                    </a:ext>
                  </a:extLst>
                </a:gridCol>
                <a:gridCol w="1139175">
                  <a:extLst>
                    <a:ext uri="{9D8B030D-6E8A-4147-A177-3AD203B41FA5}">
                      <a16:colId xmlns:a16="http://schemas.microsoft.com/office/drawing/2014/main" val="20004"/>
                    </a:ext>
                  </a:extLst>
                </a:gridCol>
                <a:gridCol w="1560650">
                  <a:extLst>
                    <a:ext uri="{9D8B030D-6E8A-4147-A177-3AD203B41FA5}">
                      <a16:colId xmlns:a16="http://schemas.microsoft.com/office/drawing/2014/main" val="20005"/>
                    </a:ext>
                  </a:extLst>
                </a:gridCol>
              </a:tblGrid>
              <a:tr h="390025">
                <a:tc>
                  <a:txBody>
                    <a:bodyPr/>
                    <a:lstStyle/>
                    <a:p>
                      <a:pPr marL="0" lvl="0" indent="0" algn="l" rtl="0">
                        <a:lnSpc>
                          <a:spcPct val="115000"/>
                        </a:lnSpc>
                        <a:spcBef>
                          <a:spcPts val="0"/>
                        </a:spcBef>
                        <a:spcAft>
                          <a:spcPts val="0"/>
                        </a:spcAft>
                        <a:buNone/>
                      </a:pPr>
                      <a:r>
                        <a:rPr lang="en" sz="1000" b="1">
                          <a:solidFill>
                            <a:srgbClr val="FFFFFF"/>
                          </a:solidFill>
                        </a:rPr>
                        <a:t>Segment</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8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0:0"/>
                      </a:ext>
                    </a:extLst>
                  </a:tcPr>
                </a:tc>
                <a:tc>
                  <a:txBody>
                    <a:bodyPr/>
                    <a:lstStyle/>
                    <a:p>
                      <a:pPr marL="0" lvl="0" indent="0" algn="l" rtl="0">
                        <a:lnSpc>
                          <a:spcPct val="115000"/>
                        </a:lnSpc>
                        <a:spcBef>
                          <a:spcPts val="0"/>
                        </a:spcBef>
                        <a:spcAft>
                          <a:spcPts val="0"/>
                        </a:spcAft>
                        <a:buNone/>
                      </a:pPr>
                      <a:r>
                        <a:rPr lang="en" sz="1000" b="1">
                          <a:solidFill>
                            <a:srgbClr val="FFFFFF"/>
                          </a:solidFill>
                        </a:rPr>
                        <a:t>Benchmark %</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8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0:1"/>
                      </a:ext>
                    </a:extLst>
                  </a:tcPr>
                </a:tc>
                <a:tc>
                  <a:txBody>
                    <a:bodyPr/>
                    <a:lstStyle/>
                    <a:p>
                      <a:pPr marL="0" lvl="0" indent="0" algn="l" rtl="0">
                        <a:lnSpc>
                          <a:spcPct val="115000"/>
                        </a:lnSpc>
                        <a:spcBef>
                          <a:spcPts val="0"/>
                        </a:spcBef>
                        <a:spcAft>
                          <a:spcPts val="0"/>
                        </a:spcAft>
                        <a:buNone/>
                      </a:pPr>
                      <a:r>
                        <a:rPr lang="en" sz="1000" b="1">
                          <a:solidFill>
                            <a:srgbClr val="FFFFFF"/>
                          </a:solidFill>
                        </a:rPr>
                        <a:t>% from Stocks</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8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0:2"/>
                      </a:ext>
                    </a:extLst>
                  </a:tcPr>
                </a:tc>
                <a:tc>
                  <a:txBody>
                    <a:bodyPr/>
                    <a:lstStyle/>
                    <a:p>
                      <a:pPr marL="0" lvl="0" indent="0" algn="l" rtl="0">
                        <a:lnSpc>
                          <a:spcPct val="115000"/>
                        </a:lnSpc>
                        <a:spcBef>
                          <a:spcPts val="0"/>
                        </a:spcBef>
                        <a:spcAft>
                          <a:spcPts val="0"/>
                        </a:spcAft>
                        <a:buNone/>
                      </a:pPr>
                      <a:r>
                        <a:rPr lang="en" sz="1000" b="1">
                          <a:solidFill>
                            <a:srgbClr val="FFFFFF"/>
                          </a:solidFill>
                        </a:rPr>
                        <a:t>% from Benchmark</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8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0:3"/>
                      </a:ext>
                    </a:extLst>
                  </a:tcPr>
                </a:tc>
                <a:tc>
                  <a:txBody>
                    <a:bodyPr/>
                    <a:lstStyle/>
                    <a:p>
                      <a:pPr marL="0" lvl="0" indent="0" algn="ctr" rtl="0">
                        <a:lnSpc>
                          <a:spcPct val="115000"/>
                        </a:lnSpc>
                        <a:spcBef>
                          <a:spcPts val="0"/>
                        </a:spcBef>
                        <a:spcAft>
                          <a:spcPts val="0"/>
                        </a:spcAft>
                        <a:buNone/>
                      </a:pPr>
                      <a:r>
                        <a:rPr lang="en" sz="1000" b="1">
                          <a:solidFill>
                            <a:srgbClr val="FFFFFF"/>
                          </a:solidFill>
                        </a:rPr>
                        <a:t>Total</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8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0:4"/>
                      </a:ext>
                    </a:extLst>
                  </a:tcPr>
                </a:tc>
                <a:tc>
                  <a:txBody>
                    <a:bodyPr/>
                    <a:lstStyle/>
                    <a:p>
                      <a:pPr marL="0" lvl="0" indent="0" algn="l" rtl="0">
                        <a:lnSpc>
                          <a:spcPct val="115000"/>
                        </a:lnSpc>
                        <a:spcBef>
                          <a:spcPts val="0"/>
                        </a:spcBef>
                        <a:spcAft>
                          <a:spcPts val="0"/>
                        </a:spcAft>
                        <a:buNone/>
                      </a:pPr>
                      <a:r>
                        <a:rPr lang="en" sz="1000" b="1">
                          <a:solidFill>
                            <a:srgbClr val="FFFFFF"/>
                          </a:solidFill>
                        </a:rPr>
                        <a:t>Net Factor Exposure</a:t>
                      </a:r>
                      <a:endParaRPr sz="1000" b="1">
                        <a:solidFill>
                          <a:srgbClr val="FFFFFF"/>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98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0:5"/>
                      </a:ext>
                    </a:extLst>
                  </a:tcPr>
                </a:tc>
                <a:extLst>
                  <a:ext uri="{0D108BD9-81ED-4DB2-BD59-A6C34878D82A}">
                    <a16:rowId xmlns:a16="http://schemas.microsoft.com/office/drawing/2014/main" val="10000"/>
                  </a:ext>
                </a:extLst>
              </a:tr>
              <a:tr h="231900">
                <a:tc>
                  <a:txBody>
                    <a:bodyPr/>
                    <a:lstStyle/>
                    <a:p>
                      <a:pPr marL="0" lvl="0" indent="0" algn="l" rtl="0">
                        <a:lnSpc>
                          <a:spcPct val="115000"/>
                        </a:lnSpc>
                        <a:spcBef>
                          <a:spcPts val="0"/>
                        </a:spcBef>
                        <a:spcAft>
                          <a:spcPts val="0"/>
                        </a:spcAft>
                        <a:buNone/>
                      </a:pPr>
                      <a:r>
                        <a:rPr lang="en" sz="1000"/>
                        <a:t>Electric Utilities</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1:0"/>
                      </a:ext>
                    </a:extLst>
                  </a:tcPr>
                </a:tc>
                <a:tc>
                  <a:txBody>
                    <a:bodyPr/>
                    <a:lstStyle/>
                    <a:p>
                      <a:pPr marL="0" lvl="0" indent="0" algn="r" rtl="0">
                        <a:lnSpc>
                          <a:spcPct val="115000"/>
                        </a:lnSpc>
                        <a:spcBef>
                          <a:spcPts val="0"/>
                        </a:spcBef>
                        <a:spcAft>
                          <a:spcPts val="0"/>
                        </a:spcAft>
                        <a:buNone/>
                      </a:pPr>
                      <a:r>
                        <a:rPr lang="en" sz="1000"/>
                        <a:t>65.57%</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1:1"/>
                      </a:ext>
                    </a:extLst>
                  </a:tcPr>
                </a:tc>
                <a:tc>
                  <a:txBody>
                    <a:bodyPr/>
                    <a:lstStyle/>
                    <a:p>
                      <a:pPr marL="0" lvl="0" indent="0" algn="r" rtl="0">
                        <a:lnSpc>
                          <a:spcPct val="115000"/>
                        </a:lnSpc>
                        <a:spcBef>
                          <a:spcPts val="0"/>
                        </a:spcBef>
                        <a:spcAft>
                          <a:spcPts val="0"/>
                        </a:spcAft>
                        <a:buNone/>
                      </a:pPr>
                      <a:r>
                        <a:rPr lang="en" sz="1000"/>
                        <a:t>31.90%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1:2"/>
                      </a:ext>
                    </a:extLst>
                  </a:tcPr>
                </a:tc>
                <a:tc>
                  <a:txBody>
                    <a:bodyPr/>
                    <a:lstStyle/>
                    <a:p>
                      <a:pPr marL="0" lvl="0" indent="0" algn="r" rtl="0">
                        <a:lnSpc>
                          <a:spcPct val="115000"/>
                        </a:lnSpc>
                        <a:spcBef>
                          <a:spcPts val="0"/>
                        </a:spcBef>
                        <a:spcAft>
                          <a:spcPts val="0"/>
                        </a:spcAft>
                        <a:buNone/>
                      </a:pPr>
                      <a:r>
                        <a:rPr lang="en" sz="1000"/>
                        <a:t>11.82%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1:3"/>
                      </a:ext>
                    </a:extLst>
                  </a:tcPr>
                </a:tc>
                <a:tc>
                  <a:txBody>
                    <a:bodyPr/>
                    <a:lstStyle/>
                    <a:p>
                      <a:pPr marL="0" lvl="0" indent="0" algn="r" rtl="0">
                        <a:lnSpc>
                          <a:spcPct val="115000"/>
                        </a:lnSpc>
                        <a:spcBef>
                          <a:spcPts val="0"/>
                        </a:spcBef>
                        <a:spcAft>
                          <a:spcPts val="0"/>
                        </a:spcAft>
                        <a:buNone/>
                      </a:pPr>
                      <a:r>
                        <a:rPr lang="en" sz="1000"/>
                        <a:t>43.72%</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1:4"/>
                      </a:ext>
                    </a:extLst>
                  </a:tcPr>
                </a:tc>
                <a:tc>
                  <a:txBody>
                    <a:bodyPr/>
                    <a:lstStyle/>
                    <a:p>
                      <a:pPr marL="0" lvl="0" indent="0" algn="r" rtl="0">
                        <a:lnSpc>
                          <a:spcPct val="115000"/>
                        </a:lnSpc>
                        <a:spcBef>
                          <a:spcPts val="0"/>
                        </a:spcBef>
                        <a:spcAft>
                          <a:spcPts val="0"/>
                        </a:spcAft>
                        <a:buNone/>
                      </a:pPr>
                      <a:r>
                        <a:rPr lang="en" sz="1000">
                          <a:solidFill>
                            <a:srgbClr val="FF0000"/>
                          </a:solidFill>
                        </a:rPr>
                        <a:t>-21.85%</a:t>
                      </a:r>
                      <a:endParaRPr sz="1000">
                        <a:solidFill>
                          <a:srgbClr val="FF0000"/>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1:5"/>
                      </a:ext>
                    </a:extLst>
                  </a:tcPr>
                </a:tc>
                <a:extLst>
                  <a:ext uri="{0D108BD9-81ED-4DB2-BD59-A6C34878D82A}">
                    <a16:rowId xmlns:a16="http://schemas.microsoft.com/office/drawing/2014/main" val="10001"/>
                  </a:ext>
                </a:extLst>
              </a:tr>
              <a:tr h="231900">
                <a:tc>
                  <a:txBody>
                    <a:bodyPr/>
                    <a:lstStyle/>
                    <a:p>
                      <a:pPr marL="0" lvl="0" indent="0" algn="l" rtl="0">
                        <a:lnSpc>
                          <a:spcPct val="115000"/>
                        </a:lnSpc>
                        <a:spcBef>
                          <a:spcPts val="0"/>
                        </a:spcBef>
                        <a:spcAft>
                          <a:spcPts val="0"/>
                        </a:spcAft>
                        <a:buNone/>
                      </a:pPr>
                      <a:r>
                        <a:rPr lang="en" sz="1000"/>
                        <a:t>Multi - Utilities</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2:0"/>
                      </a:ext>
                    </a:extLst>
                  </a:tcPr>
                </a:tc>
                <a:tc>
                  <a:txBody>
                    <a:bodyPr/>
                    <a:lstStyle/>
                    <a:p>
                      <a:pPr marL="0" lvl="0" indent="0" algn="r" rtl="0">
                        <a:lnSpc>
                          <a:spcPct val="115000"/>
                        </a:lnSpc>
                        <a:spcBef>
                          <a:spcPts val="0"/>
                        </a:spcBef>
                        <a:spcAft>
                          <a:spcPts val="0"/>
                        </a:spcAft>
                        <a:buNone/>
                      </a:pPr>
                      <a:r>
                        <a:rPr lang="en" sz="1000"/>
                        <a:t>28.53%</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2:1"/>
                      </a:ext>
                    </a:extLst>
                  </a:tcPr>
                </a:tc>
                <a:tc>
                  <a:txBody>
                    <a:bodyPr/>
                    <a:lstStyle/>
                    <a:p>
                      <a:pPr marL="0" lvl="0" indent="0" algn="r" rtl="0">
                        <a:lnSpc>
                          <a:spcPct val="115000"/>
                        </a:lnSpc>
                        <a:spcBef>
                          <a:spcPts val="0"/>
                        </a:spcBef>
                        <a:spcAft>
                          <a:spcPts val="0"/>
                        </a:spcAft>
                        <a:buNone/>
                      </a:pPr>
                      <a:r>
                        <a:rPr lang="en" sz="1000"/>
                        <a:t>20.39%</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2:2"/>
                      </a:ext>
                    </a:extLst>
                  </a:tcPr>
                </a:tc>
                <a:tc>
                  <a:txBody>
                    <a:bodyPr/>
                    <a:lstStyle/>
                    <a:p>
                      <a:pPr marL="0" lvl="0" indent="0" algn="r" rtl="0">
                        <a:lnSpc>
                          <a:spcPct val="115000"/>
                        </a:lnSpc>
                        <a:spcBef>
                          <a:spcPts val="0"/>
                        </a:spcBef>
                        <a:spcAft>
                          <a:spcPts val="0"/>
                        </a:spcAft>
                        <a:buNone/>
                      </a:pPr>
                      <a:r>
                        <a:rPr lang="en" sz="1000"/>
                        <a:t>5.14%</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2:3"/>
                      </a:ext>
                    </a:extLst>
                  </a:tcPr>
                </a:tc>
                <a:tc>
                  <a:txBody>
                    <a:bodyPr/>
                    <a:lstStyle/>
                    <a:p>
                      <a:pPr marL="0" lvl="0" indent="0" algn="r" rtl="0">
                        <a:lnSpc>
                          <a:spcPct val="115000"/>
                        </a:lnSpc>
                        <a:spcBef>
                          <a:spcPts val="0"/>
                        </a:spcBef>
                        <a:spcAft>
                          <a:spcPts val="0"/>
                        </a:spcAft>
                        <a:buNone/>
                      </a:pPr>
                      <a:r>
                        <a:rPr lang="en" sz="1000"/>
                        <a:t>25.53%</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2:4"/>
                      </a:ext>
                    </a:extLst>
                  </a:tcPr>
                </a:tc>
                <a:tc>
                  <a:txBody>
                    <a:bodyPr/>
                    <a:lstStyle/>
                    <a:p>
                      <a:pPr marL="0" lvl="0" indent="0" algn="r" rtl="0">
                        <a:lnSpc>
                          <a:spcPct val="115000"/>
                        </a:lnSpc>
                        <a:spcBef>
                          <a:spcPts val="0"/>
                        </a:spcBef>
                        <a:spcAft>
                          <a:spcPts val="0"/>
                        </a:spcAft>
                        <a:buNone/>
                      </a:pPr>
                      <a:r>
                        <a:rPr lang="en" sz="1000">
                          <a:solidFill>
                            <a:srgbClr val="FF0000"/>
                          </a:solidFill>
                        </a:rPr>
                        <a:t>-3.00%</a:t>
                      </a:r>
                      <a:endParaRPr sz="1000">
                        <a:solidFill>
                          <a:srgbClr val="FF0000"/>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2:5"/>
                      </a:ext>
                    </a:extLst>
                  </a:tcPr>
                </a:tc>
                <a:extLst>
                  <a:ext uri="{0D108BD9-81ED-4DB2-BD59-A6C34878D82A}">
                    <a16:rowId xmlns:a16="http://schemas.microsoft.com/office/drawing/2014/main" val="10002"/>
                  </a:ext>
                </a:extLst>
              </a:tr>
              <a:tr h="231900">
                <a:tc>
                  <a:txBody>
                    <a:bodyPr/>
                    <a:lstStyle/>
                    <a:p>
                      <a:pPr marL="0" lvl="0" indent="0" algn="l" rtl="0">
                        <a:lnSpc>
                          <a:spcPct val="115000"/>
                        </a:lnSpc>
                        <a:spcBef>
                          <a:spcPts val="0"/>
                        </a:spcBef>
                        <a:spcAft>
                          <a:spcPts val="0"/>
                        </a:spcAft>
                        <a:buNone/>
                      </a:pPr>
                      <a:r>
                        <a:rPr lang="en" sz="1000"/>
                        <a:t>Water Utilities</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3:0"/>
                      </a:ext>
                    </a:extLst>
                  </a:tcPr>
                </a:tc>
                <a:tc>
                  <a:txBody>
                    <a:bodyPr/>
                    <a:lstStyle/>
                    <a:p>
                      <a:pPr marL="0" lvl="0" indent="0" algn="r" rtl="0">
                        <a:lnSpc>
                          <a:spcPct val="115000"/>
                        </a:lnSpc>
                        <a:spcBef>
                          <a:spcPts val="0"/>
                        </a:spcBef>
                        <a:spcAft>
                          <a:spcPts val="0"/>
                        </a:spcAft>
                        <a:buNone/>
                      </a:pPr>
                      <a:r>
                        <a:rPr lang="en" sz="1000"/>
                        <a:t>2.80%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3:1"/>
                      </a:ext>
                    </a:extLst>
                  </a:tcPr>
                </a:tc>
                <a:tc>
                  <a:txBody>
                    <a:bodyPr/>
                    <a:lstStyle/>
                    <a:p>
                      <a:pPr marL="0" lvl="0" indent="0" algn="r" rtl="0">
                        <a:lnSpc>
                          <a:spcPct val="115000"/>
                        </a:lnSpc>
                        <a:spcBef>
                          <a:spcPts val="0"/>
                        </a:spcBef>
                        <a:spcAft>
                          <a:spcPts val="0"/>
                        </a:spcAft>
                        <a:buNone/>
                      </a:pPr>
                      <a:r>
                        <a:rPr lang="en" sz="1000"/>
                        <a:t>0.00%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3:2"/>
                      </a:ext>
                    </a:extLst>
                  </a:tcPr>
                </a:tc>
                <a:tc>
                  <a:txBody>
                    <a:bodyPr/>
                    <a:lstStyle/>
                    <a:p>
                      <a:pPr marL="0" lvl="0" indent="0" algn="r" rtl="0">
                        <a:lnSpc>
                          <a:spcPct val="115000"/>
                        </a:lnSpc>
                        <a:spcBef>
                          <a:spcPts val="0"/>
                        </a:spcBef>
                        <a:spcAft>
                          <a:spcPts val="0"/>
                        </a:spcAft>
                        <a:buNone/>
                      </a:pPr>
                      <a:r>
                        <a:rPr lang="en" sz="1000"/>
                        <a:t>0.50%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3:3"/>
                      </a:ext>
                    </a:extLst>
                  </a:tcPr>
                </a:tc>
                <a:tc>
                  <a:txBody>
                    <a:bodyPr/>
                    <a:lstStyle/>
                    <a:p>
                      <a:pPr marL="0" lvl="0" indent="0" algn="r" rtl="0">
                        <a:lnSpc>
                          <a:spcPct val="115000"/>
                        </a:lnSpc>
                        <a:spcBef>
                          <a:spcPts val="0"/>
                        </a:spcBef>
                        <a:spcAft>
                          <a:spcPts val="0"/>
                        </a:spcAft>
                        <a:buNone/>
                      </a:pPr>
                      <a:r>
                        <a:rPr lang="en" sz="1000"/>
                        <a:t>0.50%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3:4"/>
                      </a:ext>
                    </a:extLst>
                  </a:tcPr>
                </a:tc>
                <a:tc>
                  <a:txBody>
                    <a:bodyPr/>
                    <a:lstStyle/>
                    <a:p>
                      <a:pPr marL="0" lvl="0" indent="0" algn="r" rtl="0">
                        <a:lnSpc>
                          <a:spcPct val="115000"/>
                        </a:lnSpc>
                        <a:spcBef>
                          <a:spcPts val="0"/>
                        </a:spcBef>
                        <a:spcAft>
                          <a:spcPts val="0"/>
                        </a:spcAft>
                        <a:buNone/>
                      </a:pPr>
                      <a:r>
                        <a:rPr lang="en" sz="1000">
                          <a:solidFill>
                            <a:srgbClr val="FF0000"/>
                          </a:solidFill>
                        </a:rPr>
                        <a:t>-2.30%</a:t>
                      </a:r>
                      <a:endParaRPr sz="1000">
                        <a:solidFill>
                          <a:srgbClr val="FF0000"/>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3:5"/>
                      </a:ext>
                    </a:extLst>
                  </a:tcPr>
                </a:tc>
                <a:extLst>
                  <a:ext uri="{0D108BD9-81ED-4DB2-BD59-A6C34878D82A}">
                    <a16:rowId xmlns:a16="http://schemas.microsoft.com/office/drawing/2014/main" val="10003"/>
                  </a:ext>
                </a:extLst>
              </a:tr>
              <a:tr h="231900">
                <a:tc>
                  <a:txBody>
                    <a:bodyPr/>
                    <a:lstStyle/>
                    <a:p>
                      <a:pPr marL="0" lvl="0" indent="0" algn="l" rtl="0">
                        <a:lnSpc>
                          <a:spcPct val="115000"/>
                        </a:lnSpc>
                        <a:spcBef>
                          <a:spcPts val="0"/>
                        </a:spcBef>
                        <a:spcAft>
                          <a:spcPts val="0"/>
                        </a:spcAft>
                        <a:buNone/>
                      </a:pPr>
                      <a:r>
                        <a:rPr lang="en" sz="1000"/>
                        <a:t>Gas Utilities</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4:0"/>
                      </a:ext>
                    </a:extLst>
                  </a:tcPr>
                </a:tc>
                <a:tc>
                  <a:txBody>
                    <a:bodyPr/>
                    <a:lstStyle/>
                    <a:p>
                      <a:pPr marL="0" lvl="0" indent="0" algn="r" rtl="0">
                        <a:lnSpc>
                          <a:spcPct val="115000"/>
                        </a:lnSpc>
                        <a:spcBef>
                          <a:spcPts val="0"/>
                        </a:spcBef>
                        <a:spcAft>
                          <a:spcPts val="0"/>
                        </a:spcAft>
                        <a:buNone/>
                      </a:pPr>
                      <a:r>
                        <a:rPr lang="en" sz="1000"/>
                        <a:t>1.84%</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4:1"/>
                      </a:ext>
                    </a:extLst>
                  </a:tcPr>
                </a:tc>
                <a:tc>
                  <a:txBody>
                    <a:bodyPr/>
                    <a:lstStyle/>
                    <a:p>
                      <a:pPr marL="0" lvl="0" indent="0" algn="r" rtl="0">
                        <a:lnSpc>
                          <a:spcPct val="115000"/>
                        </a:lnSpc>
                        <a:spcBef>
                          <a:spcPts val="0"/>
                        </a:spcBef>
                        <a:spcAft>
                          <a:spcPts val="0"/>
                        </a:spcAft>
                        <a:buNone/>
                      </a:pPr>
                      <a:r>
                        <a:rPr lang="en" sz="1000"/>
                        <a:t>23.10%</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4:2"/>
                      </a:ext>
                    </a:extLst>
                  </a:tcPr>
                </a:tc>
                <a:tc>
                  <a:txBody>
                    <a:bodyPr/>
                    <a:lstStyle/>
                    <a:p>
                      <a:pPr marL="0" lvl="0" indent="0" algn="r" rtl="0">
                        <a:lnSpc>
                          <a:spcPct val="115000"/>
                        </a:lnSpc>
                        <a:spcBef>
                          <a:spcPts val="0"/>
                        </a:spcBef>
                        <a:spcAft>
                          <a:spcPts val="0"/>
                        </a:spcAft>
                        <a:buNone/>
                      </a:pPr>
                      <a:r>
                        <a:rPr lang="en" sz="1000"/>
                        <a:t>0.33%</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4:3"/>
                      </a:ext>
                    </a:extLst>
                  </a:tcPr>
                </a:tc>
                <a:tc>
                  <a:txBody>
                    <a:bodyPr/>
                    <a:lstStyle/>
                    <a:p>
                      <a:pPr marL="0" lvl="0" indent="0" algn="r" rtl="0">
                        <a:lnSpc>
                          <a:spcPct val="115000"/>
                        </a:lnSpc>
                        <a:spcBef>
                          <a:spcPts val="0"/>
                        </a:spcBef>
                        <a:spcAft>
                          <a:spcPts val="0"/>
                        </a:spcAft>
                        <a:buNone/>
                      </a:pPr>
                      <a:r>
                        <a:rPr lang="en" sz="1000"/>
                        <a:t>23.44%</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4:4"/>
                      </a:ext>
                    </a:extLst>
                  </a:tcPr>
                </a:tc>
                <a:tc>
                  <a:txBody>
                    <a:bodyPr/>
                    <a:lstStyle/>
                    <a:p>
                      <a:pPr marL="0" lvl="0" indent="0" algn="r" rtl="0">
                        <a:lnSpc>
                          <a:spcPct val="115000"/>
                        </a:lnSpc>
                        <a:spcBef>
                          <a:spcPts val="0"/>
                        </a:spcBef>
                        <a:spcAft>
                          <a:spcPts val="0"/>
                        </a:spcAft>
                        <a:buNone/>
                      </a:pPr>
                      <a:r>
                        <a:rPr lang="en" sz="1000">
                          <a:solidFill>
                            <a:srgbClr val="34A853"/>
                          </a:solidFill>
                        </a:rPr>
                        <a:t>21.60%</a:t>
                      </a:r>
                      <a:endParaRPr sz="1000">
                        <a:solidFill>
                          <a:srgbClr val="34A853"/>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4:5"/>
                      </a:ext>
                    </a:extLst>
                  </a:tcPr>
                </a:tc>
                <a:extLst>
                  <a:ext uri="{0D108BD9-81ED-4DB2-BD59-A6C34878D82A}">
                    <a16:rowId xmlns:a16="http://schemas.microsoft.com/office/drawing/2014/main" val="10004"/>
                  </a:ext>
                </a:extLst>
              </a:tr>
              <a:tr h="421650">
                <a:tc>
                  <a:txBody>
                    <a:bodyPr/>
                    <a:lstStyle/>
                    <a:p>
                      <a:pPr marL="0" lvl="0" indent="0" algn="l" rtl="0">
                        <a:lnSpc>
                          <a:spcPct val="115000"/>
                        </a:lnSpc>
                        <a:spcBef>
                          <a:spcPts val="0"/>
                        </a:spcBef>
                        <a:spcAft>
                          <a:spcPts val="0"/>
                        </a:spcAft>
                        <a:buNone/>
                      </a:pPr>
                      <a:r>
                        <a:rPr lang="en" sz="1000"/>
                        <a:t>Independent Power &amp; Renewable Electricity</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5:0"/>
                      </a:ext>
                    </a:extLst>
                  </a:tcPr>
                </a:tc>
                <a:tc>
                  <a:txBody>
                    <a:bodyPr/>
                    <a:lstStyle/>
                    <a:p>
                      <a:pPr marL="0" lvl="0" indent="0" algn="r" rtl="0">
                        <a:lnSpc>
                          <a:spcPct val="115000"/>
                        </a:lnSpc>
                        <a:spcBef>
                          <a:spcPts val="0"/>
                        </a:spcBef>
                        <a:spcAft>
                          <a:spcPts val="0"/>
                        </a:spcAft>
                        <a:buNone/>
                      </a:pPr>
                      <a:r>
                        <a:rPr lang="en" sz="1000"/>
                        <a:t>1.27%</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5:1"/>
                      </a:ext>
                    </a:extLst>
                  </a:tcPr>
                </a:tc>
                <a:tc>
                  <a:txBody>
                    <a:bodyPr/>
                    <a:lstStyle/>
                    <a:p>
                      <a:pPr marL="0" lvl="0" indent="0" algn="r" rtl="0">
                        <a:lnSpc>
                          <a:spcPct val="115000"/>
                        </a:lnSpc>
                        <a:spcBef>
                          <a:spcPts val="0"/>
                        </a:spcBef>
                        <a:spcAft>
                          <a:spcPts val="0"/>
                        </a:spcAft>
                        <a:buNone/>
                      </a:pPr>
                      <a:r>
                        <a:rPr lang="en" sz="1000"/>
                        <a:t>6.58%</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5:2"/>
                      </a:ext>
                    </a:extLst>
                  </a:tcPr>
                </a:tc>
                <a:tc>
                  <a:txBody>
                    <a:bodyPr/>
                    <a:lstStyle/>
                    <a:p>
                      <a:pPr marL="0" lvl="0" indent="0" algn="r" rtl="0">
                        <a:lnSpc>
                          <a:spcPct val="115000"/>
                        </a:lnSpc>
                        <a:spcBef>
                          <a:spcPts val="0"/>
                        </a:spcBef>
                        <a:spcAft>
                          <a:spcPts val="0"/>
                        </a:spcAft>
                        <a:buNone/>
                      </a:pPr>
                      <a:r>
                        <a:rPr lang="en" sz="1000"/>
                        <a:t>0.23%</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5:3"/>
                      </a:ext>
                    </a:extLst>
                  </a:tcPr>
                </a:tc>
                <a:tc>
                  <a:txBody>
                    <a:bodyPr/>
                    <a:lstStyle/>
                    <a:p>
                      <a:pPr marL="0" lvl="0" indent="0" algn="r" rtl="0">
                        <a:lnSpc>
                          <a:spcPct val="115000"/>
                        </a:lnSpc>
                        <a:spcBef>
                          <a:spcPts val="0"/>
                        </a:spcBef>
                        <a:spcAft>
                          <a:spcPts val="0"/>
                        </a:spcAft>
                        <a:buNone/>
                      </a:pPr>
                      <a:r>
                        <a:rPr lang="en" sz="1000"/>
                        <a:t>6.81%</a:t>
                      </a:r>
                      <a:endParaRPr sz="1000"/>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5:4"/>
                      </a:ext>
                    </a:extLst>
                  </a:tcPr>
                </a:tc>
                <a:tc>
                  <a:txBody>
                    <a:bodyPr/>
                    <a:lstStyle/>
                    <a:p>
                      <a:pPr marL="0" lvl="0" indent="0" algn="r" rtl="0">
                        <a:lnSpc>
                          <a:spcPct val="115000"/>
                        </a:lnSpc>
                        <a:spcBef>
                          <a:spcPts val="0"/>
                        </a:spcBef>
                        <a:spcAft>
                          <a:spcPts val="0"/>
                        </a:spcAft>
                        <a:buNone/>
                      </a:pPr>
                      <a:r>
                        <a:rPr lang="en" sz="1000">
                          <a:solidFill>
                            <a:srgbClr val="34A853"/>
                          </a:solidFill>
                        </a:rPr>
                        <a:t>5.54%</a:t>
                      </a:r>
                      <a:endParaRPr sz="1000">
                        <a:solidFill>
                          <a:srgbClr val="34A853"/>
                        </a:solidFill>
                      </a:endParaRPr>
                    </a:p>
                  </a:txBody>
                  <a:tcPr marL="28575" marR="28575" marT="19050" marB="1905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solidFill>
                      <a:srgbClr val="FFFFFF"/>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1052:5:5"/>
                      </a:ext>
                    </a:extLst>
                  </a:tcPr>
                </a:tc>
                <a:extLst>
                  <a:ext uri="{0D108BD9-81ED-4DB2-BD59-A6C34878D82A}">
                    <a16:rowId xmlns:a16="http://schemas.microsoft.com/office/drawing/2014/main" val="10005"/>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g1ed21f10a80_0_96"/>
          <p:cNvSpPr/>
          <p:nvPr/>
        </p:nvSpPr>
        <p:spPr>
          <a:xfrm>
            <a:off x="6048108" y="2393383"/>
            <a:ext cx="2365200" cy="4461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1059" name="Google Shape;1059;g1ed21f10a80_0_96"/>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0" name="Google Shape;1060;g1ed21f10a80_0_96"/>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1" name="Google Shape;1061;g1ed21f10a80_0_96"/>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2" name="Google Shape;1062;g1ed21f10a80_0_96"/>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3" name="Google Shape;1063;g1ed21f10a80_0_96"/>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1064" name="Google Shape;1064;g1ed21f10a80_0_96"/>
          <p:cNvSpPr txBox="1"/>
          <p:nvPr/>
        </p:nvSpPr>
        <p:spPr>
          <a:xfrm>
            <a:off x="912975" y="1071725"/>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p:txBody>
      </p:sp>
      <p:sp>
        <p:nvSpPr>
          <p:cNvPr id="1065" name="Google Shape;1065;g1ed21f10a80_0_96"/>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37</a:t>
            </a:fld>
            <a:endParaRPr/>
          </a:p>
        </p:txBody>
      </p:sp>
      <p:sp>
        <p:nvSpPr>
          <p:cNvPr id="1066" name="Google Shape;1066;g1ed21f10a80_0_96"/>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John Sprufero</a:t>
            </a:r>
            <a:endParaRPr sz="1000" b="0" i="0" u="none" strike="noStrike" cap="none">
              <a:solidFill>
                <a:schemeClr val="dk1"/>
              </a:solidFill>
              <a:latin typeface="Times New Roman"/>
              <a:ea typeface="Times New Roman"/>
              <a:cs typeface="Times New Roman"/>
              <a:sym typeface="Times New Roman"/>
            </a:endParaRPr>
          </a:p>
        </p:txBody>
      </p:sp>
      <p:sp>
        <p:nvSpPr>
          <p:cNvPr id="1067" name="Google Shape;1067;g1ed21f10a80_0_96"/>
          <p:cNvSpPr txBox="1"/>
          <p:nvPr/>
        </p:nvSpPr>
        <p:spPr>
          <a:xfrm>
            <a:off x="912975" y="1164350"/>
            <a:ext cx="5129400" cy="1229100"/>
          </a:xfrm>
          <a:prstGeom prst="rect">
            <a:avLst/>
          </a:prstGeom>
          <a:noFill/>
          <a:ln>
            <a:noFill/>
          </a:ln>
        </p:spPr>
        <p:txBody>
          <a:bodyPr spcFirstLastPara="1" wrap="square" lIns="0" tIns="9525" rIns="0" bIns="0" anchor="t" anchorCtr="0">
            <a:noAutofit/>
          </a:bodyPr>
          <a:lstStyle/>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a:p>
            <a:pPr marL="203200" marR="0" lvl="0" indent="-190500" algn="just" rtl="0">
              <a:lnSpc>
                <a:spcPct val="100000"/>
              </a:lnSpc>
              <a:spcBef>
                <a:spcPts val="0"/>
              </a:spcBef>
              <a:spcAft>
                <a:spcPts val="0"/>
              </a:spcAft>
              <a:buClr>
                <a:srgbClr val="800000"/>
              </a:buClr>
              <a:buSzPts val="1200"/>
              <a:buFont typeface="Times New Roman"/>
              <a:buChar char="•"/>
            </a:pPr>
            <a:r>
              <a:rPr lang="en" b="1">
                <a:solidFill>
                  <a:srgbClr val="800000"/>
                </a:solidFill>
                <a:latin typeface="Times New Roman"/>
                <a:ea typeface="Times New Roman"/>
                <a:cs typeface="Times New Roman"/>
                <a:sym typeface="Times New Roman"/>
              </a:rPr>
              <a:t>The Water Crisis</a:t>
            </a:r>
            <a:endParaRPr sz="1400" b="1" i="0" u="none" strike="noStrike" cap="none">
              <a:solidFill>
                <a:srgbClr val="800000"/>
              </a:solidFill>
              <a:latin typeface="Times New Roman"/>
              <a:ea typeface="Times New Roman"/>
              <a:cs typeface="Times New Roman"/>
              <a:sym typeface="Times New Roman"/>
            </a:endParaRPr>
          </a:p>
          <a:p>
            <a:pPr marL="457200" marR="190500" lvl="0" indent="-304800" algn="l" rtl="0">
              <a:lnSpc>
                <a:spcPct val="101600"/>
              </a:lnSpc>
              <a:spcBef>
                <a:spcPts val="0"/>
              </a:spcBef>
              <a:spcAft>
                <a:spcPts val="0"/>
              </a:spcAft>
              <a:buClr>
                <a:srgbClr val="222222"/>
              </a:buClr>
              <a:buSzPts val="1200"/>
              <a:buFont typeface="Times New Roman"/>
              <a:buChar char="-"/>
            </a:pPr>
            <a:r>
              <a:rPr lang="en" sz="1200">
                <a:solidFill>
                  <a:srgbClr val="222222"/>
                </a:solidFill>
                <a:latin typeface="Times New Roman"/>
                <a:ea typeface="Times New Roman"/>
                <a:cs typeface="Times New Roman"/>
                <a:sym typeface="Times New Roman"/>
              </a:rPr>
              <a:t>Global droughts, aging water infrastructure, and growing imbalance of supply/demand of water </a:t>
            </a:r>
            <a:endParaRPr sz="1200">
              <a:solidFill>
                <a:srgbClr val="222222"/>
              </a:solidFill>
              <a:latin typeface="Times New Roman"/>
              <a:ea typeface="Times New Roman"/>
              <a:cs typeface="Times New Roman"/>
              <a:sym typeface="Times New Roman"/>
            </a:endParaRPr>
          </a:p>
          <a:p>
            <a:pPr marL="457200" marR="190500" lvl="0" indent="-304800" algn="l" rtl="0">
              <a:lnSpc>
                <a:spcPct val="101600"/>
              </a:lnSpc>
              <a:spcBef>
                <a:spcPts val="0"/>
              </a:spcBef>
              <a:spcAft>
                <a:spcPts val="0"/>
              </a:spcAft>
              <a:buClr>
                <a:srgbClr val="222222"/>
              </a:buClr>
              <a:buSzPts val="1200"/>
              <a:buFont typeface="Times New Roman"/>
              <a:buChar char="-"/>
            </a:pPr>
            <a:r>
              <a:rPr lang="en" sz="1200">
                <a:solidFill>
                  <a:srgbClr val="222222"/>
                </a:solidFill>
                <a:latin typeface="Times New Roman"/>
                <a:ea typeface="Times New Roman"/>
                <a:cs typeface="Times New Roman"/>
                <a:sym typeface="Times New Roman"/>
              </a:rPr>
              <a:t>Water is a principal source of growth for industries like manufacturing, food production, housing, etc.</a:t>
            </a:r>
            <a:endParaRPr sz="1200">
              <a:solidFill>
                <a:srgbClr val="222222"/>
              </a:solidFill>
              <a:latin typeface="Times New Roman"/>
              <a:ea typeface="Times New Roman"/>
              <a:cs typeface="Times New Roman"/>
              <a:sym typeface="Times New Roman"/>
            </a:endParaRPr>
          </a:p>
          <a:p>
            <a:pPr marL="0" marR="190500" lvl="0" indent="0" algn="l" rtl="0">
              <a:lnSpc>
                <a:spcPct val="101600"/>
              </a:lnSpc>
              <a:spcBef>
                <a:spcPts val="0"/>
              </a:spcBef>
              <a:spcAft>
                <a:spcPts val="0"/>
              </a:spcAft>
              <a:buNone/>
            </a:pPr>
            <a:endParaRPr sz="1200">
              <a:solidFill>
                <a:srgbClr val="222222"/>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rgbClr val="333333"/>
              </a:solidFill>
              <a:highlight>
                <a:srgbClr val="FFFFFF"/>
              </a:highlight>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pic>
        <p:nvPicPr>
          <p:cNvPr id="1068" name="Google Shape;1068;g1ed21f10a80_0_96"/>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1069" name="Google Shape;1069;g1ed21f10a80_0_96"/>
          <p:cNvSpPr txBox="1"/>
          <p:nvPr/>
        </p:nvSpPr>
        <p:spPr>
          <a:xfrm>
            <a:off x="2083188" y="3185325"/>
            <a:ext cx="5129400" cy="3303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b="1" i="0" u="none" strike="noStrike" cap="none">
                <a:solidFill>
                  <a:schemeClr val="lt1"/>
                </a:solidFill>
                <a:latin typeface="Times New Roman"/>
                <a:ea typeface="Times New Roman"/>
                <a:cs typeface="Times New Roman"/>
                <a:sym typeface="Times New Roman"/>
              </a:rPr>
              <a:t>CURRENT HOLDINGS</a:t>
            </a:r>
            <a:endParaRPr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endParaRPr b="1" i="0" u="none" strike="noStrike" cap="none">
              <a:solidFill>
                <a:srgbClr val="FFFFFF"/>
              </a:solidFill>
              <a:latin typeface="Times New Roman"/>
              <a:ea typeface="Times New Roman"/>
              <a:cs typeface="Times New Roman"/>
              <a:sym typeface="Times New Roman"/>
            </a:endParaRPr>
          </a:p>
        </p:txBody>
      </p:sp>
      <p:sp>
        <p:nvSpPr>
          <p:cNvPr id="1070" name="Google Shape;1070;g1ed21f10a80_0_96"/>
          <p:cNvSpPr txBox="1"/>
          <p:nvPr/>
        </p:nvSpPr>
        <p:spPr>
          <a:xfrm>
            <a:off x="6159750" y="1478050"/>
            <a:ext cx="2644800" cy="1238400"/>
          </a:xfrm>
          <a:prstGeom prst="rect">
            <a:avLst/>
          </a:prstGeom>
          <a:noFill/>
          <a:ln>
            <a:noFill/>
          </a:ln>
        </p:spPr>
        <p:txBody>
          <a:bodyPr spcFirstLastPara="1" wrap="square" lIns="0" tIns="6650" rIns="0" bIns="0" anchor="t" anchorCtr="0">
            <a:noAutofit/>
          </a:bodyPr>
          <a:lstStyle/>
          <a:p>
            <a:pPr marL="457200" lvl="0" indent="-304800" algn="l" rtl="0">
              <a:lnSpc>
                <a:spcPct val="115000"/>
              </a:lnSpc>
              <a:spcBef>
                <a:spcPts val="500"/>
              </a:spcBef>
              <a:spcAft>
                <a:spcPts val="0"/>
              </a:spcAft>
              <a:buClr>
                <a:srgbClr val="800000"/>
              </a:buClr>
              <a:buSzPts val="1200"/>
              <a:buFont typeface="Times New Roman"/>
              <a:buChar char="●"/>
            </a:pPr>
            <a:r>
              <a:rPr lang="en" sz="1200" b="1">
                <a:solidFill>
                  <a:srgbClr val="800000"/>
                </a:solidFill>
                <a:latin typeface="Times New Roman"/>
                <a:ea typeface="Times New Roman"/>
                <a:cs typeface="Times New Roman"/>
                <a:sym typeface="Times New Roman"/>
              </a:rPr>
              <a:t>Illiquidity</a:t>
            </a:r>
            <a:endParaRPr sz="1200" b="1">
              <a:solidFill>
                <a:srgbClr val="800000"/>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800000"/>
              </a:buClr>
              <a:buSzPts val="1200"/>
              <a:buFont typeface="Times New Roman"/>
              <a:buChar char="●"/>
            </a:pPr>
            <a:r>
              <a:rPr lang="en" sz="1200" b="1">
                <a:solidFill>
                  <a:srgbClr val="800000"/>
                </a:solidFill>
                <a:latin typeface="Times New Roman"/>
                <a:ea typeface="Times New Roman"/>
                <a:cs typeface="Times New Roman"/>
                <a:sym typeface="Times New Roman"/>
              </a:rPr>
              <a:t>Operational </a:t>
            </a:r>
            <a:endParaRPr sz="1200" b="1">
              <a:solidFill>
                <a:srgbClr val="800000"/>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800000"/>
              </a:buClr>
              <a:buSzPts val="1200"/>
              <a:buFont typeface="Times New Roman"/>
              <a:buChar char="●"/>
            </a:pPr>
            <a:r>
              <a:rPr lang="en" sz="1200" b="1">
                <a:solidFill>
                  <a:srgbClr val="800000"/>
                </a:solidFill>
                <a:latin typeface="Times New Roman"/>
                <a:ea typeface="Times New Roman"/>
                <a:cs typeface="Times New Roman"/>
                <a:sym typeface="Times New Roman"/>
              </a:rPr>
              <a:t>Complex Valuations</a:t>
            </a:r>
            <a:endParaRPr sz="1200" b="1">
              <a:solidFill>
                <a:srgbClr val="800000"/>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800000"/>
              </a:buClr>
              <a:buSzPts val="1200"/>
              <a:buFont typeface="Times New Roman"/>
              <a:buChar char="●"/>
            </a:pPr>
            <a:r>
              <a:rPr lang="en" sz="1200" b="1">
                <a:solidFill>
                  <a:srgbClr val="800000"/>
                </a:solidFill>
                <a:latin typeface="Times New Roman"/>
                <a:ea typeface="Times New Roman"/>
                <a:cs typeface="Times New Roman"/>
                <a:sym typeface="Times New Roman"/>
              </a:rPr>
              <a:t>Limited Historical Data</a:t>
            </a:r>
            <a:endParaRPr sz="1200" b="1">
              <a:solidFill>
                <a:srgbClr val="800000"/>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800000"/>
              </a:buClr>
              <a:buSzPts val="1200"/>
              <a:buFont typeface="Times New Roman"/>
              <a:buChar char="●"/>
            </a:pPr>
            <a:r>
              <a:rPr lang="en" sz="1200" b="1">
                <a:solidFill>
                  <a:srgbClr val="800000"/>
                </a:solidFill>
                <a:latin typeface="Times New Roman"/>
                <a:ea typeface="Times New Roman"/>
                <a:cs typeface="Times New Roman"/>
                <a:sym typeface="Times New Roman"/>
              </a:rPr>
              <a:t>Unique Idiosyncratic Risks</a:t>
            </a:r>
            <a:endParaRPr sz="1200" b="1">
              <a:solidFill>
                <a:srgbClr val="800000"/>
              </a:solidFill>
              <a:latin typeface="Times New Roman"/>
              <a:ea typeface="Times New Roman"/>
              <a:cs typeface="Times New Roman"/>
              <a:sym typeface="Times New Roman"/>
            </a:endParaRPr>
          </a:p>
          <a:p>
            <a:pPr marL="0" lvl="0" indent="0" algn="l" rtl="0">
              <a:lnSpc>
                <a:spcPct val="115000"/>
              </a:lnSpc>
              <a:spcBef>
                <a:spcPts val="500"/>
              </a:spcBef>
              <a:spcAft>
                <a:spcPts val="0"/>
              </a:spcAft>
              <a:buNone/>
            </a:pPr>
            <a:endParaRPr sz="1200" b="1">
              <a:solidFill>
                <a:srgbClr val="80000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p:txBody>
      </p:sp>
      <p:sp>
        <p:nvSpPr>
          <p:cNvPr id="1071" name="Google Shape;1071;g1ed21f10a80_0_96"/>
          <p:cNvSpPr txBox="1"/>
          <p:nvPr/>
        </p:nvSpPr>
        <p:spPr>
          <a:xfrm>
            <a:off x="341288" y="3127425"/>
            <a:ext cx="653100"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888888"/>
                </a:solidFill>
                <a:latin typeface="Calibri"/>
                <a:ea typeface="Calibri"/>
                <a:cs typeface="Calibri"/>
                <a:sym typeface="Calibri"/>
              </a:rPr>
              <a:t>**Price Nov 30</a:t>
            </a:r>
            <a:endParaRPr sz="900">
              <a:solidFill>
                <a:srgbClr val="888888"/>
              </a:solidFill>
              <a:latin typeface="Calibri"/>
              <a:ea typeface="Calibri"/>
              <a:cs typeface="Calibri"/>
              <a:sym typeface="Calibri"/>
            </a:endParaRPr>
          </a:p>
        </p:txBody>
      </p:sp>
      <p:pic>
        <p:nvPicPr>
          <p:cNvPr id="1072" name="Google Shape;1072;g1ed21f10a80_0_96"/>
          <p:cNvPicPr preferRelativeResize="0"/>
          <p:nvPr/>
        </p:nvPicPr>
        <p:blipFill>
          <a:blip r:embed="rId4">
            <a:alphaModFix/>
          </a:blip>
          <a:stretch>
            <a:fillRect/>
          </a:stretch>
        </p:blipFill>
        <p:spPr>
          <a:xfrm>
            <a:off x="2248000" y="208425"/>
            <a:ext cx="2211051" cy="400200"/>
          </a:xfrm>
          <a:prstGeom prst="rect">
            <a:avLst/>
          </a:prstGeom>
          <a:noFill/>
          <a:ln>
            <a:noFill/>
          </a:ln>
        </p:spPr>
      </p:pic>
      <p:sp>
        <p:nvSpPr>
          <p:cNvPr id="1073" name="Google Shape;1073;g1ed21f10a80_0_96"/>
          <p:cNvSpPr txBox="1"/>
          <p:nvPr/>
        </p:nvSpPr>
        <p:spPr>
          <a:xfrm>
            <a:off x="854875" y="350550"/>
            <a:ext cx="6127500" cy="476400"/>
          </a:xfrm>
          <a:prstGeom prst="rect">
            <a:avLst/>
          </a:prstGeom>
          <a:noFill/>
          <a:ln>
            <a:noFill/>
          </a:ln>
        </p:spPr>
        <p:txBody>
          <a:bodyPr spcFirstLastPara="1" wrap="square" lIns="0" tIns="9525" rIns="0" bIns="0" anchor="t" anchorCtr="0">
            <a:noAutofit/>
          </a:bodyPr>
          <a:lstStyle/>
          <a:p>
            <a:pPr marL="12700" lvl="0" indent="0" algn="l" rtl="0">
              <a:spcBef>
                <a:spcPts val="0"/>
              </a:spcBef>
              <a:spcAft>
                <a:spcPts val="0"/>
              </a:spcAft>
              <a:buNone/>
            </a:pPr>
            <a:r>
              <a:rPr lang="en" sz="1200" b="1">
                <a:solidFill>
                  <a:srgbClr val="903434"/>
                </a:solidFill>
                <a:latin typeface="Times New Roman"/>
                <a:ea typeface="Times New Roman"/>
                <a:cs typeface="Times New Roman"/>
                <a:sym typeface="Times New Roman"/>
              </a:rPr>
              <a:t>Exotic Alternatives </a:t>
            </a:r>
            <a:endParaRPr sz="1200" b="1">
              <a:solidFill>
                <a:srgbClr val="903434"/>
              </a:solidFill>
              <a:latin typeface="Times New Roman"/>
              <a:ea typeface="Times New Roman"/>
              <a:cs typeface="Times New Roman"/>
              <a:sym typeface="Times New Roman"/>
            </a:endParaRPr>
          </a:p>
        </p:txBody>
      </p:sp>
      <p:pic>
        <p:nvPicPr>
          <p:cNvPr id="1074" name="Google Shape;1074;g1ed21f10a80_0_96"/>
          <p:cNvPicPr preferRelativeResize="0"/>
          <p:nvPr/>
        </p:nvPicPr>
        <p:blipFill>
          <a:blip r:embed="rId5">
            <a:alphaModFix/>
          </a:blip>
          <a:stretch>
            <a:fillRect/>
          </a:stretch>
        </p:blipFill>
        <p:spPr>
          <a:xfrm>
            <a:off x="4549850" y="28567"/>
            <a:ext cx="1620700" cy="759900"/>
          </a:xfrm>
          <a:prstGeom prst="rect">
            <a:avLst/>
          </a:prstGeom>
          <a:noFill/>
          <a:ln>
            <a:noFill/>
          </a:ln>
        </p:spPr>
      </p:pic>
      <p:pic>
        <p:nvPicPr>
          <p:cNvPr id="1075" name="Google Shape;1075;g1ed21f10a80_0_96"/>
          <p:cNvPicPr preferRelativeResize="0"/>
          <p:nvPr/>
        </p:nvPicPr>
        <p:blipFill>
          <a:blip r:embed="rId6">
            <a:alphaModFix/>
          </a:blip>
          <a:stretch>
            <a:fillRect/>
          </a:stretch>
        </p:blipFill>
        <p:spPr>
          <a:xfrm>
            <a:off x="6261350" y="43925"/>
            <a:ext cx="1555950" cy="729200"/>
          </a:xfrm>
          <a:prstGeom prst="rect">
            <a:avLst/>
          </a:prstGeom>
          <a:noFill/>
          <a:ln>
            <a:noFill/>
          </a:ln>
        </p:spPr>
      </p:pic>
      <p:sp>
        <p:nvSpPr>
          <p:cNvPr id="1076" name="Google Shape;1076;g1ed21f10a80_0_96"/>
          <p:cNvSpPr txBox="1"/>
          <p:nvPr/>
        </p:nvSpPr>
        <p:spPr>
          <a:xfrm>
            <a:off x="854875" y="2330575"/>
            <a:ext cx="5193300" cy="674100"/>
          </a:xfrm>
          <a:prstGeom prst="rect">
            <a:avLst/>
          </a:prstGeom>
          <a:noFill/>
          <a:ln>
            <a:noFill/>
          </a:ln>
        </p:spPr>
        <p:txBody>
          <a:bodyPr spcFirstLastPara="1" wrap="square" lIns="91425" tIns="91425" rIns="91425" bIns="91425" anchor="t" anchorCtr="0">
            <a:noAutofit/>
          </a:bodyPr>
          <a:lstStyle/>
          <a:p>
            <a:pPr marL="203200" lvl="0" indent="-203200" algn="just" rtl="0">
              <a:spcBef>
                <a:spcPts val="0"/>
              </a:spcBef>
              <a:spcAft>
                <a:spcPts val="0"/>
              </a:spcAft>
              <a:buClr>
                <a:srgbClr val="800000"/>
              </a:buClr>
              <a:buSzPts val="1400"/>
              <a:buFont typeface="Times New Roman"/>
              <a:buChar char="•"/>
            </a:pPr>
            <a:r>
              <a:rPr lang="en" b="1">
                <a:solidFill>
                  <a:srgbClr val="800000"/>
                </a:solidFill>
                <a:latin typeface="Times New Roman"/>
                <a:ea typeface="Times New Roman"/>
                <a:cs typeface="Times New Roman"/>
                <a:sym typeface="Times New Roman"/>
              </a:rPr>
              <a:t>The demand for third-party litigation funders</a:t>
            </a:r>
            <a:endParaRPr b="1">
              <a:solidFill>
                <a:srgbClr val="800000"/>
              </a:solidFill>
              <a:latin typeface="Times New Roman"/>
              <a:ea typeface="Times New Roman"/>
              <a:cs typeface="Times New Roman"/>
              <a:sym typeface="Times New Roman"/>
            </a:endParaRPr>
          </a:p>
          <a:p>
            <a:pPr marL="457200" lvl="0" indent="-304800" algn="just"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Acceptance of funding gives plaintiffs an opportunity to fight injustice</a:t>
            </a:r>
            <a:endParaRPr sz="1200">
              <a:solidFill>
                <a:schemeClr val="dk1"/>
              </a:solidFill>
              <a:latin typeface="Times New Roman"/>
              <a:ea typeface="Times New Roman"/>
              <a:cs typeface="Times New Roman"/>
              <a:sym typeface="Times New Roman"/>
            </a:endParaRPr>
          </a:p>
          <a:p>
            <a:pPr marL="457200" lvl="0" indent="-304800" algn="just"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Litigation judgements are uncorrelated to market movements</a:t>
            </a:r>
            <a:endParaRPr sz="2100">
              <a:solidFill>
                <a:schemeClr val="dk1"/>
              </a:solidFill>
              <a:latin typeface="Calibri"/>
              <a:ea typeface="Calibri"/>
              <a:cs typeface="Calibri"/>
              <a:sym typeface="Calibri"/>
            </a:endParaRPr>
          </a:p>
        </p:txBody>
      </p:sp>
      <p:pic>
        <p:nvPicPr>
          <p:cNvPr id="1077" name="Google Shape;1077;g1ed21f10a80_0_96"/>
          <p:cNvPicPr preferRelativeResize="0"/>
          <p:nvPr/>
        </p:nvPicPr>
        <p:blipFill>
          <a:blip r:embed="rId7">
            <a:alphaModFix/>
          </a:blip>
          <a:stretch>
            <a:fillRect/>
          </a:stretch>
        </p:blipFill>
        <p:spPr>
          <a:xfrm>
            <a:off x="341300" y="3477625"/>
            <a:ext cx="8613175" cy="1229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g1ed21f10a80_0_123"/>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4" name="Google Shape;1084;g1ed21f10a80_0_123"/>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5" name="Google Shape;1085;g1ed21f10a80_0_123"/>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6" name="Google Shape;1086;g1ed21f10a80_0_123"/>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7" name="Google Shape;1087;g1ed21f10a80_0_12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38</a:t>
            </a:fld>
            <a:endParaRPr/>
          </a:p>
        </p:txBody>
      </p:sp>
      <p:sp>
        <p:nvSpPr>
          <p:cNvPr id="1088" name="Google Shape;1088;g1ed21f10a80_0_123"/>
          <p:cNvSpPr txBox="1"/>
          <p:nvPr/>
        </p:nvSpPr>
        <p:spPr>
          <a:xfrm>
            <a:off x="1026001" y="4811050"/>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John Sprufero</a:t>
            </a:r>
            <a:endParaRPr sz="1000" b="0" i="0" u="none" strike="noStrike" cap="none">
              <a:solidFill>
                <a:schemeClr val="dk1"/>
              </a:solidFill>
              <a:latin typeface="Times New Roman"/>
              <a:ea typeface="Times New Roman"/>
              <a:cs typeface="Times New Roman"/>
              <a:sym typeface="Times New Roman"/>
            </a:endParaRPr>
          </a:p>
        </p:txBody>
      </p:sp>
      <p:pic>
        <p:nvPicPr>
          <p:cNvPr id="1089" name="Google Shape;1089;g1ed21f10a80_0_123"/>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1090" name="Google Shape;1090;g1ed21f10a80_0_123"/>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1091" name="Google Shape;1091;g1ed21f10a80_0_123"/>
          <p:cNvSpPr/>
          <p:nvPr/>
        </p:nvSpPr>
        <p:spPr>
          <a:xfrm>
            <a:off x="1026000" y="1202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1092" name="Google Shape;1092;g1ed21f10a80_0_123"/>
          <p:cNvSpPr txBox="1"/>
          <p:nvPr/>
        </p:nvSpPr>
        <p:spPr>
          <a:xfrm>
            <a:off x="994400" y="1493650"/>
            <a:ext cx="2134500" cy="997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a:latin typeface="Times New Roman"/>
                <a:ea typeface="Times New Roman"/>
                <a:cs typeface="Times New Roman"/>
                <a:sym typeface="Times New Roman"/>
              </a:rPr>
              <a:t>10/30 - Bought BUR</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100">
                <a:latin typeface="Times New Roman"/>
                <a:ea typeface="Times New Roman"/>
                <a:cs typeface="Times New Roman"/>
                <a:sym typeface="Times New Roman"/>
              </a:rPr>
              <a:t>10/30 - Sold PL</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100">
                <a:latin typeface="Times New Roman"/>
                <a:ea typeface="Times New Roman"/>
                <a:cs typeface="Times New Roman"/>
                <a:sym typeface="Times New Roman"/>
              </a:rPr>
              <a:t>10/30 - Sold FPI</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100">
                <a:latin typeface="Times New Roman"/>
                <a:ea typeface="Times New Roman"/>
                <a:cs typeface="Times New Roman"/>
                <a:sym typeface="Times New Roman"/>
              </a:rPr>
              <a:t>10/30 - Sold GlAD</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00">
              <a:latin typeface="Times New Roman"/>
              <a:ea typeface="Times New Roman"/>
              <a:cs typeface="Times New Roman"/>
              <a:sym typeface="Times New Roman"/>
            </a:endParaRPr>
          </a:p>
        </p:txBody>
      </p:sp>
      <p:sp>
        <p:nvSpPr>
          <p:cNvPr id="1093" name="Google Shape;1093;g1ed21f10a80_0_123"/>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a:solidFill>
                  <a:srgbClr val="000000"/>
                </a:solidFill>
                <a:latin typeface="Times New Roman"/>
                <a:ea typeface="Times New Roman"/>
                <a:cs typeface="Times New Roman"/>
                <a:sym typeface="Times New Roman"/>
              </a:rPr>
              <a:t>Fall </a:t>
            </a:r>
            <a:r>
              <a:rPr lang="en" sz="1200" b="0" i="0" u="none" strike="noStrike" cap="none">
                <a:solidFill>
                  <a:srgbClr val="000000"/>
                </a:solidFill>
                <a:latin typeface="Times New Roman"/>
                <a:ea typeface="Times New Roman"/>
                <a:cs typeface="Times New Roman"/>
                <a:sym typeface="Times New Roman"/>
              </a:rPr>
              <a:t>202</a:t>
            </a:r>
            <a:r>
              <a:rPr lang="en" sz="1200">
                <a:latin typeface="Times New Roman"/>
                <a:ea typeface="Times New Roman"/>
                <a:cs typeface="Times New Roman"/>
                <a:sym typeface="Times New Roman"/>
              </a:rPr>
              <a:t>3</a:t>
            </a:r>
            <a:r>
              <a:rPr lang="en" sz="1200" b="0" i="0" u="none" strike="noStrike" cap="none">
                <a:solidFill>
                  <a:srgbClr val="000000"/>
                </a:solidFill>
                <a:latin typeface="Times New Roman"/>
                <a:ea typeface="Times New Roman"/>
                <a:cs typeface="Times New Roman"/>
                <a:sym typeface="Times New Roman"/>
              </a:rPr>
              <a:t> Return:</a:t>
            </a:r>
            <a:r>
              <a:rPr lang="en" sz="1200">
                <a:solidFill>
                  <a:srgbClr val="000000"/>
                </a:solidFill>
                <a:latin typeface="Times New Roman"/>
                <a:ea typeface="Times New Roman"/>
                <a:cs typeface="Times New Roman"/>
                <a:sym typeface="Times New Roman"/>
              </a:rPr>
              <a:t> </a:t>
            </a:r>
            <a:r>
              <a:rPr lang="en" sz="1200" b="1">
                <a:solidFill>
                  <a:srgbClr val="FF0000"/>
                </a:solidFill>
                <a:latin typeface="Times New Roman"/>
                <a:ea typeface="Times New Roman"/>
                <a:cs typeface="Times New Roman"/>
                <a:sym typeface="Times New Roman"/>
              </a:rPr>
              <a:t>-3.22</a:t>
            </a:r>
            <a:endParaRPr sz="1200" b="1">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Clr>
                <a:srgbClr val="000000"/>
              </a:buClr>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b="1" i="0" u="none" strike="noStrike" cap="none">
                <a:solidFill>
                  <a:srgbClr val="FF0000"/>
                </a:solidFill>
                <a:latin typeface="Times New Roman"/>
                <a:ea typeface="Times New Roman"/>
                <a:cs typeface="Times New Roman"/>
                <a:sym typeface="Times New Roman"/>
              </a:rPr>
              <a:t>-0.09</a:t>
            </a:r>
            <a:endParaRPr sz="1200" b="1">
              <a:solidFill>
                <a:srgbClr val="FF000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Clr>
                <a:srgbClr val="000000"/>
              </a:buClr>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b="1">
                <a:solidFill>
                  <a:srgbClr val="000000"/>
                </a:solidFill>
                <a:latin typeface="Times New Roman"/>
                <a:ea typeface="Times New Roman"/>
                <a:cs typeface="Times New Roman"/>
                <a:sym typeface="Times New Roman"/>
              </a:rPr>
              <a:t>0.00</a:t>
            </a:r>
            <a:endParaRPr sz="1200" b="1">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Clr>
                <a:srgbClr val="000000"/>
              </a:buClr>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b="1">
                <a:solidFill>
                  <a:srgbClr val="FF0000"/>
                </a:solidFill>
                <a:latin typeface="Times New Roman"/>
                <a:ea typeface="Times New Roman"/>
                <a:cs typeface="Times New Roman"/>
                <a:sym typeface="Times New Roman"/>
              </a:rPr>
              <a:t>-0.09</a:t>
            </a:r>
            <a:endParaRPr sz="1200" b="1">
              <a:solidFill>
                <a:srgbClr val="FF000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1094" name="Google Shape;1094;g1ed21f10a80_0_123"/>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1095" name="Google Shape;1095;g1ed21f10a80_0_123"/>
          <p:cNvSpPr txBox="1"/>
          <p:nvPr/>
        </p:nvSpPr>
        <p:spPr>
          <a:xfrm>
            <a:off x="3356375" y="1515650"/>
            <a:ext cx="2640900" cy="1551000"/>
          </a:xfrm>
          <a:prstGeom prst="rect">
            <a:avLst/>
          </a:prstGeom>
          <a:noFill/>
          <a:ln>
            <a:noFill/>
          </a:ln>
        </p:spPr>
        <p:txBody>
          <a:bodyPr spcFirstLastPara="1" wrap="square" lIns="0" tIns="6650" rIns="0" bIns="0" anchor="t" anchorCtr="0">
            <a:noAutofit/>
          </a:bodyPr>
          <a:lstStyle/>
          <a:p>
            <a:pPr marL="279400" lvl="0" indent="-279400" algn="l" rtl="0">
              <a:lnSpc>
                <a:spcPct val="101600"/>
              </a:lnSpc>
              <a:spcBef>
                <a:spcPts val="600"/>
              </a:spcBef>
              <a:spcAft>
                <a:spcPts val="0"/>
              </a:spcAft>
              <a:buClr>
                <a:srgbClr val="800000"/>
              </a:buClr>
              <a:buSzPts val="1400"/>
              <a:buChar char="●"/>
            </a:pPr>
            <a:r>
              <a:rPr lang="en" sz="1200" b="1">
                <a:solidFill>
                  <a:srgbClr val="800000"/>
                </a:solidFill>
                <a:latin typeface="Times New Roman"/>
                <a:ea typeface="Times New Roman"/>
                <a:cs typeface="Times New Roman"/>
                <a:sym typeface="Times New Roman"/>
              </a:rPr>
              <a:t>Scarce Clean Water</a:t>
            </a:r>
            <a:endParaRPr sz="1200" b="1">
              <a:solidFill>
                <a:srgbClr val="800000"/>
              </a:solidFill>
              <a:latin typeface="Times New Roman"/>
              <a:ea typeface="Times New Roman"/>
              <a:cs typeface="Times New Roman"/>
              <a:sym typeface="Times New Roman"/>
            </a:endParaRPr>
          </a:p>
          <a:p>
            <a:pPr marL="279400" lvl="0" indent="-279400" algn="l" rtl="0">
              <a:lnSpc>
                <a:spcPct val="101600"/>
              </a:lnSpc>
              <a:spcBef>
                <a:spcPts val="600"/>
              </a:spcBef>
              <a:spcAft>
                <a:spcPts val="0"/>
              </a:spcAft>
              <a:buClr>
                <a:srgbClr val="800000"/>
              </a:buClr>
              <a:buSzPts val="1400"/>
              <a:buChar char="●"/>
            </a:pPr>
            <a:r>
              <a:rPr lang="en" sz="1200" b="1">
                <a:solidFill>
                  <a:srgbClr val="800000"/>
                </a:solidFill>
                <a:latin typeface="Times New Roman"/>
                <a:ea typeface="Times New Roman"/>
                <a:cs typeface="Times New Roman"/>
                <a:sym typeface="Times New Roman"/>
              </a:rPr>
              <a:t>Large-scale court victories</a:t>
            </a:r>
            <a:endParaRPr sz="1200" b="1">
              <a:solidFill>
                <a:srgbClr val="800000"/>
              </a:solidFill>
              <a:latin typeface="Times New Roman"/>
              <a:ea typeface="Times New Roman"/>
              <a:cs typeface="Times New Roman"/>
              <a:sym typeface="Times New Roman"/>
            </a:endParaRPr>
          </a:p>
          <a:p>
            <a:pPr marL="279400" lvl="0" indent="-266700" algn="l" rtl="0">
              <a:lnSpc>
                <a:spcPct val="101600"/>
              </a:lnSpc>
              <a:spcBef>
                <a:spcPts val="600"/>
              </a:spcBef>
              <a:spcAft>
                <a:spcPts val="0"/>
              </a:spcAft>
              <a:buClr>
                <a:srgbClr val="800000"/>
              </a:buClr>
              <a:buSzPts val="1200"/>
              <a:buFont typeface="Times New Roman"/>
              <a:buChar char="●"/>
            </a:pPr>
            <a:r>
              <a:rPr lang="en" sz="1200" b="1">
                <a:solidFill>
                  <a:srgbClr val="800000"/>
                </a:solidFill>
                <a:latin typeface="Times New Roman"/>
                <a:ea typeface="Times New Roman"/>
                <a:cs typeface="Times New Roman"/>
                <a:sym typeface="Times New Roman"/>
              </a:rPr>
              <a:t>Growing capital in uncrowded markets</a:t>
            </a:r>
            <a:endParaRPr sz="1200" b="1">
              <a:solidFill>
                <a:srgbClr val="800000"/>
              </a:solidFill>
              <a:latin typeface="Times New Roman"/>
              <a:ea typeface="Times New Roman"/>
              <a:cs typeface="Times New Roman"/>
              <a:sym typeface="Times New Roman"/>
            </a:endParaRPr>
          </a:p>
        </p:txBody>
      </p:sp>
      <p:sp>
        <p:nvSpPr>
          <p:cNvPr id="1096" name="Google Shape;1096;g1ed21f10a80_0_123"/>
          <p:cNvSpPr txBox="1"/>
          <p:nvPr/>
        </p:nvSpPr>
        <p:spPr>
          <a:xfrm>
            <a:off x="854875" y="350550"/>
            <a:ext cx="6127500" cy="476400"/>
          </a:xfrm>
          <a:prstGeom prst="rect">
            <a:avLst/>
          </a:prstGeom>
          <a:noFill/>
          <a:ln>
            <a:noFill/>
          </a:ln>
        </p:spPr>
        <p:txBody>
          <a:bodyPr spcFirstLastPara="1" wrap="square" lIns="0" tIns="9525" rIns="0" bIns="0" anchor="t" anchorCtr="0">
            <a:noAutofit/>
          </a:bodyPr>
          <a:lstStyle/>
          <a:p>
            <a:pPr marL="12700" lvl="0" indent="0" algn="l" rtl="0">
              <a:spcBef>
                <a:spcPts val="0"/>
              </a:spcBef>
              <a:spcAft>
                <a:spcPts val="0"/>
              </a:spcAft>
              <a:buNone/>
            </a:pPr>
            <a:r>
              <a:rPr lang="en" sz="1200" b="1">
                <a:solidFill>
                  <a:srgbClr val="903434"/>
                </a:solidFill>
                <a:latin typeface="Times New Roman"/>
                <a:ea typeface="Times New Roman"/>
                <a:cs typeface="Times New Roman"/>
                <a:sym typeface="Times New Roman"/>
              </a:rPr>
              <a:t>Exotic Alternatives </a:t>
            </a:r>
            <a:endParaRPr sz="1200" b="1">
              <a:solidFill>
                <a:srgbClr val="903434"/>
              </a:solidFill>
              <a:latin typeface="Times New Roman"/>
              <a:ea typeface="Times New Roman"/>
              <a:cs typeface="Times New Roman"/>
              <a:sym typeface="Times New Roman"/>
            </a:endParaRPr>
          </a:p>
        </p:txBody>
      </p:sp>
      <p:pic>
        <p:nvPicPr>
          <p:cNvPr id="1097" name="Google Shape;1097;g1ed21f10a80_0_123"/>
          <p:cNvPicPr preferRelativeResize="0"/>
          <p:nvPr/>
        </p:nvPicPr>
        <p:blipFill>
          <a:blip r:embed="rId4">
            <a:alphaModFix/>
          </a:blip>
          <a:stretch>
            <a:fillRect/>
          </a:stretch>
        </p:blipFill>
        <p:spPr>
          <a:xfrm>
            <a:off x="2248000" y="208425"/>
            <a:ext cx="2211051" cy="400200"/>
          </a:xfrm>
          <a:prstGeom prst="rect">
            <a:avLst/>
          </a:prstGeom>
          <a:noFill/>
          <a:ln>
            <a:noFill/>
          </a:ln>
        </p:spPr>
      </p:pic>
      <p:pic>
        <p:nvPicPr>
          <p:cNvPr id="1098" name="Google Shape;1098;g1ed21f10a80_0_123"/>
          <p:cNvPicPr preferRelativeResize="0"/>
          <p:nvPr/>
        </p:nvPicPr>
        <p:blipFill>
          <a:blip r:embed="rId5">
            <a:alphaModFix/>
          </a:blip>
          <a:stretch>
            <a:fillRect/>
          </a:stretch>
        </p:blipFill>
        <p:spPr>
          <a:xfrm>
            <a:off x="4549850" y="28567"/>
            <a:ext cx="1620700" cy="759900"/>
          </a:xfrm>
          <a:prstGeom prst="rect">
            <a:avLst/>
          </a:prstGeom>
          <a:noFill/>
          <a:ln>
            <a:noFill/>
          </a:ln>
        </p:spPr>
      </p:pic>
      <p:pic>
        <p:nvPicPr>
          <p:cNvPr id="1099" name="Google Shape;1099;g1ed21f10a80_0_123"/>
          <p:cNvPicPr preferRelativeResize="0"/>
          <p:nvPr/>
        </p:nvPicPr>
        <p:blipFill>
          <a:blip r:embed="rId6">
            <a:alphaModFix/>
          </a:blip>
          <a:stretch>
            <a:fillRect/>
          </a:stretch>
        </p:blipFill>
        <p:spPr>
          <a:xfrm>
            <a:off x="6261350" y="43925"/>
            <a:ext cx="1555950" cy="729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g2a267742bcf_1_30"/>
          <p:cNvSpPr/>
          <p:nvPr/>
        </p:nvSpPr>
        <p:spPr>
          <a:xfrm>
            <a:off x="994410"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6" name="Google Shape;1106;g2a267742bcf_1_30"/>
          <p:cNvSpPr/>
          <p:nvPr/>
        </p:nvSpPr>
        <p:spPr>
          <a:xfrm>
            <a:off x="0"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7" name="Google Shape;1107;g2a267742bcf_1_3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8" name="Google Shape;1108;g2a267742bcf_1_30"/>
          <p:cNvSpPr/>
          <p:nvPr/>
        </p:nvSpPr>
        <p:spPr>
          <a:xfrm>
            <a:off x="0"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9" name="Google Shape;1109;g2a267742bcf_1_3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200"/>
              <a:buFont typeface="Arial"/>
              <a:buNone/>
            </a:pPr>
            <a:endParaRPr sz="1000" b="0" i="0" u="none" strike="noStrike" cap="none">
              <a:solidFill>
                <a:schemeClr val="dk1"/>
              </a:solidFill>
              <a:latin typeface="Times New Roman"/>
              <a:ea typeface="Times New Roman"/>
              <a:cs typeface="Times New Roman"/>
              <a:sym typeface="Times New Roman"/>
            </a:endParaRPr>
          </a:p>
        </p:txBody>
      </p:sp>
      <p:sp>
        <p:nvSpPr>
          <p:cNvPr id="1110" name="Google Shape;1110;g2a267742bcf_1_30"/>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SzPts val="1100"/>
              <a:buNone/>
            </a:pPr>
            <a:r>
              <a:rPr lang="en" sz="1200"/>
              <a:t>Spring 2024 Initiatives</a:t>
            </a:r>
            <a:endParaRPr sz="1200"/>
          </a:p>
        </p:txBody>
      </p:sp>
      <p:sp>
        <p:nvSpPr>
          <p:cNvPr id="1111" name="Google Shape;1111;g2a267742bcf_1_3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fld id="{00000000-1234-1234-1234-123412341234}" type="slidenum">
              <a:rPr lang="en"/>
              <a:t>39</a:t>
            </a:fld>
            <a:endParaRPr/>
          </a:p>
        </p:txBody>
      </p:sp>
      <p:sp>
        <p:nvSpPr>
          <p:cNvPr id="1112" name="Google Shape;1112;g2a267742bcf_1_30"/>
          <p:cNvSpPr/>
          <p:nvPr/>
        </p:nvSpPr>
        <p:spPr>
          <a:xfrm>
            <a:off x="2025300" y="1190825"/>
            <a:ext cx="5016300" cy="423000"/>
          </a:xfrm>
          <a:prstGeom prst="rect">
            <a:avLst/>
          </a:prstGeom>
          <a:solidFill>
            <a:srgbClr val="9E0000"/>
          </a:solidFill>
          <a:ln w="25400" cap="flat" cmpd="sng">
            <a:solidFill>
              <a:srgbClr val="90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i="1">
                <a:solidFill>
                  <a:schemeClr val="lt1"/>
                </a:solidFill>
                <a:latin typeface="Times New Roman"/>
                <a:ea typeface="Times New Roman"/>
                <a:cs typeface="Times New Roman"/>
                <a:sym typeface="Times New Roman"/>
              </a:rPr>
              <a:t>Forward Looking</a:t>
            </a:r>
            <a:endParaRPr sz="1900" b="0" i="0" u="none" strike="noStrike" cap="none">
              <a:solidFill>
                <a:srgbClr val="000000"/>
              </a:solidFill>
              <a:latin typeface="Arial"/>
              <a:ea typeface="Arial"/>
              <a:cs typeface="Arial"/>
              <a:sym typeface="Arial"/>
            </a:endParaRPr>
          </a:p>
        </p:txBody>
      </p:sp>
      <p:pic>
        <p:nvPicPr>
          <p:cNvPr id="1113" name="Google Shape;1113;g2a267742bcf_1_30"/>
          <p:cNvPicPr preferRelativeResize="0"/>
          <p:nvPr/>
        </p:nvPicPr>
        <p:blipFill rotWithShape="1">
          <a:blip r:embed="rId3">
            <a:alphaModFix/>
          </a:blip>
          <a:srcRect/>
          <a:stretch/>
        </p:blipFill>
        <p:spPr>
          <a:xfrm>
            <a:off x="3272263" y="3880274"/>
            <a:ext cx="2605635" cy="665400"/>
          </a:xfrm>
          <a:prstGeom prst="rect">
            <a:avLst/>
          </a:prstGeom>
          <a:noFill/>
          <a:ln>
            <a:noFill/>
          </a:ln>
        </p:spPr>
      </p:pic>
      <p:sp>
        <p:nvSpPr>
          <p:cNvPr id="1114" name="Google Shape;1114;g2a267742bcf_1_30"/>
          <p:cNvSpPr txBox="1"/>
          <p:nvPr/>
        </p:nvSpPr>
        <p:spPr>
          <a:xfrm>
            <a:off x="1889938" y="1735488"/>
            <a:ext cx="5370300" cy="1834800"/>
          </a:xfrm>
          <a:prstGeom prst="rect">
            <a:avLst/>
          </a:prstGeom>
          <a:noFill/>
          <a:ln>
            <a:noFill/>
          </a:ln>
        </p:spPr>
        <p:txBody>
          <a:bodyPr spcFirstLastPara="1" wrap="square" lIns="91425" tIns="45700" rIns="91425" bIns="45700" anchor="t" anchorCtr="0">
            <a:spAutoFit/>
          </a:bodyPr>
          <a:lstStyle/>
          <a:p>
            <a:pPr marL="457200" marR="0" lvl="0" indent="-317500" algn="l" rtl="0">
              <a:lnSpc>
                <a:spcPct val="115000"/>
              </a:lnSpc>
              <a:spcBef>
                <a:spcPts val="0"/>
              </a:spcBef>
              <a:spcAft>
                <a:spcPts val="0"/>
              </a:spcAft>
              <a:buClr>
                <a:schemeClr val="dk1"/>
              </a:buClr>
              <a:buSzPts val="1400"/>
              <a:buFont typeface="Times New Roman"/>
              <a:buChar char="❖"/>
            </a:pPr>
            <a:r>
              <a:rPr lang="en" sz="1400" b="0" i="0" u="none" strike="noStrike" cap="none">
                <a:solidFill>
                  <a:schemeClr val="dk1"/>
                </a:solidFill>
                <a:latin typeface="Times New Roman"/>
                <a:ea typeface="Times New Roman"/>
                <a:cs typeface="Times New Roman"/>
                <a:sym typeface="Times New Roman"/>
              </a:rPr>
              <a:t>Currently, minimum of 15% allocated to benchmark</a:t>
            </a:r>
            <a:endParaRPr sz="1400" b="0" i="0" u="none" strike="noStrike" cap="none">
              <a:solidFill>
                <a:srgbClr val="000000"/>
              </a:solidFill>
              <a:latin typeface="Times New Roman"/>
              <a:ea typeface="Times New Roman"/>
              <a:cs typeface="Times New Roman"/>
              <a:sym typeface="Times New Roman"/>
            </a:endParaRPr>
          </a:p>
          <a:p>
            <a:pPr marL="914400" marR="0" lvl="1" indent="-317500" algn="l" rtl="0">
              <a:lnSpc>
                <a:spcPct val="115000"/>
              </a:lnSpc>
              <a:spcBef>
                <a:spcPts val="0"/>
              </a:spcBef>
              <a:spcAft>
                <a:spcPts val="0"/>
              </a:spcAft>
              <a:buClr>
                <a:srgbClr val="000000"/>
              </a:buClr>
              <a:buSzPts val="1400"/>
              <a:buFont typeface="Noto Sans Symbols"/>
              <a:buChar char="○"/>
            </a:pPr>
            <a:r>
              <a:rPr lang="en" sz="1400" b="0" i="0" u="none" strike="noStrike" cap="none">
                <a:solidFill>
                  <a:srgbClr val="000000"/>
                </a:solidFill>
                <a:latin typeface="Times New Roman"/>
                <a:ea typeface="Times New Roman"/>
                <a:cs typeface="Times New Roman"/>
                <a:sym typeface="Times New Roman"/>
              </a:rPr>
              <a:t>Proposal to increase minimum allocation to 25%</a:t>
            </a:r>
            <a:endParaRPr sz="1400" b="0" i="0" u="none" strike="noStrike" cap="none">
              <a:solidFill>
                <a:srgbClr val="000000"/>
              </a:solidFill>
              <a:latin typeface="Times New Roman"/>
              <a:ea typeface="Times New Roman"/>
              <a:cs typeface="Times New Roman"/>
              <a:sym typeface="Times New Roman"/>
            </a:endParaRPr>
          </a:p>
          <a:p>
            <a:pPr marL="457200" marR="0" lvl="0" indent="-317500" algn="l" rtl="0">
              <a:lnSpc>
                <a:spcPct val="115000"/>
              </a:lnSpc>
              <a:spcBef>
                <a:spcPts val="0"/>
              </a:spcBef>
              <a:spcAft>
                <a:spcPts val="0"/>
              </a:spcAft>
              <a:buClr>
                <a:srgbClr val="000000"/>
              </a:buClr>
              <a:buSzPts val="1400"/>
              <a:buFont typeface="Times New Roman"/>
              <a:buChar char="❖"/>
            </a:pPr>
            <a:r>
              <a:rPr lang="en">
                <a:latin typeface="Times New Roman"/>
                <a:ea typeface="Times New Roman"/>
                <a:cs typeface="Times New Roman"/>
                <a:sym typeface="Times New Roman"/>
              </a:rPr>
              <a:t>Continue risk management </a:t>
            </a:r>
            <a:endParaRPr>
              <a:latin typeface="Times New Roman"/>
              <a:ea typeface="Times New Roman"/>
              <a:cs typeface="Times New Roman"/>
              <a:sym typeface="Times New Roman"/>
            </a:endParaRPr>
          </a:p>
          <a:p>
            <a:pPr marL="457200" marR="0" lvl="0"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Aligning more toward the benchmark</a:t>
            </a:r>
            <a:endParaRPr>
              <a:latin typeface="Times New Roman"/>
              <a:ea typeface="Times New Roman"/>
              <a:cs typeface="Times New Roman"/>
              <a:sym typeface="Times New Roman"/>
            </a:endParaRPr>
          </a:p>
          <a:p>
            <a:pPr marL="457200" marR="0" lvl="0" indent="-317500" algn="l" rtl="0">
              <a:lnSpc>
                <a:spcPct val="115000"/>
              </a:lnSpc>
              <a:spcBef>
                <a:spcPts val="0"/>
              </a:spcBef>
              <a:spcAft>
                <a:spcPts val="0"/>
              </a:spcAft>
              <a:buSzPts val="1400"/>
              <a:buFont typeface="Times New Roman"/>
              <a:buChar char="❖"/>
            </a:pPr>
            <a:r>
              <a:rPr lang="en">
                <a:latin typeface="Times New Roman"/>
                <a:ea typeface="Times New Roman"/>
                <a:cs typeface="Times New Roman"/>
                <a:sym typeface="Times New Roman"/>
              </a:rPr>
              <a:t>More precise allocation &amp; selection </a:t>
            </a:r>
            <a:endParaRPr>
              <a:latin typeface="Times New Roman"/>
              <a:ea typeface="Times New Roman"/>
              <a:cs typeface="Times New Roman"/>
              <a:sym typeface="Times New Roman"/>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2a5d75c074a_5_200"/>
          <p:cNvPicPr preferRelativeResize="0"/>
          <p:nvPr/>
        </p:nvPicPr>
        <p:blipFill>
          <a:blip r:embed="rId3">
            <a:alphaModFix/>
          </a:blip>
          <a:stretch>
            <a:fillRect/>
          </a:stretch>
        </p:blipFill>
        <p:spPr>
          <a:xfrm>
            <a:off x="3844775" y="1051824"/>
            <a:ext cx="5261549" cy="4000725"/>
          </a:xfrm>
          <a:prstGeom prst="rect">
            <a:avLst/>
          </a:prstGeom>
          <a:noFill/>
          <a:ln>
            <a:noFill/>
          </a:ln>
        </p:spPr>
      </p:pic>
      <p:sp>
        <p:nvSpPr>
          <p:cNvPr id="308" name="Google Shape;308;g2a5d75c074a_5_200"/>
          <p:cNvSpPr txBox="1">
            <a:spLocks noGrp="1"/>
          </p:cNvSpPr>
          <p:nvPr>
            <p:ph type="title"/>
          </p:nvPr>
        </p:nvSpPr>
        <p:spPr>
          <a:xfrm>
            <a:off x="522684" y="548877"/>
            <a:ext cx="3634800" cy="367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900028"/>
              </a:buClr>
              <a:buSzPts val="1800"/>
              <a:buFont typeface="Open Sans"/>
              <a:buNone/>
            </a:pPr>
            <a:r>
              <a:rPr lang="en" sz="1800">
                <a:solidFill>
                  <a:srgbClr val="900028"/>
                </a:solidFill>
              </a:rPr>
              <a:t>PORTFOLIO CHARACTERISTICS</a:t>
            </a:r>
            <a:br>
              <a:rPr lang="en" sz="1800">
                <a:solidFill>
                  <a:srgbClr val="900028"/>
                </a:solidFill>
              </a:rPr>
            </a:br>
            <a:r>
              <a:rPr lang="en" sz="800">
                <a:solidFill>
                  <a:srgbClr val="90002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(AS OF 11/30/2023)</a:t>
            </a:r>
            <a:endParaRPr sz="2700">
              <a:solidFill>
                <a:srgbClr val="900028"/>
              </a:solidFill>
            </a:endParaRPr>
          </a:p>
        </p:txBody>
      </p:sp>
      <p:pic>
        <p:nvPicPr>
          <p:cNvPr id="309" name="Google Shape;309;g2a5d75c074a_5_200"/>
          <p:cNvPicPr preferRelativeResize="0"/>
          <p:nvPr/>
        </p:nvPicPr>
        <p:blipFill rotWithShape="1">
          <a:blip r:embed="rId4">
            <a:alphaModFix/>
          </a:blip>
          <a:srcRect/>
          <a:stretch/>
        </p:blipFill>
        <p:spPr>
          <a:xfrm>
            <a:off x="7470001" y="220517"/>
            <a:ext cx="1438520" cy="367309"/>
          </a:xfrm>
          <a:prstGeom prst="rect">
            <a:avLst/>
          </a:prstGeom>
          <a:noFill/>
          <a:ln>
            <a:noFill/>
          </a:ln>
        </p:spPr>
      </p:pic>
      <p:graphicFrame>
        <p:nvGraphicFramePr>
          <p:cNvPr id="310" name="Google Shape;310;g2a5d75c074a_5_200"/>
          <p:cNvGraphicFramePr/>
          <p:nvPr/>
        </p:nvGraphicFramePr>
        <p:xfrm>
          <a:off x="181200" y="1222937"/>
          <a:ext cx="3000000" cy="3000000"/>
        </p:xfrm>
        <a:graphic>
          <a:graphicData uri="http://schemas.openxmlformats.org/drawingml/2006/table">
            <a:tbl>
              <a:tblPr>
                <a:noFill/>
                <a:tableStyleId>{8213B069-A675-421C-A331-D541171C8BB8}</a:tableStyleId>
              </a:tblPr>
              <a:tblGrid>
                <a:gridCol w="833250">
                  <a:extLst>
                    <a:ext uri="{9D8B030D-6E8A-4147-A177-3AD203B41FA5}">
                      <a16:colId xmlns:a16="http://schemas.microsoft.com/office/drawing/2014/main" val="20000"/>
                    </a:ext>
                  </a:extLst>
                </a:gridCol>
                <a:gridCol w="513150">
                  <a:extLst>
                    <a:ext uri="{9D8B030D-6E8A-4147-A177-3AD203B41FA5}">
                      <a16:colId xmlns:a16="http://schemas.microsoft.com/office/drawing/2014/main" val="20001"/>
                    </a:ext>
                  </a:extLst>
                </a:gridCol>
                <a:gridCol w="633425">
                  <a:extLst>
                    <a:ext uri="{9D8B030D-6E8A-4147-A177-3AD203B41FA5}">
                      <a16:colId xmlns:a16="http://schemas.microsoft.com/office/drawing/2014/main" val="20002"/>
                    </a:ext>
                  </a:extLst>
                </a:gridCol>
                <a:gridCol w="661700">
                  <a:extLst>
                    <a:ext uri="{9D8B030D-6E8A-4147-A177-3AD203B41FA5}">
                      <a16:colId xmlns:a16="http://schemas.microsoft.com/office/drawing/2014/main" val="20003"/>
                    </a:ext>
                  </a:extLst>
                </a:gridCol>
                <a:gridCol w="901550">
                  <a:extLst>
                    <a:ext uri="{9D8B030D-6E8A-4147-A177-3AD203B41FA5}">
                      <a16:colId xmlns:a16="http://schemas.microsoft.com/office/drawing/2014/main" val="20004"/>
                    </a:ext>
                  </a:extLst>
                </a:gridCol>
                <a:gridCol w="627125">
                  <a:extLst>
                    <a:ext uri="{9D8B030D-6E8A-4147-A177-3AD203B41FA5}">
                      <a16:colId xmlns:a16="http://schemas.microsoft.com/office/drawing/2014/main" val="20005"/>
                    </a:ext>
                  </a:extLst>
                </a:gridCol>
              </a:tblGrid>
              <a:tr h="197350">
                <a:tc gridSpan="6">
                  <a:txBody>
                    <a:bodyPr/>
                    <a:lstStyle/>
                    <a:p>
                      <a:pPr marL="0" marR="0" lvl="0" indent="0" algn="ctr" rtl="0">
                        <a:spcBef>
                          <a:spcPts val="0"/>
                        </a:spcBef>
                        <a:spcAft>
                          <a:spcPts val="0"/>
                        </a:spcAft>
                        <a:buNone/>
                      </a:pPr>
                      <a:r>
                        <a:rPr lang="en" sz="1200">
                          <a:solidFill>
                            <a:srgbClr val="900028"/>
                          </a:solidFill>
                          <a:latin typeface="Open Sans"/>
                          <a:ea typeface="Open Sans"/>
                          <a:cs typeface="Open Sans"/>
                          <a:sym typeface="Open Sans"/>
                        </a:rPr>
                        <a:t>Ratios</a:t>
                      </a:r>
                      <a:endParaRPr sz="1200" b="0" i="0" u="none" strike="noStrike" cap="none">
                        <a:solidFill>
                          <a:srgbClr val="900028"/>
                        </a:solidFill>
                        <a:latin typeface="Open Sans"/>
                        <a:ea typeface="Open Sans"/>
                        <a:cs typeface="Open Sans"/>
                        <a:sym typeface="Open Sans"/>
                      </a:endParaRPr>
                    </a:p>
                  </a:txBody>
                  <a:tcPr marL="3575" marR="3575" marT="357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9925">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lvl="0" indent="0" algn="ctr" rtl="0">
                        <a:spcBef>
                          <a:spcPts val="0"/>
                        </a:spcBef>
                        <a:spcAft>
                          <a:spcPts val="0"/>
                        </a:spcAft>
                        <a:buNone/>
                      </a:pPr>
                      <a:r>
                        <a:rPr lang="en" sz="800" u="sng">
                          <a:latin typeface="Open Sans"/>
                          <a:ea typeface="Open Sans"/>
                          <a:cs typeface="Open Sans"/>
                          <a:sym typeface="Open Sans"/>
                        </a:rPr>
                        <a:t>Sharpe</a:t>
                      </a:r>
                      <a:endParaRPr sz="1100"/>
                    </a:p>
                  </a:txBody>
                  <a:tcPr marL="3575" marR="3575" marT="3575" marB="0" anchor="b">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u="sng">
                          <a:latin typeface="Open Sans"/>
                          <a:ea typeface="Open Sans"/>
                          <a:cs typeface="Open Sans"/>
                          <a:sym typeface="Open Sans"/>
                        </a:rPr>
                        <a:t>Beta</a:t>
                      </a:r>
                      <a:endParaRPr sz="800" b="0" i="0" u="sng" strike="noStrike" cap="none">
                        <a:solidFill>
                          <a:srgbClr val="000000"/>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u="sng">
                          <a:latin typeface="Open Sans"/>
                          <a:ea typeface="Open Sans"/>
                          <a:cs typeface="Open Sans"/>
                          <a:sym typeface="Open Sans"/>
                        </a:rPr>
                        <a:t>Jensen Alpha</a:t>
                      </a:r>
                      <a:endParaRPr sz="800" b="0" i="0" u="sng" strike="noStrike" cap="none">
                        <a:solidFill>
                          <a:srgbClr val="000000"/>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tcPr>
                </a:tc>
                <a:tc>
                  <a:txBody>
                    <a:bodyPr/>
                    <a:lstStyle/>
                    <a:p>
                      <a:pPr marL="0" marR="0" lvl="0" indent="0" algn="ctr" rtl="0">
                        <a:spcBef>
                          <a:spcPts val="0"/>
                        </a:spcBef>
                        <a:spcAft>
                          <a:spcPts val="0"/>
                        </a:spcAft>
                        <a:buNone/>
                      </a:pPr>
                      <a:r>
                        <a:rPr lang="en" sz="800" u="sng">
                          <a:latin typeface="Open Sans"/>
                          <a:ea typeface="Open Sans"/>
                          <a:cs typeface="Open Sans"/>
                          <a:sym typeface="Open Sans"/>
                        </a:rPr>
                        <a:t>Information Ratio</a:t>
                      </a:r>
                      <a:endParaRPr sz="800" b="0" i="0" u="sng"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ctr" rtl="0">
                        <a:spcBef>
                          <a:spcPts val="0"/>
                        </a:spcBef>
                        <a:spcAft>
                          <a:spcPts val="0"/>
                        </a:spcAft>
                        <a:buNone/>
                      </a:pPr>
                      <a:r>
                        <a:rPr lang="en" sz="800" u="sng">
                          <a:latin typeface="Open Sans"/>
                          <a:ea typeface="Open Sans"/>
                          <a:cs typeface="Open Sans"/>
                          <a:sym typeface="Open Sans"/>
                        </a:rPr>
                        <a:t>Standard Deviation (Annualized)</a:t>
                      </a:r>
                      <a:endParaRPr sz="800" b="0" i="0" u="sng"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1"/>
                  </a:ext>
                </a:extLst>
              </a:tr>
              <a:tr h="254775">
                <a:tc>
                  <a:txBody>
                    <a:bodyPr/>
                    <a:lstStyle/>
                    <a:p>
                      <a:pPr marL="0" marR="0" lvl="0" indent="0" algn="l" rtl="0">
                        <a:spcBef>
                          <a:spcPts val="0"/>
                        </a:spcBef>
                        <a:spcAft>
                          <a:spcPts val="0"/>
                        </a:spcAft>
                        <a:buNone/>
                      </a:pPr>
                      <a:r>
                        <a:rPr lang="en" sz="800" u="none" strike="noStrike" cap="none">
                          <a:solidFill>
                            <a:srgbClr val="900028"/>
                          </a:solidFill>
                          <a:latin typeface="Open Sans"/>
                          <a:ea typeface="Open Sans"/>
                          <a:cs typeface="Open Sans"/>
                          <a:sym typeface="Open Sans"/>
                        </a:rPr>
                        <a:t>SMIF Portfolio</a:t>
                      </a:r>
                      <a:endParaRPr sz="800" b="0" i="0" u="none" strike="noStrike" cap="none">
                        <a:solidFill>
                          <a:srgbClr val="900028"/>
                        </a:solidFill>
                        <a:latin typeface="Open Sans"/>
                        <a:ea typeface="Open Sans"/>
                        <a:cs typeface="Open Sans"/>
                        <a:sym typeface="Open Sans"/>
                      </a:endParaRPr>
                    </a:p>
                  </a:txBody>
                  <a:tcPr marL="3575" marR="3575" marT="3575" marB="0" anchor="b">
                    <a:lnR w="12700" cap="flat" cmpd="sng">
                      <a:solidFill>
                        <a:schemeClr val="lt1"/>
                      </a:solidFill>
                      <a:prstDash val="solid"/>
                      <a:round/>
                      <a:headEnd type="none" w="sm" len="sm"/>
                      <a:tailEnd type="none" w="sm" len="sm"/>
                    </a:lnR>
                  </a:tcPr>
                </a:tc>
                <a:tc>
                  <a:txBody>
                    <a:bodyPr/>
                    <a:lstStyle/>
                    <a:p>
                      <a:pPr marL="0" marR="0" lvl="0" indent="0" algn="ctr" rtl="0">
                        <a:spcBef>
                          <a:spcPts val="0"/>
                        </a:spcBef>
                        <a:spcAft>
                          <a:spcPts val="0"/>
                        </a:spcAft>
                        <a:buNone/>
                      </a:pPr>
                      <a:r>
                        <a:rPr lang="en" sz="800">
                          <a:solidFill>
                            <a:srgbClr val="900028"/>
                          </a:solidFill>
                          <a:latin typeface="Open Sans"/>
                          <a:ea typeface="Open Sans"/>
                          <a:cs typeface="Open Sans"/>
                          <a:sym typeface="Open Sans"/>
                        </a:rPr>
                        <a:t>0.69</a:t>
                      </a:r>
                      <a:endParaRPr sz="800" b="0" i="0" u="none" strike="noStrike" cap="none">
                        <a:solidFill>
                          <a:srgbClr val="900028"/>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a:solidFill>
                            <a:srgbClr val="900028"/>
                          </a:solidFill>
                          <a:latin typeface="Open Sans"/>
                          <a:ea typeface="Open Sans"/>
                          <a:cs typeface="Open Sans"/>
                          <a:sym typeface="Open Sans"/>
                        </a:rPr>
                        <a:t>0.90</a:t>
                      </a:r>
                      <a:endParaRPr sz="800" b="0" i="0" u="none" strike="noStrike" cap="none">
                        <a:solidFill>
                          <a:srgbClr val="900028"/>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a:solidFill>
                            <a:srgbClr val="900028"/>
                          </a:solidFill>
                          <a:latin typeface="Open Sans"/>
                          <a:ea typeface="Open Sans"/>
                          <a:cs typeface="Open Sans"/>
                          <a:sym typeface="Open Sans"/>
                        </a:rPr>
                        <a:t>2.25</a:t>
                      </a:r>
                      <a:endParaRPr sz="800" b="0" i="0" u="none" strike="noStrike" cap="none">
                        <a:solidFill>
                          <a:srgbClr val="900028"/>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tcPr>
                </a:tc>
                <a:tc>
                  <a:txBody>
                    <a:bodyPr/>
                    <a:lstStyle/>
                    <a:p>
                      <a:pPr marL="0" marR="0" lvl="0" indent="0" algn="ctr" rtl="0">
                        <a:spcBef>
                          <a:spcPts val="0"/>
                        </a:spcBef>
                        <a:spcAft>
                          <a:spcPts val="0"/>
                        </a:spcAft>
                        <a:buNone/>
                      </a:pPr>
                      <a:r>
                        <a:rPr lang="en" sz="800">
                          <a:solidFill>
                            <a:srgbClr val="900028"/>
                          </a:solidFill>
                          <a:latin typeface="Open Sans"/>
                          <a:ea typeface="Open Sans"/>
                          <a:cs typeface="Open Sans"/>
                          <a:sym typeface="Open Sans"/>
                        </a:rPr>
                        <a:t>0.60</a:t>
                      </a:r>
                      <a:endParaRPr sz="800" b="0" i="0" u="none" strike="noStrike" cap="none">
                        <a:solidFill>
                          <a:srgbClr val="900028"/>
                        </a:solidFill>
                        <a:latin typeface="Open Sans"/>
                        <a:ea typeface="Open Sans"/>
                        <a:cs typeface="Open Sans"/>
                        <a:sym typeface="Open Sans"/>
                      </a:endParaRPr>
                    </a:p>
                  </a:txBody>
                  <a:tcPr marL="3575" marR="3575" marT="3575" marB="0" anchor="b"/>
                </a:tc>
                <a:tc>
                  <a:txBody>
                    <a:bodyPr/>
                    <a:lstStyle/>
                    <a:p>
                      <a:pPr marL="0" marR="0" lvl="0" indent="0" algn="ctr" rtl="0">
                        <a:spcBef>
                          <a:spcPts val="0"/>
                        </a:spcBef>
                        <a:spcAft>
                          <a:spcPts val="0"/>
                        </a:spcAft>
                        <a:buNone/>
                      </a:pPr>
                      <a:r>
                        <a:rPr lang="en" sz="800">
                          <a:solidFill>
                            <a:srgbClr val="900028"/>
                          </a:solidFill>
                          <a:latin typeface="Open Sans"/>
                          <a:ea typeface="Open Sans"/>
                          <a:cs typeface="Open Sans"/>
                          <a:sym typeface="Open Sans"/>
                        </a:rPr>
                        <a:t>8.30</a:t>
                      </a:r>
                      <a:endParaRPr sz="800" b="0" i="0" u="none" strike="noStrike" cap="none">
                        <a:solidFill>
                          <a:srgbClr val="900028"/>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2"/>
                  </a:ext>
                </a:extLst>
              </a:tr>
              <a:tr h="228375">
                <a:tc>
                  <a:txBody>
                    <a:bodyPr/>
                    <a:lstStyle/>
                    <a:p>
                      <a:pPr marL="0" marR="0" lvl="0" indent="0" algn="l" rtl="0">
                        <a:spcBef>
                          <a:spcPts val="0"/>
                        </a:spcBef>
                        <a:spcAft>
                          <a:spcPts val="0"/>
                        </a:spcAft>
                        <a:buNone/>
                      </a:pPr>
                      <a:r>
                        <a:rPr lang="en" sz="800" u="none" strike="noStrike" cap="none">
                          <a:latin typeface="Open Sans"/>
                          <a:ea typeface="Open Sans"/>
                          <a:cs typeface="Open Sans"/>
                          <a:sym typeface="Open Sans"/>
                        </a:rPr>
                        <a:t>Benchmark</a:t>
                      </a:r>
                      <a:endParaRPr sz="800" b="0" i="0" u="none" strike="noStrike" cap="none">
                        <a:solidFill>
                          <a:srgbClr val="000000"/>
                        </a:solidFill>
                        <a:latin typeface="Open Sans"/>
                        <a:ea typeface="Open Sans"/>
                        <a:cs typeface="Open Sans"/>
                        <a:sym typeface="Open Sans"/>
                      </a:endParaRPr>
                    </a:p>
                  </a:txBody>
                  <a:tcPr marL="3575" marR="3575" marT="3575" marB="0" anchor="b">
                    <a:lnR w="12700" cap="flat" cmpd="sng">
                      <a:solidFill>
                        <a:schemeClr val="lt1"/>
                      </a:solidFill>
                      <a:prstDash val="solid"/>
                      <a:round/>
                      <a:headEnd type="none" w="sm" len="sm"/>
                      <a:tailEnd type="none" w="sm" len="sm"/>
                    </a:lnR>
                  </a:tcPr>
                </a:tc>
                <a:tc>
                  <a:txBody>
                    <a:bodyPr/>
                    <a:lstStyle/>
                    <a:p>
                      <a:pPr marL="0" marR="0" lvl="0" indent="0" algn="ctr" rtl="0">
                        <a:spcBef>
                          <a:spcPts val="0"/>
                        </a:spcBef>
                        <a:spcAft>
                          <a:spcPts val="0"/>
                        </a:spcAft>
                        <a:buNone/>
                      </a:pPr>
                      <a:r>
                        <a:rPr lang="en" sz="800">
                          <a:latin typeface="Open Sans"/>
                          <a:ea typeface="Open Sans"/>
                          <a:cs typeface="Open Sans"/>
                          <a:sym typeface="Open Sans"/>
                        </a:rPr>
                        <a:t>0.45</a:t>
                      </a:r>
                      <a:endParaRPr sz="800" b="0" i="0" u="none" strike="noStrike" cap="none">
                        <a:solidFill>
                          <a:srgbClr val="000000"/>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a:solidFill>
                            <a:srgbClr val="000000"/>
                          </a:solidFill>
                          <a:latin typeface="Open Sans"/>
                          <a:ea typeface="Open Sans"/>
                          <a:cs typeface="Open Sans"/>
                          <a:sym typeface="Open Sans"/>
                        </a:rPr>
                        <a:t>NA</a:t>
                      </a:r>
                      <a:endParaRPr sz="800" b="0" i="0" u="none" strike="noStrike" cap="none">
                        <a:solidFill>
                          <a:srgbClr val="000000"/>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 sz="800">
                          <a:latin typeface="Open Sans"/>
                          <a:ea typeface="Open Sans"/>
                          <a:cs typeface="Open Sans"/>
                          <a:sym typeface="Open Sans"/>
                        </a:rPr>
                        <a:t>NA</a:t>
                      </a:r>
                      <a:endParaRPr/>
                    </a:p>
                  </a:txBody>
                  <a:tcPr marL="3575" marR="3575" marT="3575" marB="0" anchor="b">
                    <a:lnL w="12700" cap="flat" cmpd="sng">
                      <a:solidFill>
                        <a:schemeClr val="lt1"/>
                      </a:solidFill>
                      <a:prstDash val="solid"/>
                      <a:round/>
                      <a:headEnd type="none" w="sm" len="sm"/>
                      <a:tailEnd type="none" w="sm" len="sm"/>
                    </a:lnL>
                  </a:tcPr>
                </a:tc>
                <a:tc>
                  <a:txBody>
                    <a:bodyPr/>
                    <a:lstStyle/>
                    <a:p>
                      <a:pPr marL="0" lvl="0" indent="0" algn="ctr" rtl="0">
                        <a:spcBef>
                          <a:spcPts val="0"/>
                        </a:spcBef>
                        <a:spcAft>
                          <a:spcPts val="0"/>
                        </a:spcAft>
                        <a:buClr>
                          <a:schemeClr val="dk1"/>
                        </a:buClr>
                        <a:buFont typeface="Arial"/>
                        <a:buNone/>
                      </a:pPr>
                      <a:r>
                        <a:rPr lang="en" sz="800">
                          <a:latin typeface="Open Sans"/>
                          <a:ea typeface="Open Sans"/>
                          <a:cs typeface="Open Sans"/>
                          <a:sym typeface="Open Sans"/>
                        </a:rPr>
                        <a:t>NA</a:t>
                      </a:r>
                      <a:endParaRPr/>
                    </a:p>
                  </a:txBody>
                  <a:tcPr marL="3575" marR="3575" marT="3575" marB="0" anchor="b"/>
                </a:tc>
                <a:tc>
                  <a:txBody>
                    <a:bodyPr/>
                    <a:lstStyle/>
                    <a:p>
                      <a:pPr marL="0" marR="0" lvl="0" indent="0" algn="ctr" rtl="0">
                        <a:spcBef>
                          <a:spcPts val="0"/>
                        </a:spcBef>
                        <a:spcAft>
                          <a:spcPts val="0"/>
                        </a:spcAft>
                        <a:buNone/>
                      </a:pPr>
                      <a:r>
                        <a:rPr lang="en" sz="800">
                          <a:latin typeface="Open Sans"/>
                          <a:ea typeface="Open Sans"/>
                          <a:cs typeface="Open Sans"/>
                          <a:sym typeface="Open Sans"/>
                        </a:rPr>
                        <a:t>8.73</a:t>
                      </a:r>
                      <a:endParaRPr sz="8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3"/>
                  </a:ext>
                </a:extLst>
              </a:tr>
              <a:tr h="132100">
                <a:tc>
                  <a:txBody>
                    <a:bodyPr/>
                    <a:lstStyle/>
                    <a:p>
                      <a:pPr marL="0" marR="0" lvl="0" indent="0" algn="l" rtl="0">
                        <a:spcBef>
                          <a:spcPts val="0"/>
                        </a:spcBef>
                        <a:spcAft>
                          <a:spcPts val="0"/>
                        </a:spcAft>
                        <a:buNone/>
                      </a:pPr>
                      <a:r>
                        <a:rPr lang="en" sz="800">
                          <a:solidFill>
                            <a:srgbClr val="000000"/>
                          </a:solidFill>
                          <a:latin typeface="Open Sans"/>
                          <a:ea typeface="Open Sans"/>
                          <a:cs typeface="Open Sans"/>
                          <a:sym typeface="Open Sans"/>
                        </a:rPr>
                        <a:t>*3 Months</a:t>
                      </a: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lnT w="12700" cap="flat" cmpd="sng">
                      <a:solidFill>
                        <a:schemeClr val="lt1"/>
                      </a:solidFill>
                      <a:prstDash val="solid"/>
                      <a:round/>
                      <a:headEnd type="none" w="sm" len="sm"/>
                      <a:tailEnd type="none" w="sm" len="sm"/>
                    </a:lnT>
                  </a:tcPr>
                </a:tc>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lnT w="12700" cap="flat" cmpd="sng">
                      <a:solidFill>
                        <a:schemeClr val="lt1"/>
                      </a:solidFill>
                      <a:prstDash val="solid"/>
                      <a:round/>
                      <a:headEnd type="none" w="sm" len="sm"/>
                      <a:tailEnd type="none" w="sm" len="sm"/>
                    </a:lnT>
                  </a:tcPr>
                </a:tc>
                <a:tc>
                  <a:txBody>
                    <a:bodyPr/>
                    <a:lstStyle/>
                    <a:p>
                      <a:pPr marL="0" marR="0" lvl="0" indent="0" algn="l" rtl="0">
                        <a:spcBef>
                          <a:spcPts val="0"/>
                        </a:spcBef>
                        <a:spcAft>
                          <a:spcPts val="0"/>
                        </a:spcAft>
                        <a:buNone/>
                      </a:pPr>
                      <a:r>
                        <a:rPr lang="en" sz="800">
                          <a:solidFill>
                            <a:srgbClr val="000000"/>
                          </a:solidFill>
                          <a:latin typeface="Open Sans"/>
                          <a:ea typeface="Open Sans"/>
                          <a:cs typeface="Open Sans"/>
                          <a:sym typeface="Open Sans"/>
                        </a:rPr>
                        <a:t>(Return above CAPM)</a:t>
                      </a: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l" rtl="0">
                        <a:spcBef>
                          <a:spcPts val="0"/>
                        </a:spcBef>
                        <a:spcAft>
                          <a:spcPts val="0"/>
                        </a:spcAft>
                        <a:buNone/>
                      </a:pPr>
                      <a:r>
                        <a:rPr lang="en" sz="800">
                          <a:solidFill>
                            <a:srgbClr val="000000"/>
                          </a:solidFill>
                          <a:latin typeface="Open Sans"/>
                          <a:ea typeface="Open Sans"/>
                          <a:cs typeface="Open Sans"/>
                          <a:sym typeface="Open Sans"/>
                        </a:rPr>
                        <a:t>(Return above Bench)</a:t>
                      </a: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ctr"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4"/>
                  </a:ext>
                </a:extLst>
              </a:tr>
            </a:tbl>
          </a:graphicData>
        </a:graphic>
      </p:graphicFrame>
      <p:sp>
        <p:nvSpPr>
          <p:cNvPr id="311" name="Google Shape;311;g2a5d75c074a_5_200"/>
          <p:cNvSpPr txBox="1"/>
          <p:nvPr/>
        </p:nvSpPr>
        <p:spPr>
          <a:xfrm>
            <a:off x="1527600" y="2711700"/>
            <a:ext cx="2678700" cy="1916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400"/>
              <a:buFont typeface="Open Sans"/>
              <a:buNone/>
            </a:pPr>
            <a:r>
              <a:rPr lang="en" sz="1200">
                <a:solidFill>
                  <a:schemeClr val="dk1"/>
                </a:solidFill>
                <a:latin typeface="Open Sans"/>
                <a:ea typeface="Open Sans"/>
                <a:cs typeface="Open Sans"/>
                <a:sym typeface="Open Sans"/>
              </a:rPr>
              <a:t>Commentary</a:t>
            </a:r>
            <a:endParaRPr sz="1200">
              <a:solidFill>
                <a:schemeClr val="dk1"/>
              </a:solidFill>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Strong selection effect in industrials due to overweight defense</a:t>
            </a:r>
            <a:endParaRPr sz="1200">
              <a:solidFill>
                <a:schemeClr val="dk1"/>
              </a:solidFill>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Strong selection effect in tech due to timely purchases, CRWD, and MSFT</a:t>
            </a:r>
            <a:endParaRPr sz="1200">
              <a:solidFill>
                <a:schemeClr val="dk1"/>
              </a:solidFill>
              <a:latin typeface="Open Sans"/>
              <a:ea typeface="Open Sans"/>
              <a:cs typeface="Open Sans"/>
              <a:sym typeface="Open Sans"/>
            </a:endParaRPr>
          </a:p>
          <a:p>
            <a:pPr marL="457200" marR="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Overweight precious metals contributing significantly </a:t>
            </a:r>
            <a:endParaRPr sz="12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1200">
              <a:solidFill>
                <a:schemeClr val="dk1"/>
              </a:solidFill>
              <a:latin typeface="Open Sans"/>
              <a:ea typeface="Open Sans"/>
              <a:cs typeface="Open Sans"/>
              <a:sym typeface="Open Sans"/>
            </a:endParaRPr>
          </a:p>
        </p:txBody>
      </p:sp>
      <p:graphicFrame>
        <p:nvGraphicFramePr>
          <p:cNvPr id="312" name="Google Shape;312;g2a5d75c074a_5_200"/>
          <p:cNvGraphicFramePr/>
          <p:nvPr/>
        </p:nvGraphicFramePr>
        <p:xfrm>
          <a:off x="130178" y="2711699"/>
          <a:ext cx="3000000" cy="3000000"/>
        </p:xfrm>
        <a:graphic>
          <a:graphicData uri="http://schemas.openxmlformats.org/drawingml/2006/table">
            <a:tbl>
              <a:tblPr>
                <a:noFill/>
                <a:tableStyleId>{8213B069-A675-421C-A331-D541171C8BB8}</a:tableStyleId>
              </a:tblPr>
              <a:tblGrid>
                <a:gridCol w="814775">
                  <a:extLst>
                    <a:ext uri="{9D8B030D-6E8A-4147-A177-3AD203B41FA5}">
                      <a16:colId xmlns:a16="http://schemas.microsoft.com/office/drawing/2014/main" val="20000"/>
                    </a:ext>
                  </a:extLst>
                </a:gridCol>
                <a:gridCol w="496175">
                  <a:extLst>
                    <a:ext uri="{9D8B030D-6E8A-4147-A177-3AD203B41FA5}">
                      <a16:colId xmlns:a16="http://schemas.microsoft.com/office/drawing/2014/main" val="20001"/>
                    </a:ext>
                  </a:extLst>
                </a:gridCol>
              </a:tblGrid>
              <a:tr h="150825">
                <a:tc gridSpan="2">
                  <a:txBody>
                    <a:bodyPr/>
                    <a:lstStyle/>
                    <a:p>
                      <a:pPr marL="0" marR="0" lvl="0" indent="0" algn="ctr" rtl="0">
                        <a:spcBef>
                          <a:spcPts val="0"/>
                        </a:spcBef>
                        <a:spcAft>
                          <a:spcPts val="0"/>
                        </a:spcAft>
                        <a:buNone/>
                      </a:pPr>
                      <a:r>
                        <a:rPr lang="en" sz="900">
                          <a:latin typeface="Open Sans"/>
                          <a:ea typeface="Open Sans"/>
                          <a:cs typeface="Open Sans"/>
                          <a:sym typeface="Open Sans"/>
                        </a:rPr>
                        <a:t>Attribution</a:t>
                      </a:r>
                      <a:endParaRPr sz="900" b="0" i="0" u="none" strike="noStrike" cap="none">
                        <a:solidFill>
                          <a:srgbClr val="000000"/>
                        </a:solidFill>
                        <a:latin typeface="Open Sans"/>
                        <a:ea typeface="Open Sans"/>
                        <a:cs typeface="Open Sans"/>
                        <a:sym typeface="Open Sans"/>
                      </a:endParaRPr>
                    </a:p>
                  </a:txBody>
                  <a:tcPr marL="3575" marR="3575" marT="3575" marB="0" anchor="b"/>
                </a:tc>
                <a:tc hMerge="1">
                  <a:txBody>
                    <a:bodyPr/>
                    <a:lstStyle/>
                    <a:p>
                      <a:endParaRPr lang="en-US"/>
                    </a:p>
                  </a:txBody>
                  <a:tcPr/>
                </a:tc>
                <a:extLst>
                  <a:ext uri="{0D108BD9-81ED-4DB2-BD59-A6C34878D82A}">
                    <a16:rowId xmlns:a16="http://schemas.microsoft.com/office/drawing/2014/main" val="10000"/>
                  </a:ext>
                </a:extLst>
              </a:tr>
              <a:tr h="98125">
                <a:tc gridSpan="2">
                  <a:txBody>
                    <a:bodyPr/>
                    <a:lstStyle/>
                    <a:p>
                      <a:pPr marL="0" marR="0" lvl="0" indent="0" algn="ctr" rtl="0">
                        <a:spcBef>
                          <a:spcPts val="0"/>
                        </a:spcBef>
                        <a:spcAft>
                          <a:spcPts val="0"/>
                        </a:spcAft>
                        <a:buNone/>
                      </a:pPr>
                      <a:r>
                        <a:rPr lang="en" sz="600" u="none" strike="noStrike" cap="none">
                          <a:latin typeface="Open Sans"/>
                          <a:ea typeface="Open Sans"/>
                          <a:cs typeface="Open Sans"/>
                          <a:sym typeface="Open Sans"/>
                        </a:rPr>
                        <a:t>(</a:t>
                      </a:r>
                      <a:r>
                        <a:rPr lang="en" sz="600">
                          <a:latin typeface="Open Sans"/>
                          <a:ea typeface="Open Sans"/>
                          <a:cs typeface="Open Sans"/>
                          <a:sym typeface="Open Sans"/>
                        </a:rPr>
                        <a:t>8/31</a:t>
                      </a:r>
                      <a:r>
                        <a:rPr lang="en" sz="600" u="none" strike="noStrike" cap="none">
                          <a:latin typeface="Open Sans"/>
                          <a:ea typeface="Open Sans"/>
                          <a:cs typeface="Open Sans"/>
                          <a:sym typeface="Open Sans"/>
                        </a:rPr>
                        <a:t>/23-</a:t>
                      </a:r>
                      <a:r>
                        <a:rPr lang="en" sz="600">
                          <a:latin typeface="Open Sans"/>
                          <a:ea typeface="Open Sans"/>
                          <a:cs typeface="Open Sans"/>
                          <a:sym typeface="Open Sans"/>
                        </a:rPr>
                        <a:t>11</a:t>
                      </a:r>
                      <a:r>
                        <a:rPr lang="en" sz="600" u="none" strike="noStrike" cap="none">
                          <a:latin typeface="Open Sans"/>
                          <a:ea typeface="Open Sans"/>
                          <a:cs typeface="Open Sans"/>
                          <a:sym typeface="Open Sans"/>
                        </a:rPr>
                        <a:t>/3</a:t>
                      </a:r>
                      <a:r>
                        <a:rPr lang="en" sz="600">
                          <a:latin typeface="Open Sans"/>
                          <a:ea typeface="Open Sans"/>
                          <a:cs typeface="Open Sans"/>
                          <a:sym typeface="Open Sans"/>
                        </a:rPr>
                        <a:t>0</a:t>
                      </a:r>
                      <a:r>
                        <a:rPr lang="en" sz="600" u="none" strike="noStrike" cap="none">
                          <a:latin typeface="Open Sans"/>
                          <a:ea typeface="Open Sans"/>
                          <a:cs typeface="Open Sans"/>
                          <a:sym typeface="Open Sans"/>
                        </a:rPr>
                        <a:t>/23)</a:t>
                      </a:r>
                      <a:endParaRPr sz="600" b="0" i="0" u="none" strike="noStrike" cap="none">
                        <a:solidFill>
                          <a:srgbClr val="000000"/>
                        </a:solidFill>
                        <a:latin typeface="Open Sans"/>
                        <a:ea typeface="Open Sans"/>
                        <a:cs typeface="Open Sans"/>
                        <a:sym typeface="Open Sans"/>
                      </a:endParaRPr>
                    </a:p>
                  </a:txBody>
                  <a:tcPr marL="3575" marR="3575" marT="3575" marB="0" anchor="b"/>
                </a:tc>
                <a:tc hMerge="1">
                  <a:txBody>
                    <a:bodyPr/>
                    <a:lstStyle/>
                    <a:p>
                      <a:endParaRPr lang="en-US"/>
                    </a:p>
                  </a:txBody>
                  <a:tcPr/>
                </a:tc>
                <a:extLst>
                  <a:ext uri="{0D108BD9-81ED-4DB2-BD59-A6C34878D82A}">
                    <a16:rowId xmlns:a16="http://schemas.microsoft.com/office/drawing/2014/main" val="10001"/>
                  </a:ext>
                </a:extLst>
              </a:tr>
              <a:tr h="150825">
                <a:tc>
                  <a:txBody>
                    <a:bodyPr/>
                    <a:lstStyle/>
                    <a:p>
                      <a:pPr marL="0" marR="0" lvl="0" indent="0" algn="l" rtl="0">
                        <a:spcBef>
                          <a:spcPts val="0"/>
                        </a:spcBef>
                        <a:spcAft>
                          <a:spcPts val="0"/>
                        </a:spcAft>
                        <a:buNone/>
                      </a:pPr>
                      <a:endParaRPr sz="9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l" rtl="0">
                        <a:spcBef>
                          <a:spcPts val="0"/>
                        </a:spcBef>
                        <a:spcAft>
                          <a:spcPts val="0"/>
                        </a:spcAft>
                        <a:buNone/>
                      </a:pPr>
                      <a:endParaRPr sz="9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2"/>
                  </a:ext>
                </a:extLst>
              </a:tr>
              <a:tr h="299150">
                <a:tc>
                  <a:txBody>
                    <a:bodyPr/>
                    <a:lstStyle/>
                    <a:p>
                      <a:pPr marL="0" marR="0" lvl="0" indent="0" algn="l" rtl="0">
                        <a:spcBef>
                          <a:spcPts val="0"/>
                        </a:spcBef>
                        <a:spcAft>
                          <a:spcPts val="0"/>
                        </a:spcAft>
                        <a:buNone/>
                      </a:pPr>
                      <a:r>
                        <a:rPr lang="en" sz="900">
                          <a:solidFill>
                            <a:srgbClr val="900028"/>
                          </a:solidFill>
                          <a:latin typeface="Open Sans"/>
                          <a:ea typeface="Open Sans"/>
                          <a:cs typeface="Open Sans"/>
                          <a:sym typeface="Open Sans"/>
                        </a:rPr>
                        <a:t>Allocation</a:t>
                      </a:r>
                      <a:endParaRPr sz="900" b="0" i="0" u="none" strike="noStrike" cap="none">
                        <a:solidFill>
                          <a:srgbClr val="900028"/>
                        </a:solidFill>
                        <a:latin typeface="Open Sans"/>
                        <a:ea typeface="Open Sans"/>
                        <a:cs typeface="Open Sans"/>
                        <a:sym typeface="Open Sans"/>
                      </a:endParaRPr>
                    </a:p>
                  </a:txBody>
                  <a:tcPr marL="3575" marR="3575" marT="3575" marB="0" anchor="b"/>
                </a:tc>
                <a:tc>
                  <a:txBody>
                    <a:bodyPr/>
                    <a:lstStyle/>
                    <a:p>
                      <a:pPr marL="0" marR="0" lvl="0" indent="0" algn="r" rtl="0">
                        <a:spcBef>
                          <a:spcPts val="0"/>
                        </a:spcBef>
                        <a:spcAft>
                          <a:spcPts val="0"/>
                        </a:spcAft>
                        <a:buNone/>
                      </a:pPr>
                      <a:r>
                        <a:rPr lang="en" sz="900">
                          <a:solidFill>
                            <a:srgbClr val="900028"/>
                          </a:solidFill>
                          <a:latin typeface="Open Sans"/>
                          <a:ea typeface="Open Sans"/>
                          <a:cs typeface="Open Sans"/>
                          <a:sym typeface="Open Sans"/>
                        </a:rPr>
                        <a:t>       -0.33</a:t>
                      </a:r>
                      <a:r>
                        <a:rPr lang="en" sz="900" u="none" strike="noStrike" cap="none">
                          <a:solidFill>
                            <a:srgbClr val="900028"/>
                          </a:solidFill>
                          <a:latin typeface="Open Sans"/>
                          <a:ea typeface="Open Sans"/>
                          <a:cs typeface="Open Sans"/>
                          <a:sym typeface="Open Sans"/>
                        </a:rPr>
                        <a:t>%</a:t>
                      </a:r>
                      <a:endParaRPr sz="900" b="0" i="0" u="none" strike="noStrike" cap="none">
                        <a:solidFill>
                          <a:srgbClr val="900028"/>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3"/>
                  </a:ext>
                </a:extLst>
              </a:tr>
              <a:tr h="299150">
                <a:tc>
                  <a:txBody>
                    <a:bodyPr/>
                    <a:lstStyle/>
                    <a:p>
                      <a:pPr marL="0" marR="0" lvl="0" indent="0" algn="l" rtl="0">
                        <a:spcBef>
                          <a:spcPts val="0"/>
                        </a:spcBef>
                        <a:spcAft>
                          <a:spcPts val="0"/>
                        </a:spcAft>
                        <a:buNone/>
                      </a:pPr>
                      <a:r>
                        <a:rPr lang="en" sz="900">
                          <a:solidFill>
                            <a:srgbClr val="900028"/>
                          </a:solidFill>
                          <a:latin typeface="Open Sans"/>
                          <a:ea typeface="Open Sans"/>
                          <a:cs typeface="Open Sans"/>
                          <a:sym typeface="Open Sans"/>
                        </a:rPr>
                        <a:t>Selection</a:t>
                      </a:r>
                      <a:endParaRPr sz="900" b="0" i="0" u="none" strike="noStrike" cap="none">
                        <a:solidFill>
                          <a:srgbClr val="900028"/>
                        </a:solidFill>
                        <a:latin typeface="Open Sans"/>
                        <a:ea typeface="Open Sans"/>
                        <a:cs typeface="Open Sans"/>
                        <a:sym typeface="Open Sans"/>
                      </a:endParaRPr>
                    </a:p>
                  </a:txBody>
                  <a:tcPr marL="3575" marR="3575" marT="3575" marB="0" anchor="b"/>
                </a:tc>
                <a:tc>
                  <a:txBody>
                    <a:bodyPr/>
                    <a:lstStyle/>
                    <a:p>
                      <a:pPr marL="0" marR="0" lvl="0" indent="0" algn="r" rtl="0">
                        <a:spcBef>
                          <a:spcPts val="0"/>
                        </a:spcBef>
                        <a:spcAft>
                          <a:spcPts val="0"/>
                        </a:spcAft>
                        <a:buNone/>
                      </a:pPr>
                      <a:r>
                        <a:rPr lang="en" sz="900">
                          <a:solidFill>
                            <a:srgbClr val="900028"/>
                          </a:solidFill>
                          <a:latin typeface="Open Sans"/>
                          <a:ea typeface="Open Sans"/>
                          <a:cs typeface="Open Sans"/>
                          <a:sym typeface="Open Sans"/>
                        </a:rPr>
                        <a:t>        0.66</a:t>
                      </a:r>
                      <a:r>
                        <a:rPr lang="en" sz="900" u="none" strike="noStrike" cap="none">
                          <a:solidFill>
                            <a:srgbClr val="900028"/>
                          </a:solidFill>
                          <a:latin typeface="Open Sans"/>
                          <a:ea typeface="Open Sans"/>
                          <a:cs typeface="Open Sans"/>
                          <a:sym typeface="Open Sans"/>
                        </a:rPr>
                        <a:t>%</a:t>
                      </a:r>
                      <a:endParaRPr sz="900" b="0" i="0" u="none" strike="noStrike" cap="none">
                        <a:solidFill>
                          <a:srgbClr val="900028"/>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4"/>
                  </a:ext>
                </a:extLst>
              </a:tr>
              <a:tr h="299150">
                <a:tc>
                  <a:txBody>
                    <a:bodyPr/>
                    <a:lstStyle/>
                    <a:p>
                      <a:pPr marL="0" marR="0" lvl="0" indent="0" algn="l" rtl="0">
                        <a:spcBef>
                          <a:spcPts val="0"/>
                        </a:spcBef>
                        <a:spcAft>
                          <a:spcPts val="0"/>
                        </a:spcAft>
                        <a:buNone/>
                      </a:pPr>
                      <a:r>
                        <a:rPr lang="en" sz="900">
                          <a:solidFill>
                            <a:srgbClr val="900028"/>
                          </a:solidFill>
                          <a:latin typeface="Open Sans"/>
                          <a:ea typeface="Open Sans"/>
                          <a:cs typeface="Open Sans"/>
                          <a:sym typeface="Open Sans"/>
                        </a:rPr>
                        <a:t>Sum of Factors</a:t>
                      </a:r>
                      <a:endParaRPr sz="900" b="0" i="0" u="none" strike="noStrike" cap="none">
                        <a:solidFill>
                          <a:srgbClr val="900028"/>
                        </a:solidFill>
                        <a:latin typeface="Open Sans"/>
                        <a:ea typeface="Open Sans"/>
                        <a:cs typeface="Open Sans"/>
                        <a:sym typeface="Open Sans"/>
                      </a:endParaRPr>
                    </a:p>
                  </a:txBody>
                  <a:tcPr marL="3575" marR="3575" marT="3575" marB="0" anchor="b"/>
                </a:tc>
                <a:tc>
                  <a:txBody>
                    <a:bodyPr/>
                    <a:lstStyle/>
                    <a:p>
                      <a:pPr marL="0" marR="0" lvl="0" indent="0" algn="r" rtl="0">
                        <a:spcBef>
                          <a:spcPts val="0"/>
                        </a:spcBef>
                        <a:spcAft>
                          <a:spcPts val="0"/>
                        </a:spcAft>
                        <a:buNone/>
                      </a:pPr>
                      <a:r>
                        <a:rPr lang="en" sz="900">
                          <a:solidFill>
                            <a:srgbClr val="900028"/>
                          </a:solidFill>
                          <a:latin typeface="Open Sans"/>
                          <a:ea typeface="Open Sans"/>
                          <a:cs typeface="Open Sans"/>
                          <a:sym typeface="Open Sans"/>
                        </a:rPr>
                        <a:t>        0.33</a:t>
                      </a:r>
                      <a:r>
                        <a:rPr lang="en" sz="900" u="none" strike="noStrike" cap="none">
                          <a:solidFill>
                            <a:srgbClr val="900028"/>
                          </a:solidFill>
                          <a:latin typeface="Open Sans"/>
                          <a:ea typeface="Open Sans"/>
                          <a:cs typeface="Open Sans"/>
                          <a:sym typeface="Open Sans"/>
                        </a:rPr>
                        <a:t>%</a:t>
                      </a:r>
                      <a:endParaRPr sz="900" b="0" i="0" u="none" strike="noStrike" cap="none">
                        <a:solidFill>
                          <a:srgbClr val="900028"/>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5"/>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66"/>
          <p:cNvSpPr txBox="1">
            <a:spLocks noGrp="1"/>
          </p:cNvSpPr>
          <p:nvPr>
            <p:ph type="ctrTitle"/>
          </p:nvPr>
        </p:nvSpPr>
        <p:spPr>
          <a:xfrm>
            <a:off x="1143000" y="841772"/>
            <a:ext cx="6858000" cy="17907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1100"/>
              <a:buNone/>
            </a:pPr>
            <a:r>
              <a:rPr lang="en">
                <a:latin typeface="Times New Roman"/>
                <a:ea typeface="Times New Roman"/>
                <a:cs typeface="Times New Roman"/>
                <a:sym typeface="Times New Roman"/>
              </a:rPr>
              <a:t>Questions</a:t>
            </a:r>
            <a:r>
              <a:rPr lang="en"/>
              <a: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39"/>
          <p:cNvSpPr/>
          <p:nvPr/>
        </p:nvSpPr>
        <p:spPr>
          <a:xfrm>
            <a:off x="994410"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26" name="Google Shape;1126;p39"/>
          <p:cNvSpPr/>
          <p:nvPr/>
        </p:nvSpPr>
        <p:spPr>
          <a:xfrm>
            <a:off x="0"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27" name="Google Shape;1127;p39"/>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28" name="Google Shape;1128;p39"/>
          <p:cNvSpPr/>
          <p:nvPr/>
        </p:nvSpPr>
        <p:spPr>
          <a:xfrm>
            <a:off x="0"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29" name="Google Shape;1129;p39"/>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200"/>
              <a:buFont typeface="Arial"/>
              <a:buNone/>
            </a:pPr>
            <a:endParaRPr sz="1000" b="0" i="0" u="none" strike="noStrike" cap="none">
              <a:solidFill>
                <a:schemeClr val="dk1"/>
              </a:solidFill>
              <a:latin typeface="Times New Roman"/>
              <a:ea typeface="Times New Roman"/>
              <a:cs typeface="Times New Roman"/>
              <a:sym typeface="Times New Roman"/>
            </a:endParaRPr>
          </a:p>
        </p:txBody>
      </p:sp>
      <p:sp>
        <p:nvSpPr>
          <p:cNvPr id="1130" name="Google Shape;1130;p39"/>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fld id="{00000000-1234-1234-1234-123412341234}" type="slidenum">
              <a:rPr lang="en"/>
              <a:t>41</a:t>
            </a:fld>
            <a:endParaRPr/>
          </a:p>
        </p:txBody>
      </p:sp>
      <p:sp>
        <p:nvSpPr>
          <p:cNvPr id="1131" name="Google Shape;1131;p39"/>
          <p:cNvSpPr/>
          <p:nvPr/>
        </p:nvSpPr>
        <p:spPr>
          <a:xfrm>
            <a:off x="2025300" y="1190825"/>
            <a:ext cx="5016300" cy="423000"/>
          </a:xfrm>
          <a:prstGeom prst="rect">
            <a:avLst/>
          </a:prstGeom>
          <a:solidFill>
            <a:srgbClr val="9E0000"/>
          </a:solidFill>
          <a:ln w="25400" cap="flat" cmpd="sng">
            <a:solidFill>
              <a:srgbClr val="90343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0" i="1" u="none" strike="noStrike" cap="none">
                <a:solidFill>
                  <a:schemeClr val="lt1"/>
                </a:solidFill>
                <a:latin typeface="Times New Roman"/>
                <a:ea typeface="Times New Roman"/>
                <a:cs typeface="Times New Roman"/>
                <a:sym typeface="Times New Roman"/>
              </a:rPr>
              <a:t>Thank you!</a:t>
            </a:r>
            <a:endParaRPr sz="1900" b="0" i="0" u="none" strike="noStrike" cap="none">
              <a:solidFill>
                <a:srgbClr val="000000"/>
              </a:solidFill>
              <a:latin typeface="Arial"/>
              <a:ea typeface="Arial"/>
              <a:cs typeface="Arial"/>
              <a:sym typeface="Arial"/>
            </a:endParaRPr>
          </a:p>
        </p:txBody>
      </p:sp>
      <p:pic>
        <p:nvPicPr>
          <p:cNvPr id="1132" name="Google Shape;1132;p39"/>
          <p:cNvPicPr preferRelativeResize="0"/>
          <p:nvPr/>
        </p:nvPicPr>
        <p:blipFill rotWithShape="1">
          <a:blip r:embed="rId3">
            <a:alphaModFix/>
          </a:blip>
          <a:srcRect/>
          <a:stretch/>
        </p:blipFill>
        <p:spPr>
          <a:xfrm>
            <a:off x="2787838" y="2381046"/>
            <a:ext cx="3568302" cy="9112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a5d75c074a_5_0"/>
          <p:cNvSpPr txBox="1">
            <a:spLocks noGrp="1"/>
          </p:cNvSpPr>
          <p:nvPr>
            <p:ph type="title"/>
          </p:nvPr>
        </p:nvSpPr>
        <p:spPr>
          <a:xfrm>
            <a:off x="522684" y="548877"/>
            <a:ext cx="3634800" cy="367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900028"/>
              </a:buClr>
              <a:buSzPts val="1800"/>
              <a:buFont typeface="Open Sans"/>
              <a:buNone/>
            </a:pPr>
            <a:r>
              <a:rPr lang="en" sz="1800">
                <a:solidFill>
                  <a:srgbClr val="900028"/>
                </a:solidFill>
              </a:rPr>
              <a:t>PORTFOLIO CHARACTERISTICS</a:t>
            </a:r>
            <a:br>
              <a:rPr lang="en" sz="1800">
                <a:solidFill>
                  <a:srgbClr val="900028"/>
                </a:solidFill>
              </a:rPr>
            </a:br>
            <a:r>
              <a:rPr lang="en" sz="800">
                <a:solidFill>
                  <a:srgbClr val="900028"/>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(AS OF 11/30/2023)</a:t>
            </a:r>
            <a:endParaRPr sz="2700">
              <a:solidFill>
                <a:srgbClr val="900028"/>
              </a:solidFill>
            </a:endParaRPr>
          </a:p>
        </p:txBody>
      </p:sp>
      <p:graphicFrame>
        <p:nvGraphicFramePr>
          <p:cNvPr id="319" name="Google Shape;319;g2a5d75c074a_5_0"/>
          <p:cNvGraphicFramePr/>
          <p:nvPr/>
        </p:nvGraphicFramePr>
        <p:xfrm>
          <a:off x="4682185" y="957099"/>
          <a:ext cx="3000000" cy="3000000"/>
        </p:xfrm>
        <a:graphic>
          <a:graphicData uri="http://schemas.openxmlformats.org/drawingml/2006/table">
            <a:tbl>
              <a:tblPr>
                <a:noFill/>
                <a:tableStyleId>{01D93DA9-5D03-4D8B-92EE-D4FC97DEDB45}</a:tableStyleId>
              </a:tblPr>
              <a:tblGrid>
                <a:gridCol w="2752050">
                  <a:extLst>
                    <a:ext uri="{9D8B030D-6E8A-4147-A177-3AD203B41FA5}">
                      <a16:colId xmlns:a16="http://schemas.microsoft.com/office/drawing/2014/main" val="20000"/>
                    </a:ext>
                  </a:extLst>
                </a:gridCol>
                <a:gridCol w="1256950">
                  <a:extLst>
                    <a:ext uri="{9D8B030D-6E8A-4147-A177-3AD203B41FA5}">
                      <a16:colId xmlns:a16="http://schemas.microsoft.com/office/drawing/2014/main" val="20001"/>
                    </a:ext>
                  </a:extLst>
                </a:gridCol>
              </a:tblGrid>
              <a:tr h="153350">
                <a:tc>
                  <a:txBody>
                    <a:bodyPr/>
                    <a:lstStyle/>
                    <a:p>
                      <a:pPr marL="0" marR="0" lvl="0" indent="0" algn="l" rtl="0">
                        <a:spcBef>
                          <a:spcPts val="0"/>
                        </a:spcBef>
                        <a:spcAft>
                          <a:spcPts val="0"/>
                        </a:spcAft>
                        <a:buNone/>
                      </a:pPr>
                      <a:r>
                        <a:rPr lang="en" sz="1200" b="0" i="0" u="none" strike="noStrike" cap="none">
                          <a:solidFill>
                            <a:srgbClr val="900028"/>
                          </a:solidFill>
                          <a:latin typeface="Open Sans"/>
                          <a:ea typeface="Open Sans"/>
                          <a:cs typeface="Open Sans"/>
                          <a:sym typeface="Open Sans"/>
                        </a:rPr>
                        <a:t>Top 5 Equity Holdings</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 sz="1200" b="0" i="0" u="none" strike="noStrike" cap="none">
                          <a:solidFill>
                            <a:srgbClr val="900028"/>
                          </a:solidFill>
                          <a:latin typeface="Open Sans"/>
                          <a:ea typeface="Open Sans"/>
                          <a:cs typeface="Open Sans"/>
                          <a:sym typeface="Open Sans"/>
                        </a:rPr>
                        <a:t>% of Assets</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153350">
                <a:tc>
                  <a:txBody>
                    <a:bodyPr/>
                    <a:lstStyle/>
                    <a:p>
                      <a:pPr marL="0" marR="0" lvl="0" indent="0" algn="l" rtl="0">
                        <a:spcBef>
                          <a:spcPts val="0"/>
                        </a:spcBef>
                        <a:spcAft>
                          <a:spcPts val="0"/>
                        </a:spcAft>
                        <a:buNone/>
                      </a:pPr>
                      <a:r>
                        <a:rPr lang="en" sz="1100" b="0" i="0" u="none" strike="noStrike" cap="none">
                          <a:solidFill>
                            <a:srgbClr val="000000"/>
                          </a:solidFill>
                          <a:latin typeface="Open Sans"/>
                          <a:ea typeface="Open Sans"/>
                          <a:cs typeface="Open Sans"/>
                          <a:sym typeface="Open Sans"/>
                        </a:rPr>
                        <a:t>Microsoft Corp</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200"/>
                        <a:t>               3.15%</a:t>
                      </a:r>
                      <a:endParaRPr sz="12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53350">
                <a:tc>
                  <a:txBody>
                    <a:bodyPr/>
                    <a:lstStyle/>
                    <a:p>
                      <a:pPr marL="0" marR="0" lvl="0" indent="0" algn="l" rtl="0">
                        <a:spcBef>
                          <a:spcPts val="0"/>
                        </a:spcBef>
                        <a:spcAft>
                          <a:spcPts val="0"/>
                        </a:spcAft>
                        <a:buNone/>
                      </a:pPr>
                      <a:r>
                        <a:rPr lang="en" sz="1100">
                          <a:latin typeface="Open Sans"/>
                          <a:ea typeface="Open Sans"/>
                          <a:cs typeface="Open Sans"/>
                          <a:sym typeface="Open Sans"/>
                        </a:rPr>
                        <a:t>Waste Management</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200"/>
                        <a:t>               1.93%</a:t>
                      </a:r>
                      <a:endParaRPr sz="12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153350">
                <a:tc>
                  <a:txBody>
                    <a:bodyPr/>
                    <a:lstStyle/>
                    <a:p>
                      <a:pPr marL="0" marR="0" lvl="0" indent="0" algn="l" rtl="0">
                        <a:spcBef>
                          <a:spcPts val="0"/>
                        </a:spcBef>
                        <a:spcAft>
                          <a:spcPts val="0"/>
                        </a:spcAft>
                        <a:buNone/>
                      </a:pPr>
                      <a:r>
                        <a:rPr lang="en" sz="1100">
                          <a:latin typeface="Open Sans"/>
                          <a:ea typeface="Open Sans"/>
                          <a:cs typeface="Open Sans"/>
                          <a:sym typeface="Open Sans"/>
                        </a:rPr>
                        <a:t>Crowdstrike</a:t>
                      </a:r>
                      <a:endParaRPr sz="1100">
                        <a:latin typeface="Open Sans"/>
                        <a:ea typeface="Open Sans"/>
                        <a:cs typeface="Open Sans"/>
                        <a:sym typeface="Open Sans"/>
                      </a:endParaRPr>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200"/>
                        <a:t>               1.77%</a:t>
                      </a:r>
                      <a:endParaRPr sz="12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53350">
                <a:tc>
                  <a:txBody>
                    <a:bodyPr/>
                    <a:lstStyle/>
                    <a:p>
                      <a:pPr marL="0" marR="0" lvl="0" indent="0" algn="l" rtl="0">
                        <a:spcBef>
                          <a:spcPts val="0"/>
                        </a:spcBef>
                        <a:spcAft>
                          <a:spcPts val="0"/>
                        </a:spcAft>
                        <a:buNone/>
                      </a:pPr>
                      <a:r>
                        <a:rPr lang="en" sz="1100">
                          <a:solidFill>
                            <a:schemeClr val="dk1"/>
                          </a:solidFill>
                          <a:latin typeface="Open Sans"/>
                          <a:ea typeface="Open Sans"/>
                          <a:cs typeface="Open Sans"/>
                          <a:sym typeface="Open Sans"/>
                        </a:rPr>
                        <a:t>Applied Materials</a:t>
                      </a:r>
                      <a:r>
                        <a:rPr lang="en" sz="1100">
                          <a:latin typeface="Open Sans"/>
                          <a:ea typeface="Open Sans"/>
                          <a:cs typeface="Open Sans"/>
                          <a:sym typeface="Open Sans"/>
                        </a:rPr>
                        <a:t>                                       </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200"/>
                        <a:t>               1.76%</a:t>
                      </a:r>
                      <a:endParaRPr sz="12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153350">
                <a:tc>
                  <a:txBody>
                    <a:bodyPr/>
                    <a:lstStyle/>
                    <a:p>
                      <a:pPr marL="0" marR="0" lvl="0" indent="0" algn="l" rtl="0">
                        <a:spcBef>
                          <a:spcPts val="0"/>
                        </a:spcBef>
                        <a:spcAft>
                          <a:spcPts val="0"/>
                        </a:spcAft>
                        <a:buNone/>
                      </a:pPr>
                      <a:r>
                        <a:rPr lang="en" sz="1100">
                          <a:latin typeface="Open Sans"/>
                          <a:ea typeface="Open Sans"/>
                          <a:cs typeface="Open Sans"/>
                          <a:sym typeface="Open Sans"/>
                        </a:rPr>
                        <a:t>Cigna                                                      </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200"/>
                        <a:t>               1.73%</a:t>
                      </a:r>
                      <a:endParaRPr sz="12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153350">
                <a:tc>
                  <a:txBody>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153350">
                <a:tc>
                  <a:txBody>
                    <a:bodyPr/>
                    <a:lstStyle/>
                    <a:p>
                      <a:pPr marL="0" marR="0" lvl="0" indent="0" algn="l" rtl="0">
                        <a:spcBef>
                          <a:spcPts val="0"/>
                        </a:spcBef>
                        <a:spcAft>
                          <a:spcPts val="0"/>
                        </a:spcAft>
                        <a:buNone/>
                      </a:pPr>
                      <a:r>
                        <a:rPr lang="en" sz="1200" b="0" i="0" u="none" strike="noStrike" cap="none">
                          <a:solidFill>
                            <a:srgbClr val="900028"/>
                          </a:solidFill>
                          <a:latin typeface="Open Sans"/>
                          <a:ea typeface="Open Sans"/>
                          <a:cs typeface="Open Sans"/>
                          <a:sym typeface="Open Sans"/>
                        </a:rPr>
                        <a:t>Top 5 FI/FX &amp; Alternatives Holdings</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 sz="1200" b="0" i="0" u="none" strike="noStrike" cap="none">
                          <a:solidFill>
                            <a:srgbClr val="900028"/>
                          </a:solidFill>
                          <a:latin typeface="Open Sans"/>
                          <a:ea typeface="Open Sans"/>
                          <a:cs typeface="Open Sans"/>
                          <a:sym typeface="Open Sans"/>
                        </a:rPr>
                        <a:t>% of Assets</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153350">
                <a:tc>
                  <a:txBody>
                    <a:bodyPr/>
                    <a:lstStyle/>
                    <a:p>
                      <a:pPr marL="0" marR="0" lvl="0" indent="0" algn="l" rtl="0">
                        <a:spcBef>
                          <a:spcPts val="0"/>
                        </a:spcBef>
                        <a:spcAft>
                          <a:spcPts val="0"/>
                        </a:spcAft>
                        <a:buNone/>
                      </a:pPr>
                      <a:r>
                        <a:rPr lang="en" sz="1100">
                          <a:solidFill>
                            <a:schemeClr val="dk1"/>
                          </a:solidFill>
                          <a:latin typeface="Open Sans"/>
                          <a:ea typeface="Open Sans"/>
                          <a:cs typeface="Open Sans"/>
                          <a:sym typeface="Open Sans"/>
                        </a:rPr>
                        <a:t>SPDR Gold Trust</a:t>
                      </a:r>
                      <a:r>
                        <a:rPr lang="en" sz="1100">
                          <a:latin typeface="Open Sans"/>
                          <a:ea typeface="Open Sans"/>
                          <a:cs typeface="Open Sans"/>
                          <a:sym typeface="Open Sans"/>
                        </a:rPr>
                        <a:t>                                                </a:t>
                      </a:r>
                      <a:endParaRPr sz="1100">
                        <a:latin typeface="Open Sans"/>
                        <a:ea typeface="Open Sans"/>
                        <a:cs typeface="Open Sans"/>
                        <a:sym typeface="Open Sans"/>
                      </a:endParaRPr>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200"/>
                        <a:t>               </a:t>
                      </a:r>
                      <a:r>
                        <a:rPr lang="en" sz="1200">
                          <a:solidFill>
                            <a:schemeClr val="dk1"/>
                          </a:solidFill>
                        </a:rPr>
                        <a:t>3.74%</a:t>
                      </a:r>
                      <a:endParaRPr sz="12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153350">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iShares MBS ETF </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200"/>
                        <a:t>               </a:t>
                      </a:r>
                      <a:r>
                        <a:rPr lang="en" sz="1200">
                          <a:solidFill>
                            <a:schemeClr val="dk1"/>
                          </a:solidFill>
                        </a:rPr>
                        <a:t>3.02%</a:t>
                      </a:r>
                      <a:endParaRPr sz="12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12300">
                <a:tc>
                  <a:txBody>
                    <a:bodyPr/>
                    <a:lstStyle/>
                    <a:p>
                      <a:pPr marL="0" marR="0" lvl="0" indent="0" algn="l" rtl="0">
                        <a:spcBef>
                          <a:spcPts val="0"/>
                        </a:spcBef>
                        <a:spcAft>
                          <a:spcPts val="0"/>
                        </a:spcAft>
                        <a:buNone/>
                      </a:pPr>
                      <a:r>
                        <a:rPr lang="en" sz="1100">
                          <a:solidFill>
                            <a:schemeClr val="dk1"/>
                          </a:solidFill>
                          <a:latin typeface="Open Sans"/>
                          <a:ea typeface="Open Sans"/>
                          <a:cs typeface="Open Sans"/>
                          <a:sym typeface="Open Sans"/>
                        </a:rPr>
                        <a:t>Vanguard Total Bond Market Index Fund </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200"/>
                        <a:t>               3.01%</a:t>
                      </a:r>
                      <a:endParaRPr sz="12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153350">
                <a:tc>
                  <a:txBody>
                    <a:bodyPr/>
                    <a:lstStyle/>
                    <a:p>
                      <a:pPr marL="0" lvl="0" indent="0" algn="l" rtl="0">
                        <a:spcBef>
                          <a:spcPts val="0"/>
                        </a:spcBef>
                        <a:spcAft>
                          <a:spcPts val="0"/>
                        </a:spcAft>
                        <a:buClr>
                          <a:schemeClr val="dk1"/>
                        </a:buClr>
                        <a:buFont typeface="Arial"/>
                        <a:buNone/>
                      </a:pPr>
                      <a:r>
                        <a:rPr lang="en" sz="1100">
                          <a:solidFill>
                            <a:schemeClr val="dk1"/>
                          </a:solidFill>
                          <a:latin typeface="Open Sans"/>
                          <a:ea typeface="Open Sans"/>
                          <a:cs typeface="Open Sans"/>
                          <a:sym typeface="Open Sans"/>
                        </a:rPr>
                        <a:t>iShares 7-10 Year Treasury Bond ETF</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200"/>
                        <a:t>               </a:t>
                      </a:r>
                      <a:r>
                        <a:rPr lang="en" sz="1200">
                          <a:solidFill>
                            <a:schemeClr val="dk1"/>
                          </a:solidFill>
                        </a:rPr>
                        <a:t>2.93%</a:t>
                      </a:r>
                      <a:endParaRPr sz="12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153350">
                <a:tc>
                  <a:txBody>
                    <a:bodyPr/>
                    <a:lstStyle/>
                    <a:p>
                      <a:pPr marL="0" lvl="0" indent="0" algn="l" rtl="0">
                        <a:spcBef>
                          <a:spcPts val="0"/>
                        </a:spcBef>
                        <a:spcAft>
                          <a:spcPts val="0"/>
                        </a:spcAft>
                        <a:buClr>
                          <a:schemeClr val="dk1"/>
                        </a:buClr>
                        <a:buFont typeface="Arial"/>
                        <a:buNone/>
                      </a:pPr>
                      <a:r>
                        <a:rPr lang="en" sz="1100">
                          <a:solidFill>
                            <a:schemeClr val="dk1"/>
                          </a:solidFill>
                          <a:latin typeface="Open Sans"/>
                          <a:ea typeface="Open Sans"/>
                          <a:cs typeface="Open Sans"/>
                          <a:sym typeface="Open Sans"/>
                        </a:rPr>
                        <a:t>PIMCO 1-5 Year US TIPS</a:t>
                      </a:r>
                      <a:endParaRPr sz="11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 sz="1200">
                          <a:solidFill>
                            <a:schemeClr val="dk1"/>
                          </a:solidFill>
                        </a:rPr>
                        <a:t>               2.91%</a:t>
                      </a:r>
                      <a:endParaRPr sz="1200"/>
                    </a:p>
                  </a:txBody>
                  <a:tcPr marL="4775" marR="4775" marT="47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320" name="Google Shape;320;g2a5d75c074a_5_0"/>
          <p:cNvSpPr txBox="1"/>
          <p:nvPr/>
        </p:nvSpPr>
        <p:spPr>
          <a:xfrm>
            <a:off x="583360" y="1124324"/>
            <a:ext cx="33579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400"/>
              <a:buFont typeface="Open Sans"/>
              <a:buNone/>
            </a:pPr>
            <a:r>
              <a:rPr lang="en" sz="1400" b="0" i="0" u="none" strike="noStrike" cap="none">
                <a:solidFill>
                  <a:schemeClr val="dk1"/>
                </a:solidFill>
                <a:latin typeface="Open Sans"/>
                <a:ea typeface="Open Sans"/>
                <a:cs typeface="Open Sans"/>
                <a:sym typeface="Open Sans"/>
              </a:rPr>
              <a:t>Dual Investment Mandate</a:t>
            </a:r>
            <a:endParaRPr sz="1100"/>
          </a:p>
          <a:p>
            <a:pPr marL="254000" marR="0" lvl="0" indent="-254000" algn="l" rtl="0">
              <a:spcBef>
                <a:spcPts val="0"/>
              </a:spcBef>
              <a:spcAft>
                <a:spcPts val="0"/>
              </a:spcAft>
              <a:buClr>
                <a:srgbClr val="900028"/>
              </a:buClr>
              <a:buSzPts val="1400"/>
              <a:buFont typeface="Open Sans"/>
              <a:buAutoNum type="arabicPeriod"/>
            </a:pPr>
            <a:r>
              <a:rPr lang="en" sz="1400" b="0" i="0" u="none" strike="noStrike" cap="none">
                <a:solidFill>
                  <a:srgbClr val="900028"/>
                </a:solidFill>
                <a:latin typeface="Open Sans"/>
                <a:ea typeface="Open Sans"/>
                <a:cs typeface="Open Sans"/>
                <a:sym typeface="Open Sans"/>
              </a:rPr>
              <a:t>Preservation of Capital</a:t>
            </a:r>
            <a:endParaRPr sz="1100"/>
          </a:p>
          <a:p>
            <a:pPr marL="254000" marR="0" lvl="0" indent="-254000" algn="l" rtl="0">
              <a:spcBef>
                <a:spcPts val="0"/>
              </a:spcBef>
              <a:spcAft>
                <a:spcPts val="0"/>
              </a:spcAft>
              <a:buClr>
                <a:srgbClr val="900028"/>
              </a:buClr>
              <a:buSzPts val="1400"/>
              <a:buFont typeface="Open Sans"/>
              <a:buAutoNum type="arabicPeriod"/>
            </a:pPr>
            <a:r>
              <a:rPr lang="en" sz="1400" b="0" i="0" u="none" strike="noStrike" cap="none">
                <a:solidFill>
                  <a:srgbClr val="900028"/>
                </a:solidFill>
                <a:latin typeface="Open Sans"/>
                <a:ea typeface="Open Sans"/>
                <a:cs typeface="Open Sans"/>
                <a:sym typeface="Open Sans"/>
              </a:rPr>
              <a:t>Long-term Capital Appreciation</a:t>
            </a:r>
            <a:endParaRPr sz="1100"/>
          </a:p>
        </p:txBody>
      </p:sp>
      <p:sp>
        <p:nvSpPr>
          <p:cNvPr id="321" name="Google Shape;321;g2a5d75c074a_5_0"/>
          <p:cNvSpPr txBox="1"/>
          <p:nvPr/>
        </p:nvSpPr>
        <p:spPr>
          <a:xfrm>
            <a:off x="583360" y="1921463"/>
            <a:ext cx="3634800" cy="1577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400"/>
              <a:buFont typeface="Open Sans"/>
              <a:buNone/>
            </a:pPr>
            <a:r>
              <a:rPr lang="en" sz="1400" b="0" i="0" u="none" strike="noStrike" cap="none">
                <a:solidFill>
                  <a:schemeClr val="dk1"/>
                </a:solidFill>
                <a:latin typeface="Open Sans"/>
                <a:ea typeface="Open Sans"/>
                <a:cs typeface="Open Sans"/>
                <a:sym typeface="Open Sans"/>
              </a:rPr>
              <a:t>Investment Objectives</a:t>
            </a:r>
            <a:endParaRPr sz="1100"/>
          </a:p>
          <a:p>
            <a:pPr marL="254000" marR="0" lvl="0" indent="-254000" algn="l" rtl="0">
              <a:spcBef>
                <a:spcPts val="0"/>
              </a:spcBef>
              <a:spcAft>
                <a:spcPts val="0"/>
              </a:spcAft>
              <a:buClr>
                <a:srgbClr val="900028"/>
              </a:buClr>
              <a:buSzPts val="1400"/>
              <a:buFont typeface="Open Sans"/>
              <a:buAutoNum type="arabicPeriod"/>
            </a:pPr>
            <a:r>
              <a:rPr lang="en" sz="1400" b="0" i="0" u="none" strike="noStrike" cap="none">
                <a:solidFill>
                  <a:srgbClr val="900028"/>
                </a:solidFill>
                <a:latin typeface="Open Sans"/>
                <a:ea typeface="Open Sans"/>
                <a:cs typeface="Open Sans"/>
                <a:sym typeface="Open Sans"/>
              </a:rPr>
              <a:t>Target an annual return equal or greater than the University Endowment </a:t>
            </a:r>
            <a:r>
              <a:rPr lang="en" sz="1400">
                <a:solidFill>
                  <a:srgbClr val="900028"/>
                </a:solidFill>
                <a:latin typeface="Open Sans"/>
                <a:ea typeface="Open Sans"/>
                <a:cs typeface="Open Sans"/>
                <a:sym typeface="Open Sans"/>
              </a:rPr>
              <a:t>Fund</a:t>
            </a:r>
            <a:r>
              <a:rPr lang="en" sz="1400" b="0" i="0" u="none" strike="noStrike" cap="none">
                <a:solidFill>
                  <a:srgbClr val="900028"/>
                </a:solidFill>
                <a:latin typeface="Open Sans"/>
                <a:ea typeface="Open Sans"/>
                <a:cs typeface="Open Sans"/>
                <a:sym typeface="Open Sans"/>
              </a:rPr>
              <a:t> spending rate plus 1% over inflation</a:t>
            </a:r>
            <a:endParaRPr sz="1100"/>
          </a:p>
          <a:p>
            <a:pPr marL="254000" marR="0" lvl="0" indent="-254000" algn="l" rtl="0">
              <a:spcBef>
                <a:spcPts val="0"/>
              </a:spcBef>
              <a:spcAft>
                <a:spcPts val="0"/>
              </a:spcAft>
              <a:buClr>
                <a:srgbClr val="900028"/>
              </a:buClr>
              <a:buSzPts val="1400"/>
              <a:buFont typeface="Open Sans"/>
              <a:buAutoNum type="arabicPeriod"/>
            </a:pPr>
            <a:r>
              <a:rPr lang="en" sz="1400" b="0" i="0" u="none" strike="noStrike" cap="none">
                <a:solidFill>
                  <a:srgbClr val="900028"/>
                </a:solidFill>
                <a:latin typeface="Open Sans"/>
                <a:ea typeface="Open Sans"/>
                <a:cs typeface="Open Sans"/>
                <a:sym typeface="Open Sans"/>
              </a:rPr>
              <a:t>Outperform the fund’s benchmark on a monthly and yearly basis</a:t>
            </a:r>
            <a:endParaRPr sz="1100"/>
          </a:p>
        </p:txBody>
      </p:sp>
      <p:graphicFrame>
        <p:nvGraphicFramePr>
          <p:cNvPr id="322" name="Google Shape;322;g2a5d75c074a_5_0"/>
          <p:cNvGraphicFramePr/>
          <p:nvPr/>
        </p:nvGraphicFramePr>
        <p:xfrm>
          <a:off x="545000" y="3550312"/>
          <a:ext cx="3000000" cy="3000000"/>
        </p:xfrm>
        <a:graphic>
          <a:graphicData uri="http://schemas.openxmlformats.org/drawingml/2006/table">
            <a:tbl>
              <a:tblPr>
                <a:noFill/>
                <a:tableStyleId>{8213B069-A675-421C-A331-D541171C8BB8}</a:tableStyleId>
              </a:tblPr>
              <a:tblGrid>
                <a:gridCol w="638575">
                  <a:extLst>
                    <a:ext uri="{9D8B030D-6E8A-4147-A177-3AD203B41FA5}">
                      <a16:colId xmlns:a16="http://schemas.microsoft.com/office/drawing/2014/main" val="20000"/>
                    </a:ext>
                  </a:extLst>
                </a:gridCol>
                <a:gridCol w="574700">
                  <a:extLst>
                    <a:ext uri="{9D8B030D-6E8A-4147-A177-3AD203B41FA5}">
                      <a16:colId xmlns:a16="http://schemas.microsoft.com/office/drawing/2014/main" val="20001"/>
                    </a:ext>
                  </a:extLst>
                </a:gridCol>
                <a:gridCol w="560525">
                  <a:extLst>
                    <a:ext uri="{9D8B030D-6E8A-4147-A177-3AD203B41FA5}">
                      <a16:colId xmlns:a16="http://schemas.microsoft.com/office/drawing/2014/main" val="20002"/>
                    </a:ext>
                  </a:extLst>
                </a:gridCol>
                <a:gridCol w="574700">
                  <a:extLst>
                    <a:ext uri="{9D8B030D-6E8A-4147-A177-3AD203B41FA5}">
                      <a16:colId xmlns:a16="http://schemas.microsoft.com/office/drawing/2014/main" val="20003"/>
                    </a:ext>
                  </a:extLst>
                </a:gridCol>
                <a:gridCol w="560525">
                  <a:extLst>
                    <a:ext uri="{9D8B030D-6E8A-4147-A177-3AD203B41FA5}">
                      <a16:colId xmlns:a16="http://schemas.microsoft.com/office/drawing/2014/main" val="20004"/>
                    </a:ext>
                  </a:extLst>
                </a:gridCol>
                <a:gridCol w="681125">
                  <a:extLst>
                    <a:ext uri="{9D8B030D-6E8A-4147-A177-3AD203B41FA5}">
                      <a16:colId xmlns:a16="http://schemas.microsoft.com/office/drawing/2014/main" val="20005"/>
                    </a:ext>
                  </a:extLst>
                </a:gridCol>
              </a:tblGrid>
              <a:tr h="187450">
                <a:tc gridSpan="6">
                  <a:txBody>
                    <a:bodyPr/>
                    <a:lstStyle/>
                    <a:p>
                      <a:pPr marL="0" marR="0" lvl="0" indent="0" algn="ctr" rtl="0">
                        <a:spcBef>
                          <a:spcPts val="0"/>
                        </a:spcBef>
                        <a:spcAft>
                          <a:spcPts val="0"/>
                        </a:spcAft>
                        <a:buNone/>
                      </a:pPr>
                      <a:r>
                        <a:rPr lang="en" sz="1200" u="none" strike="noStrike" cap="none">
                          <a:solidFill>
                            <a:srgbClr val="900028"/>
                          </a:solidFill>
                          <a:latin typeface="Open Sans"/>
                          <a:ea typeface="Open Sans"/>
                          <a:cs typeface="Open Sans"/>
                          <a:sym typeface="Open Sans"/>
                        </a:rPr>
                        <a:t>Historical Performance</a:t>
                      </a:r>
                      <a:endParaRPr sz="1200" b="0" i="0" u="none" strike="noStrike" cap="none">
                        <a:solidFill>
                          <a:srgbClr val="900028"/>
                        </a:solidFill>
                        <a:latin typeface="Open Sans"/>
                        <a:ea typeface="Open Sans"/>
                        <a:cs typeface="Open Sans"/>
                        <a:sym typeface="Open Sans"/>
                      </a:endParaRPr>
                    </a:p>
                  </a:txBody>
                  <a:tcPr marL="3575" marR="3575" marT="357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6400">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lvl="0" indent="0" algn="ctr" rtl="0">
                        <a:spcBef>
                          <a:spcPts val="0"/>
                        </a:spcBef>
                        <a:spcAft>
                          <a:spcPts val="0"/>
                        </a:spcAft>
                        <a:buNone/>
                      </a:pPr>
                      <a:r>
                        <a:rPr lang="en" sz="800" u="sng">
                          <a:latin typeface="Open Sans"/>
                          <a:ea typeface="Open Sans"/>
                          <a:cs typeface="Open Sans"/>
                          <a:sym typeface="Open Sans"/>
                        </a:rPr>
                        <a:t>Semester</a:t>
                      </a:r>
                      <a:endParaRPr sz="1100"/>
                    </a:p>
                  </a:txBody>
                  <a:tcPr marL="3575" marR="3575" marT="3575" marB="0" anchor="b">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u="sng" strike="noStrike" cap="none">
                          <a:latin typeface="Open Sans"/>
                          <a:ea typeface="Open Sans"/>
                          <a:cs typeface="Open Sans"/>
                          <a:sym typeface="Open Sans"/>
                        </a:rPr>
                        <a:t>YTD</a:t>
                      </a:r>
                      <a:endParaRPr sz="800" b="0" i="0" u="sng" strike="noStrike" cap="none">
                        <a:solidFill>
                          <a:srgbClr val="000000"/>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u="sng" strike="noStrike" cap="none">
                          <a:latin typeface="Open Sans"/>
                          <a:ea typeface="Open Sans"/>
                          <a:cs typeface="Open Sans"/>
                          <a:sym typeface="Open Sans"/>
                        </a:rPr>
                        <a:t>5-Year*</a:t>
                      </a:r>
                      <a:endParaRPr sz="800" b="0" i="0" u="sng" strike="noStrike" cap="none">
                        <a:solidFill>
                          <a:srgbClr val="000000"/>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tcPr>
                </a:tc>
                <a:tc>
                  <a:txBody>
                    <a:bodyPr/>
                    <a:lstStyle/>
                    <a:p>
                      <a:pPr marL="0" marR="0" lvl="0" indent="0" algn="ctr" rtl="0">
                        <a:spcBef>
                          <a:spcPts val="0"/>
                        </a:spcBef>
                        <a:spcAft>
                          <a:spcPts val="0"/>
                        </a:spcAft>
                        <a:buNone/>
                      </a:pPr>
                      <a:r>
                        <a:rPr lang="en" sz="800" u="sng" strike="noStrike" cap="none">
                          <a:latin typeface="Open Sans"/>
                          <a:ea typeface="Open Sans"/>
                          <a:cs typeface="Open Sans"/>
                          <a:sym typeface="Open Sans"/>
                        </a:rPr>
                        <a:t>10-Year*</a:t>
                      </a:r>
                      <a:endParaRPr sz="800" b="0" i="0" u="sng"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ctr" rtl="0">
                        <a:spcBef>
                          <a:spcPts val="0"/>
                        </a:spcBef>
                        <a:spcAft>
                          <a:spcPts val="0"/>
                        </a:spcAft>
                        <a:buNone/>
                      </a:pPr>
                      <a:r>
                        <a:rPr lang="en" sz="800" u="sng" strike="noStrike" cap="none">
                          <a:latin typeface="Open Sans"/>
                          <a:ea typeface="Open Sans"/>
                          <a:cs typeface="Open Sans"/>
                          <a:sym typeface="Open Sans"/>
                        </a:rPr>
                        <a:t>Since Inception*</a:t>
                      </a:r>
                      <a:endParaRPr sz="800" b="0" i="0" u="sng"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1"/>
                  </a:ext>
                </a:extLst>
              </a:tr>
              <a:tr h="242000">
                <a:tc>
                  <a:txBody>
                    <a:bodyPr/>
                    <a:lstStyle/>
                    <a:p>
                      <a:pPr marL="0" marR="0" lvl="0" indent="0" algn="l" rtl="0">
                        <a:spcBef>
                          <a:spcPts val="0"/>
                        </a:spcBef>
                        <a:spcAft>
                          <a:spcPts val="0"/>
                        </a:spcAft>
                        <a:buNone/>
                      </a:pPr>
                      <a:r>
                        <a:rPr lang="en" sz="800" u="none" strike="noStrike" cap="none">
                          <a:solidFill>
                            <a:srgbClr val="900028"/>
                          </a:solidFill>
                          <a:latin typeface="Open Sans"/>
                          <a:ea typeface="Open Sans"/>
                          <a:cs typeface="Open Sans"/>
                          <a:sym typeface="Open Sans"/>
                        </a:rPr>
                        <a:t>SMIF Portfolio</a:t>
                      </a:r>
                      <a:endParaRPr sz="800" b="0" i="0" u="none" strike="noStrike" cap="none">
                        <a:solidFill>
                          <a:srgbClr val="900028"/>
                        </a:solidFill>
                        <a:latin typeface="Open Sans"/>
                        <a:ea typeface="Open Sans"/>
                        <a:cs typeface="Open Sans"/>
                        <a:sym typeface="Open Sans"/>
                      </a:endParaRPr>
                    </a:p>
                  </a:txBody>
                  <a:tcPr marL="3575" marR="3575" marT="3575" marB="0" anchor="b">
                    <a:lnR w="12700" cap="flat" cmpd="sng">
                      <a:solidFill>
                        <a:schemeClr val="lt1"/>
                      </a:solidFill>
                      <a:prstDash val="solid"/>
                      <a:round/>
                      <a:headEnd type="none" w="sm" len="sm"/>
                      <a:tailEnd type="none" w="sm" len="sm"/>
                    </a:lnR>
                  </a:tcPr>
                </a:tc>
                <a:tc>
                  <a:txBody>
                    <a:bodyPr/>
                    <a:lstStyle/>
                    <a:p>
                      <a:pPr marL="0" marR="0" lvl="0" indent="0" algn="ctr" rtl="0">
                        <a:spcBef>
                          <a:spcPts val="0"/>
                        </a:spcBef>
                        <a:spcAft>
                          <a:spcPts val="0"/>
                        </a:spcAft>
                        <a:buNone/>
                      </a:pPr>
                      <a:r>
                        <a:rPr lang="en" sz="800">
                          <a:solidFill>
                            <a:srgbClr val="900028"/>
                          </a:solidFill>
                          <a:latin typeface="Open Sans"/>
                          <a:ea typeface="Open Sans"/>
                          <a:cs typeface="Open Sans"/>
                          <a:sym typeface="Open Sans"/>
                        </a:rPr>
                        <a:t>1.15</a:t>
                      </a:r>
                      <a:r>
                        <a:rPr lang="en" sz="800" u="none" strike="noStrike" cap="none">
                          <a:solidFill>
                            <a:srgbClr val="900028"/>
                          </a:solidFill>
                          <a:latin typeface="Open Sans"/>
                          <a:ea typeface="Open Sans"/>
                          <a:cs typeface="Open Sans"/>
                          <a:sym typeface="Open Sans"/>
                        </a:rPr>
                        <a:t>%</a:t>
                      </a:r>
                      <a:endParaRPr sz="800" b="0" i="0" u="none" strike="noStrike" cap="none">
                        <a:solidFill>
                          <a:srgbClr val="900028"/>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a:solidFill>
                            <a:srgbClr val="900028"/>
                          </a:solidFill>
                          <a:latin typeface="Open Sans"/>
                          <a:ea typeface="Open Sans"/>
                          <a:cs typeface="Open Sans"/>
                          <a:sym typeface="Open Sans"/>
                        </a:rPr>
                        <a:t>4.96</a:t>
                      </a:r>
                      <a:r>
                        <a:rPr lang="en" sz="800" u="none" strike="noStrike" cap="none">
                          <a:solidFill>
                            <a:srgbClr val="900028"/>
                          </a:solidFill>
                          <a:latin typeface="Open Sans"/>
                          <a:ea typeface="Open Sans"/>
                          <a:cs typeface="Open Sans"/>
                          <a:sym typeface="Open Sans"/>
                        </a:rPr>
                        <a:t>%</a:t>
                      </a:r>
                      <a:endParaRPr sz="800" b="0" i="0" u="none" strike="noStrike" cap="none">
                        <a:solidFill>
                          <a:srgbClr val="900028"/>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u="none" strike="noStrike" cap="none">
                          <a:solidFill>
                            <a:srgbClr val="900028"/>
                          </a:solidFill>
                          <a:latin typeface="Open Sans"/>
                          <a:ea typeface="Open Sans"/>
                          <a:cs typeface="Open Sans"/>
                          <a:sym typeface="Open Sans"/>
                        </a:rPr>
                        <a:t>4.4%</a:t>
                      </a:r>
                      <a:endParaRPr sz="800" b="0" i="0" u="none" strike="noStrike" cap="none">
                        <a:solidFill>
                          <a:srgbClr val="900028"/>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tcPr>
                </a:tc>
                <a:tc>
                  <a:txBody>
                    <a:bodyPr/>
                    <a:lstStyle/>
                    <a:p>
                      <a:pPr marL="0" marR="0" lvl="0" indent="0" algn="ctr" rtl="0">
                        <a:spcBef>
                          <a:spcPts val="0"/>
                        </a:spcBef>
                        <a:spcAft>
                          <a:spcPts val="0"/>
                        </a:spcAft>
                        <a:buNone/>
                      </a:pPr>
                      <a:r>
                        <a:rPr lang="en" sz="800" u="none" strike="noStrike" cap="none">
                          <a:solidFill>
                            <a:srgbClr val="900028"/>
                          </a:solidFill>
                          <a:latin typeface="Open Sans"/>
                          <a:ea typeface="Open Sans"/>
                          <a:cs typeface="Open Sans"/>
                          <a:sym typeface="Open Sans"/>
                        </a:rPr>
                        <a:t>5.1%</a:t>
                      </a:r>
                      <a:endParaRPr sz="800" b="0" i="0" u="none" strike="noStrike" cap="none">
                        <a:solidFill>
                          <a:srgbClr val="900028"/>
                        </a:solidFill>
                        <a:latin typeface="Open Sans"/>
                        <a:ea typeface="Open Sans"/>
                        <a:cs typeface="Open Sans"/>
                        <a:sym typeface="Open Sans"/>
                      </a:endParaRPr>
                    </a:p>
                  </a:txBody>
                  <a:tcPr marL="3575" marR="3575" marT="3575" marB="0" anchor="b"/>
                </a:tc>
                <a:tc>
                  <a:txBody>
                    <a:bodyPr/>
                    <a:lstStyle/>
                    <a:p>
                      <a:pPr marL="0" marR="0" lvl="0" indent="0" algn="ctr" rtl="0">
                        <a:spcBef>
                          <a:spcPts val="0"/>
                        </a:spcBef>
                        <a:spcAft>
                          <a:spcPts val="0"/>
                        </a:spcAft>
                        <a:buNone/>
                      </a:pPr>
                      <a:r>
                        <a:rPr lang="en" sz="800" u="none" strike="noStrike" cap="none">
                          <a:solidFill>
                            <a:srgbClr val="900028"/>
                          </a:solidFill>
                          <a:latin typeface="Open Sans"/>
                          <a:ea typeface="Open Sans"/>
                          <a:cs typeface="Open Sans"/>
                          <a:sym typeface="Open Sans"/>
                        </a:rPr>
                        <a:t>5.2%</a:t>
                      </a:r>
                      <a:endParaRPr sz="800" b="0" i="0" u="none" strike="noStrike" cap="none">
                        <a:solidFill>
                          <a:srgbClr val="900028"/>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2"/>
                  </a:ext>
                </a:extLst>
              </a:tr>
              <a:tr h="136000">
                <a:tc>
                  <a:txBody>
                    <a:bodyPr/>
                    <a:lstStyle/>
                    <a:p>
                      <a:pPr marL="0" marR="0" lvl="0" indent="0" algn="l" rtl="0">
                        <a:spcBef>
                          <a:spcPts val="0"/>
                        </a:spcBef>
                        <a:spcAft>
                          <a:spcPts val="0"/>
                        </a:spcAft>
                        <a:buNone/>
                      </a:pPr>
                      <a:r>
                        <a:rPr lang="en" sz="800" u="none" strike="noStrike" cap="none">
                          <a:latin typeface="Open Sans"/>
                          <a:ea typeface="Open Sans"/>
                          <a:cs typeface="Open Sans"/>
                          <a:sym typeface="Open Sans"/>
                        </a:rPr>
                        <a:t>Benchmark</a:t>
                      </a:r>
                      <a:endParaRPr sz="800" b="0" i="0" u="none" strike="noStrike" cap="none">
                        <a:solidFill>
                          <a:srgbClr val="000000"/>
                        </a:solidFill>
                        <a:latin typeface="Open Sans"/>
                        <a:ea typeface="Open Sans"/>
                        <a:cs typeface="Open Sans"/>
                        <a:sym typeface="Open Sans"/>
                      </a:endParaRPr>
                    </a:p>
                  </a:txBody>
                  <a:tcPr marL="3575" marR="3575" marT="3575" marB="0" anchor="b">
                    <a:lnR w="12700" cap="flat" cmpd="sng">
                      <a:solidFill>
                        <a:schemeClr val="lt1"/>
                      </a:solidFill>
                      <a:prstDash val="solid"/>
                      <a:round/>
                      <a:headEnd type="none" w="sm" len="sm"/>
                      <a:tailEnd type="none" w="sm" len="sm"/>
                    </a:lnR>
                  </a:tcPr>
                </a:tc>
                <a:tc>
                  <a:txBody>
                    <a:bodyPr/>
                    <a:lstStyle/>
                    <a:p>
                      <a:pPr marL="0" marR="0" lvl="0" indent="0" algn="ctr" rtl="0">
                        <a:spcBef>
                          <a:spcPts val="0"/>
                        </a:spcBef>
                        <a:spcAft>
                          <a:spcPts val="0"/>
                        </a:spcAft>
                        <a:buNone/>
                      </a:pPr>
                      <a:r>
                        <a:rPr lang="en" sz="800">
                          <a:latin typeface="Open Sans"/>
                          <a:ea typeface="Open Sans"/>
                          <a:cs typeface="Open Sans"/>
                          <a:sym typeface="Open Sans"/>
                        </a:rPr>
                        <a:t>0.79</a:t>
                      </a:r>
                      <a:r>
                        <a:rPr lang="en" sz="800" u="none" strike="noStrike" cap="none">
                          <a:latin typeface="Open Sans"/>
                          <a:ea typeface="Open Sans"/>
                          <a:cs typeface="Open Sans"/>
                          <a:sym typeface="Open Sans"/>
                        </a:rPr>
                        <a:t>%</a:t>
                      </a:r>
                      <a:endParaRPr sz="800" b="0" i="0" u="none" strike="noStrike" cap="none">
                        <a:solidFill>
                          <a:srgbClr val="000000"/>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a:latin typeface="Open Sans"/>
                          <a:ea typeface="Open Sans"/>
                          <a:cs typeface="Open Sans"/>
                          <a:sym typeface="Open Sans"/>
                        </a:rPr>
                        <a:t>9.96</a:t>
                      </a:r>
                      <a:r>
                        <a:rPr lang="en" sz="800" u="none" strike="noStrike" cap="none">
                          <a:latin typeface="Open Sans"/>
                          <a:ea typeface="Open Sans"/>
                          <a:cs typeface="Open Sans"/>
                          <a:sym typeface="Open Sans"/>
                        </a:rPr>
                        <a:t>%</a:t>
                      </a:r>
                      <a:endParaRPr sz="800" b="0" i="0" u="none" strike="noStrike" cap="none">
                        <a:solidFill>
                          <a:srgbClr val="000000"/>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800" u="none" strike="noStrike" cap="none">
                          <a:latin typeface="Open Sans"/>
                          <a:ea typeface="Open Sans"/>
                          <a:cs typeface="Open Sans"/>
                          <a:sym typeface="Open Sans"/>
                        </a:rPr>
                        <a:t>5.5%</a:t>
                      </a:r>
                      <a:endParaRPr sz="800" b="0" i="0" u="none" strike="noStrike" cap="none">
                        <a:solidFill>
                          <a:srgbClr val="000000"/>
                        </a:solidFill>
                        <a:latin typeface="Open Sans"/>
                        <a:ea typeface="Open Sans"/>
                        <a:cs typeface="Open Sans"/>
                        <a:sym typeface="Open Sans"/>
                      </a:endParaRPr>
                    </a:p>
                  </a:txBody>
                  <a:tcPr marL="3575" marR="3575" marT="3575" marB="0" anchor="b">
                    <a:lnL w="12700" cap="flat" cmpd="sng">
                      <a:solidFill>
                        <a:schemeClr val="lt1"/>
                      </a:solidFill>
                      <a:prstDash val="solid"/>
                      <a:round/>
                      <a:headEnd type="none" w="sm" len="sm"/>
                      <a:tailEnd type="none" w="sm" len="sm"/>
                    </a:lnL>
                  </a:tcPr>
                </a:tc>
                <a:tc>
                  <a:txBody>
                    <a:bodyPr/>
                    <a:lstStyle/>
                    <a:p>
                      <a:pPr marL="0" marR="0" lvl="0" indent="0" algn="ctr" rtl="0">
                        <a:spcBef>
                          <a:spcPts val="0"/>
                        </a:spcBef>
                        <a:spcAft>
                          <a:spcPts val="0"/>
                        </a:spcAft>
                        <a:buNone/>
                      </a:pPr>
                      <a:r>
                        <a:rPr lang="en" sz="800" u="none" strike="noStrike" cap="none">
                          <a:latin typeface="Open Sans"/>
                          <a:ea typeface="Open Sans"/>
                          <a:cs typeface="Open Sans"/>
                          <a:sym typeface="Open Sans"/>
                        </a:rPr>
                        <a:t>5.2%</a:t>
                      </a: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ctr" rtl="0">
                        <a:spcBef>
                          <a:spcPts val="0"/>
                        </a:spcBef>
                        <a:spcAft>
                          <a:spcPts val="0"/>
                        </a:spcAft>
                        <a:buNone/>
                      </a:pPr>
                      <a:r>
                        <a:rPr lang="en" sz="800" u="none" strike="noStrike" cap="none">
                          <a:latin typeface="Open Sans"/>
                          <a:ea typeface="Open Sans"/>
                          <a:cs typeface="Open Sans"/>
                          <a:sym typeface="Open Sans"/>
                        </a:rPr>
                        <a:t>5.5%</a:t>
                      </a:r>
                      <a:endParaRPr sz="8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3"/>
                  </a:ext>
                </a:extLst>
              </a:tr>
              <a:tr h="136000">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lnT w="12700" cap="flat" cmpd="sng">
                      <a:solidFill>
                        <a:schemeClr val="lt1"/>
                      </a:solidFill>
                      <a:prstDash val="solid"/>
                      <a:round/>
                      <a:headEnd type="none" w="sm" len="sm"/>
                      <a:tailEnd type="none" w="sm" len="sm"/>
                    </a:lnT>
                  </a:tcPr>
                </a:tc>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lnT w="12700" cap="flat" cmpd="sng">
                      <a:solidFill>
                        <a:schemeClr val="lt1"/>
                      </a:solidFill>
                      <a:prstDash val="solid"/>
                      <a:round/>
                      <a:headEnd type="none" w="sm" len="sm"/>
                      <a:tailEnd type="none" w="sm" len="sm"/>
                    </a:lnT>
                  </a:tcPr>
                </a:tc>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ctr" rtl="0">
                        <a:spcBef>
                          <a:spcPts val="0"/>
                        </a:spcBef>
                        <a:spcAft>
                          <a:spcPts val="0"/>
                        </a:spcAft>
                        <a:buNone/>
                      </a:pPr>
                      <a:r>
                        <a:rPr lang="en" sz="700" u="none" strike="noStrike" cap="none">
                          <a:latin typeface="Open Sans"/>
                          <a:ea typeface="Open Sans"/>
                          <a:cs typeface="Open Sans"/>
                          <a:sym typeface="Open Sans"/>
                        </a:rPr>
                        <a:t>*From 02/2010</a:t>
                      </a:r>
                      <a:endParaRPr sz="8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4"/>
                  </a:ext>
                </a:extLst>
              </a:tr>
              <a:tr h="353175">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l" rtl="0">
                        <a:spcBef>
                          <a:spcPts val="0"/>
                        </a:spcBef>
                        <a:spcAft>
                          <a:spcPts val="0"/>
                        </a:spcAft>
                        <a:buNone/>
                      </a:pPr>
                      <a:r>
                        <a:rPr lang="en" sz="700">
                          <a:solidFill>
                            <a:srgbClr val="000000"/>
                          </a:solidFill>
                          <a:latin typeface="Open Sans"/>
                          <a:ea typeface="Open Sans"/>
                          <a:cs typeface="Open Sans"/>
                          <a:sym typeface="Open Sans"/>
                        </a:rPr>
                        <a:t>*Updated Bloomberg does not have past 1YR</a:t>
                      </a:r>
                      <a:endParaRPr sz="700" b="0" i="0" u="none" strike="noStrike" cap="none">
                        <a:solidFill>
                          <a:srgbClr val="000000"/>
                        </a:solidFill>
                        <a:latin typeface="Open Sans"/>
                        <a:ea typeface="Open Sans"/>
                        <a:cs typeface="Open Sans"/>
                        <a:sym typeface="Open Sans"/>
                      </a:endParaRPr>
                    </a:p>
                  </a:txBody>
                  <a:tcPr marL="3575" marR="3575" marT="3575" marB="0" anchor="b"/>
                </a:tc>
                <a:tc gridSpan="2">
                  <a:txBody>
                    <a:bodyPr/>
                    <a:lstStyle/>
                    <a:p>
                      <a:pPr marL="0" marR="0" lvl="0" indent="0" algn="l" rtl="0">
                        <a:spcBef>
                          <a:spcPts val="0"/>
                        </a:spcBef>
                        <a:spcAft>
                          <a:spcPts val="0"/>
                        </a:spcAft>
                        <a:buNone/>
                      </a:pPr>
                      <a:r>
                        <a:rPr lang="en" sz="700" b="0" i="0" u="none" strike="noStrike" cap="none">
                          <a:solidFill>
                            <a:srgbClr val="000000"/>
                          </a:solidFill>
                          <a:latin typeface="Open Sans"/>
                          <a:ea typeface="Open Sans"/>
                          <a:cs typeface="Open Sans"/>
                          <a:sym typeface="Open Sans"/>
                        </a:rPr>
                        <a:t>**Benchmarks for Fixed Income and Commodities were non-materially adjusted in 2015 and 2019, respectively.</a:t>
                      </a:r>
                      <a:endParaRPr sz="1100"/>
                    </a:p>
                  </a:txBody>
                  <a:tcPr marL="3575" marR="3575" marT="3575" marB="0" anchor="b"/>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323" name="Google Shape;323;g2a5d75c074a_5_0"/>
          <p:cNvGraphicFramePr/>
          <p:nvPr/>
        </p:nvGraphicFramePr>
        <p:xfrm>
          <a:off x="4682172" y="3780939"/>
          <a:ext cx="3000000" cy="3000000"/>
        </p:xfrm>
        <a:graphic>
          <a:graphicData uri="http://schemas.openxmlformats.org/drawingml/2006/table">
            <a:tbl>
              <a:tblPr>
                <a:noFill/>
                <a:tableStyleId>{8213B069-A675-421C-A331-D541171C8BB8}</a:tableStyleId>
              </a:tblPr>
              <a:tblGrid>
                <a:gridCol w="3023825">
                  <a:extLst>
                    <a:ext uri="{9D8B030D-6E8A-4147-A177-3AD203B41FA5}">
                      <a16:colId xmlns:a16="http://schemas.microsoft.com/office/drawing/2014/main" val="20000"/>
                    </a:ext>
                  </a:extLst>
                </a:gridCol>
                <a:gridCol w="685400">
                  <a:extLst>
                    <a:ext uri="{9D8B030D-6E8A-4147-A177-3AD203B41FA5}">
                      <a16:colId xmlns:a16="http://schemas.microsoft.com/office/drawing/2014/main" val="20001"/>
                    </a:ext>
                  </a:extLst>
                </a:gridCol>
              </a:tblGrid>
              <a:tr h="135725">
                <a:tc>
                  <a:txBody>
                    <a:bodyPr/>
                    <a:lstStyle/>
                    <a:p>
                      <a:pPr marL="0" marR="0" lvl="0" indent="0" algn="l" rtl="0">
                        <a:spcBef>
                          <a:spcPts val="0"/>
                        </a:spcBef>
                        <a:spcAft>
                          <a:spcPts val="0"/>
                        </a:spcAft>
                        <a:buNone/>
                      </a:pPr>
                      <a:r>
                        <a:rPr lang="en" sz="1200" u="none" strike="noStrike" cap="none">
                          <a:solidFill>
                            <a:srgbClr val="900028"/>
                          </a:solidFill>
                          <a:latin typeface="Open Sans"/>
                          <a:ea typeface="Open Sans"/>
                          <a:cs typeface="Open Sans"/>
                          <a:sym typeface="Open Sans"/>
                        </a:rPr>
                        <a:t>Benchmark Composition</a:t>
                      </a:r>
                      <a:endParaRPr sz="1200" b="0" i="0" u="none" strike="noStrike" cap="none">
                        <a:solidFill>
                          <a:srgbClr val="900028"/>
                        </a:solidFill>
                        <a:latin typeface="Open Sans"/>
                        <a:ea typeface="Open Sans"/>
                        <a:cs typeface="Open Sans"/>
                        <a:sym typeface="Open Sans"/>
                      </a:endParaRPr>
                    </a:p>
                  </a:txBody>
                  <a:tcPr marL="3575" marR="3575" marT="3575" marB="0" anchor="b"/>
                </a:tc>
                <a:tc>
                  <a:txBody>
                    <a:bodyPr/>
                    <a:lstStyle/>
                    <a:p>
                      <a:pPr marL="0" marR="0" lvl="0" indent="0" algn="l" rtl="0">
                        <a:spcBef>
                          <a:spcPts val="0"/>
                        </a:spcBef>
                        <a:spcAft>
                          <a:spcPts val="0"/>
                        </a:spcAft>
                        <a:buNone/>
                      </a:pPr>
                      <a:endParaRPr sz="8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0"/>
                  </a:ext>
                </a:extLst>
              </a:tr>
              <a:tr h="135725">
                <a:tc>
                  <a:txBody>
                    <a:bodyPr/>
                    <a:lstStyle/>
                    <a:p>
                      <a:pPr marL="0" marR="0" lvl="0" indent="0" algn="l" rtl="0">
                        <a:spcBef>
                          <a:spcPts val="0"/>
                        </a:spcBef>
                        <a:spcAft>
                          <a:spcPts val="0"/>
                        </a:spcAft>
                        <a:buNone/>
                      </a:pPr>
                      <a:r>
                        <a:rPr lang="en" sz="1100" u="none" strike="noStrike" cap="none">
                          <a:latin typeface="Open Sans"/>
                          <a:ea typeface="Open Sans"/>
                          <a:cs typeface="Open Sans"/>
                          <a:sym typeface="Open Sans"/>
                        </a:rPr>
                        <a:t>Equities: S&amp;P 1200 Global</a:t>
                      </a:r>
                      <a:endParaRPr sz="11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r" rtl="0">
                        <a:spcBef>
                          <a:spcPts val="0"/>
                        </a:spcBef>
                        <a:spcAft>
                          <a:spcPts val="0"/>
                        </a:spcAft>
                        <a:buNone/>
                      </a:pPr>
                      <a:r>
                        <a:rPr lang="en" sz="1100" u="none" strike="noStrike" cap="none">
                          <a:latin typeface="Open Sans"/>
                          <a:ea typeface="Open Sans"/>
                          <a:cs typeface="Open Sans"/>
                          <a:sym typeface="Open Sans"/>
                        </a:rPr>
                        <a:t>50%</a:t>
                      </a:r>
                      <a:endParaRPr sz="11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1"/>
                  </a:ext>
                </a:extLst>
              </a:tr>
              <a:tr h="135725">
                <a:tc>
                  <a:txBody>
                    <a:bodyPr/>
                    <a:lstStyle/>
                    <a:p>
                      <a:pPr marL="0" marR="0" lvl="0" indent="0" algn="l" rtl="0">
                        <a:spcBef>
                          <a:spcPts val="0"/>
                        </a:spcBef>
                        <a:spcAft>
                          <a:spcPts val="0"/>
                        </a:spcAft>
                        <a:buNone/>
                      </a:pPr>
                      <a:r>
                        <a:rPr lang="en" sz="1100" u="none" strike="noStrike" cap="none">
                          <a:latin typeface="Open Sans"/>
                          <a:ea typeface="Open Sans"/>
                          <a:cs typeface="Open Sans"/>
                          <a:sym typeface="Open Sans"/>
                        </a:rPr>
                        <a:t>Fixed Income: Vanguard Total Bond Market Index</a:t>
                      </a:r>
                      <a:endParaRPr sz="11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r" rtl="0">
                        <a:spcBef>
                          <a:spcPts val="0"/>
                        </a:spcBef>
                        <a:spcAft>
                          <a:spcPts val="0"/>
                        </a:spcAft>
                        <a:buNone/>
                      </a:pPr>
                      <a:r>
                        <a:rPr lang="en" sz="1100" u="none" strike="noStrike" cap="none">
                          <a:latin typeface="Open Sans"/>
                          <a:ea typeface="Open Sans"/>
                          <a:cs typeface="Open Sans"/>
                          <a:sym typeface="Open Sans"/>
                        </a:rPr>
                        <a:t>40%</a:t>
                      </a:r>
                      <a:endParaRPr sz="11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2"/>
                  </a:ext>
                </a:extLst>
              </a:tr>
              <a:tr h="135725">
                <a:tc>
                  <a:txBody>
                    <a:bodyPr/>
                    <a:lstStyle/>
                    <a:p>
                      <a:pPr marL="0" marR="0" lvl="0" indent="0" algn="l" rtl="0">
                        <a:spcBef>
                          <a:spcPts val="0"/>
                        </a:spcBef>
                        <a:spcAft>
                          <a:spcPts val="0"/>
                        </a:spcAft>
                        <a:buNone/>
                      </a:pPr>
                      <a:r>
                        <a:rPr lang="en" sz="1100" u="none" strike="noStrike" cap="none">
                          <a:latin typeface="Open Sans"/>
                          <a:ea typeface="Open Sans"/>
                          <a:cs typeface="Open Sans"/>
                          <a:sym typeface="Open Sans"/>
                        </a:rPr>
                        <a:t>Commodities: Invesco DB Commodity Index</a:t>
                      </a:r>
                      <a:endParaRPr sz="11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r" rtl="0">
                        <a:spcBef>
                          <a:spcPts val="0"/>
                        </a:spcBef>
                        <a:spcAft>
                          <a:spcPts val="0"/>
                        </a:spcAft>
                        <a:buNone/>
                      </a:pPr>
                      <a:r>
                        <a:rPr lang="en" sz="1100" u="none" strike="noStrike" cap="none">
                          <a:latin typeface="Open Sans"/>
                          <a:ea typeface="Open Sans"/>
                          <a:cs typeface="Open Sans"/>
                          <a:sym typeface="Open Sans"/>
                        </a:rPr>
                        <a:t>6%</a:t>
                      </a:r>
                      <a:endParaRPr sz="11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3"/>
                  </a:ext>
                </a:extLst>
              </a:tr>
              <a:tr h="135725">
                <a:tc>
                  <a:txBody>
                    <a:bodyPr/>
                    <a:lstStyle/>
                    <a:p>
                      <a:pPr marL="0" marR="0" lvl="0" indent="0" algn="l" rtl="0">
                        <a:spcBef>
                          <a:spcPts val="0"/>
                        </a:spcBef>
                        <a:spcAft>
                          <a:spcPts val="0"/>
                        </a:spcAft>
                        <a:buNone/>
                      </a:pPr>
                      <a:r>
                        <a:rPr lang="en" sz="1100" u="none" strike="noStrike" cap="none">
                          <a:latin typeface="Open Sans"/>
                          <a:ea typeface="Open Sans"/>
                          <a:cs typeface="Open Sans"/>
                          <a:sym typeface="Open Sans"/>
                        </a:rPr>
                        <a:t>Real Estate: SPDR DJ Global Real Estate ETF</a:t>
                      </a:r>
                      <a:endParaRPr sz="1100" b="0" i="0" u="none" strike="noStrike" cap="none">
                        <a:solidFill>
                          <a:srgbClr val="000000"/>
                        </a:solidFill>
                        <a:latin typeface="Open Sans"/>
                        <a:ea typeface="Open Sans"/>
                        <a:cs typeface="Open Sans"/>
                        <a:sym typeface="Open Sans"/>
                      </a:endParaRPr>
                    </a:p>
                  </a:txBody>
                  <a:tcPr marL="3575" marR="3575" marT="3575" marB="0" anchor="b"/>
                </a:tc>
                <a:tc>
                  <a:txBody>
                    <a:bodyPr/>
                    <a:lstStyle/>
                    <a:p>
                      <a:pPr marL="0" marR="0" lvl="0" indent="0" algn="r" rtl="0">
                        <a:spcBef>
                          <a:spcPts val="0"/>
                        </a:spcBef>
                        <a:spcAft>
                          <a:spcPts val="0"/>
                        </a:spcAft>
                        <a:buNone/>
                      </a:pPr>
                      <a:r>
                        <a:rPr lang="en" sz="1100" u="none" strike="noStrike" cap="none">
                          <a:latin typeface="Open Sans"/>
                          <a:ea typeface="Open Sans"/>
                          <a:cs typeface="Open Sans"/>
                          <a:sym typeface="Open Sans"/>
                        </a:rPr>
                        <a:t>4%</a:t>
                      </a:r>
                      <a:endParaRPr sz="1100" b="0" i="0" u="none" strike="noStrike" cap="none">
                        <a:solidFill>
                          <a:srgbClr val="000000"/>
                        </a:solidFill>
                        <a:latin typeface="Open Sans"/>
                        <a:ea typeface="Open Sans"/>
                        <a:cs typeface="Open Sans"/>
                        <a:sym typeface="Open Sans"/>
                      </a:endParaRPr>
                    </a:p>
                  </a:txBody>
                  <a:tcPr marL="3575" marR="3575" marT="3575" marB="0" anchor="b"/>
                </a:tc>
                <a:extLst>
                  <a:ext uri="{0D108BD9-81ED-4DB2-BD59-A6C34878D82A}">
                    <a16:rowId xmlns:a16="http://schemas.microsoft.com/office/drawing/2014/main" val="10004"/>
                  </a:ext>
                </a:extLst>
              </a:tr>
            </a:tbl>
          </a:graphicData>
        </a:graphic>
      </p:graphicFrame>
      <p:pic>
        <p:nvPicPr>
          <p:cNvPr id="324" name="Google Shape;324;g2a5d75c074a_5_0"/>
          <p:cNvPicPr preferRelativeResize="0"/>
          <p:nvPr/>
        </p:nvPicPr>
        <p:blipFill rotWithShape="1">
          <a:blip r:embed="rId3">
            <a:alphaModFix/>
          </a:blip>
          <a:srcRect/>
          <a:stretch/>
        </p:blipFill>
        <p:spPr>
          <a:xfrm>
            <a:off x="7470001" y="220517"/>
            <a:ext cx="1438520" cy="36730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a5d75c074a_5_13"/>
          <p:cNvSpPr txBox="1">
            <a:spLocks noGrp="1"/>
          </p:cNvSpPr>
          <p:nvPr>
            <p:ph type="title"/>
          </p:nvPr>
        </p:nvSpPr>
        <p:spPr>
          <a:xfrm>
            <a:off x="522684" y="548877"/>
            <a:ext cx="3634800" cy="367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900028"/>
              </a:buClr>
              <a:buSzPts val="1800"/>
              <a:buFont typeface="Open Sans"/>
              <a:buNone/>
            </a:pPr>
            <a:r>
              <a:rPr lang="en" sz="1800">
                <a:solidFill>
                  <a:srgbClr val="900028"/>
                </a:solidFill>
              </a:rPr>
              <a:t>Rebalancing Reflection</a:t>
            </a:r>
            <a:br>
              <a:rPr lang="en" sz="800" b="0" i="0" u="none" strike="noStrike" cap="none">
                <a:solidFill>
                  <a:srgbClr val="900028"/>
                </a:solidFill>
                <a:latin typeface="Open Sans"/>
                <a:ea typeface="Open Sans"/>
                <a:cs typeface="Open Sans"/>
                <a:sym typeface="Open Sans"/>
              </a:rPr>
            </a:br>
            <a:endParaRPr sz="2700">
              <a:solidFill>
                <a:srgbClr val="900028"/>
              </a:solidFill>
            </a:endParaRPr>
          </a:p>
        </p:txBody>
      </p:sp>
      <p:sp>
        <p:nvSpPr>
          <p:cNvPr id="331" name="Google Shape;331;g2a5d75c074a_5_13"/>
          <p:cNvSpPr txBox="1"/>
          <p:nvPr/>
        </p:nvSpPr>
        <p:spPr>
          <a:xfrm>
            <a:off x="600075" y="916075"/>
            <a:ext cx="2697600" cy="2963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400"/>
              <a:buFont typeface="Open Sans"/>
              <a:buNone/>
            </a:pPr>
            <a:r>
              <a:rPr lang="en" sz="1500">
                <a:solidFill>
                  <a:schemeClr val="dk1"/>
                </a:solidFill>
                <a:latin typeface="Open Sans"/>
                <a:ea typeface="Open Sans"/>
                <a:cs typeface="Open Sans"/>
                <a:sym typeface="Open Sans"/>
              </a:rPr>
              <a:t>Rebalancing</a:t>
            </a:r>
            <a:r>
              <a:rPr lang="en" sz="1500" b="0" i="0" u="none" strike="noStrike" cap="none">
                <a:solidFill>
                  <a:schemeClr val="dk1"/>
                </a:solidFill>
                <a:latin typeface="Open Sans"/>
                <a:ea typeface="Open Sans"/>
                <a:cs typeface="Open Sans"/>
                <a:sym typeface="Open Sans"/>
              </a:rPr>
              <a:t> Allocation </a:t>
            </a:r>
            <a:r>
              <a:rPr lang="en" sz="1500">
                <a:solidFill>
                  <a:schemeClr val="dk1"/>
                </a:solidFill>
                <a:latin typeface="Open Sans"/>
                <a:ea typeface="Open Sans"/>
                <a:cs typeface="Open Sans"/>
                <a:sym typeface="Open Sans"/>
              </a:rPr>
              <a:t>Highlights</a:t>
            </a:r>
            <a:endParaRPr sz="1500">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400"/>
              <a:buFont typeface="Open Sans"/>
              <a:buNone/>
            </a:pPr>
            <a:endParaRPr sz="1500">
              <a:solidFill>
                <a:schemeClr val="dk1"/>
              </a:solidFill>
              <a:latin typeface="Open Sans"/>
              <a:ea typeface="Open Sans"/>
              <a:cs typeface="Open Sans"/>
              <a:sym typeface="Open Sans"/>
            </a:endParaRPr>
          </a:p>
          <a:p>
            <a:pPr marL="215900" marR="0" lvl="0" indent="-222250" algn="l" rtl="0">
              <a:spcBef>
                <a:spcPts val="0"/>
              </a:spcBef>
              <a:spcAft>
                <a:spcPts val="0"/>
              </a:spcAft>
              <a:buClr>
                <a:srgbClr val="900028"/>
              </a:buClr>
              <a:buSzPts val="1300"/>
              <a:buFont typeface="Arial"/>
              <a:buChar char="•"/>
            </a:pPr>
            <a:r>
              <a:rPr lang="en" sz="1300" b="0" i="0" u="none" strike="noStrike" cap="none">
                <a:solidFill>
                  <a:srgbClr val="900028"/>
                </a:solidFill>
                <a:latin typeface="Open Sans"/>
                <a:ea typeface="Open Sans"/>
                <a:cs typeface="Open Sans"/>
                <a:sym typeface="Open Sans"/>
              </a:rPr>
              <a:t>Short </a:t>
            </a:r>
            <a:r>
              <a:rPr lang="en" sz="1300">
                <a:solidFill>
                  <a:srgbClr val="900028"/>
                </a:solidFill>
                <a:latin typeface="Open Sans"/>
                <a:ea typeface="Open Sans"/>
                <a:cs typeface="Open Sans"/>
                <a:sym typeface="Open Sans"/>
              </a:rPr>
              <a:t>duration</a:t>
            </a:r>
            <a:r>
              <a:rPr lang="en" sz="1300" b="0" i="0" u="none" strike="noStrike" cap="none">
                <a:solidFill>
                  <a:srgbClr val="900028"/>
                </a:solidFill>
                <a:latin typeface="Open Sans"/>
                <a:ea typeface="Open Sans"/>
                <a:cs typeface="Open Sans"/>
                <a:sym typeface="Open Sans"/>
              </a:rPr>
              <a:t> strategy</a:t>
            </a:r>
            <a:endParaRPr sz="1200"/>
          </a:p>
          <a:p>
            <a:pPr marL="215900" marR="0" lvl="0" indent="-222250" algn="l" rtl="0">
              <a:spcBef>
                <a:spcPts val="0"/>
              </a:spcBef>
              <a:spcAft>
                <a:spcPts val="0"/>
              </a:spcAft>
              <a:buClr>
                <a:srgbClr val="900028"/>
              </a:buClr>
              <a:buSzPts val="1300"/>
              <a:buFont typeface="Arial"/>
              <a:buChar char="•"/>
            </a:pPr>
            <a:r>
              <a:rPr lang="en" sz="1300" b="0" i="0" u="none" strike="noStrike" cap="none">
                <a:solidFill>
                  <a:srgbClr val="900028"/>
                </a:solidFill>
                <a:latin typeface="Open Sans"/>
                <a:ea typeface="Open Sans"/>
                <a:cs typeface="Open Sans"/>
                <a:sym typeface="Open Sans"/>
              </a:rPr>
              <a:t>Defensive equity </a:t>
            </a:r>
            <a:r>
              <a:rPr lang="en" sz="1300">
                <a:solidFill>
                  <a:srgbClr val="900028"/>
                </a:solidFill>
                <a:latin typeface="Open Sans"/>
                <a:ea typeface="Open Sans"/>
                <a:cs typeface="Open Sans"/>
                <a:sym typeface="Open Sans"/>
              </a:rPr>
              <a:t>allocation</a:t>
            </a:r>
            <a:endParaRPr sz="1200"/>
          </a:p>
          <a:p>
            <a:pPr marL="215900" marR="0" lvl="0" indent="-222250" algn="l" rtl="0">
              <a:spcBef>
                <a:spcPts val="0"/>
              </a:spcBef>
              <a:spcAft>
                <a:spcPts val="0"/>
              </a:spcAft>
              <a:buClr>
                <a:srgbClr val="900028"/>
              </a:buClr>
              <a:buSzPts val="1300"/>
              <a:buFont typeface="Arial"/>
              <a:buChar char="•"/>
            </a:pPr>
            <a:r>
              <a:rPr lang="en" sz="1300">
                <a:solidFill>
                  <a:srgbClr val="900028"/>
                </a:solidFill>
                <a:latin typeface="Open Sans"/>
                <a:ea typeface="Open Sans"/>
                <a:cs typeface="Open Sans"/>
                <a:sym typeface="Open Sans"/>
              </a:rPr>
              <a:t>Black Swan hedge</a:t>
            </a:r>
            <a:endParaRPr sz="1300">
              <a:solidFill>
                <a:srgbClr val="900028"/>
              </a:solidFill>
              <a:latin typeface="Open Sans"/>
              <a:ea typeface="Open Sans"/>
              <a:cs typeface="Open Sans"/>
              <a:sym typeface="Open Sans"/>
            </a:endParaRPr>
          </a:p>
          <a:p>
            <a:pPr marL="215900" marR="0" lvl="0" indent="-222250" algn="l" rtl="0">
              <a:spcBef>
                <a:spcPts val="0"/>
              </a:spcBef>
              <a:spcAft>
                <a:spcPts val="0"/>
              </a:spcAft>
              <a:buClr>
                <a:srgbClr val="900028"/>
              </a:buClr>
              <a:buSzPts val="1300"/>
              <a:buFont typeface="Open Sans"/>
              <a:buChar char="•"/>
            </a:pPr>
            <a:r>
              <a:rPr lang="en" sz="1300">
                <a:solidFill>
                  <a:srgbClr val="900028"/>
                </a:solidFill>
                <a:latin typeface="Open Sans"/>
                <a:ea typeface="Open Sans"/>
                <a:cs typeface="Open Sans"/>
                <a:sym typeface="Open Sans"/>
              </a:rPr>
              <a:t>Exotics revamp</a:t>
            </a:r>
            <a:endParaRPr sz="1300">
              <a:solidFill>
                <a:srgbClr val="900028"/>
              </a:solidFill>
              <a:latin typeface="Open Sans"/>
              <a:ea typeface="Open Sans"/>
              <a:cs typeface="Open Sans"/>
              <a:sym typeface="Open Sans"/>
            </a:endParaRPr>
          </a:p>
          <a:p>
            <a:pPr marL="215900" marR="0" lvl="0" indent="-222250" algn="l" rtl="0">
              <a:spcBef>
                <a:spcPts val="0"/>
              </a:spcBef>
              <a:spcAft>
                <a:spcPts val="0"/>
              </a:spcAft>
              <a:buClr>
                <a:srgbClr val="900028"/>
              </a:buClr>
              <a:buSzPts val="1300"/>
              <a:buFont typeface="Open Sans"/>
              <a:buChar char="•"/>
            </a:pPr>
            <a:r>
              <a:rPr lang="en" sz="1300">
                <a:solidFill>
                  <a:srgbClr val="900028"/>
                </a:solidFill>
                <a:latin typeface="Open Sans"/>
                <a:ea typeface="Open Sans"/>
                <a:cs typeface="Open Sans"/>
                <a:sym typeface="Open Sans"/>
              </a:rPr>
              <a:t>Decreased Real Estate 200 bps</a:t>
            </a:r>
            <a:endParaRPr sz="1300">
              <a:solidFill>
                <a:srgbClr val="900028"/>
              </a:solidFill>
              <a:latin typeface="Open Sans"/>
              <a:ea typeface="Open Sans"/>
              <a:cs typeface="Open Sans"/>
              <a:sym typeface="Open Sans"/>
            </a:endParaRPr>
          </a:p>
          <a:p>
            <a:pPr marL="215900" marR="0" lvl="0" indent="-222250" algn="l" rtl="0">
              <a:spcBef>
                <a:spcPts val="0"/>
              </a:spcBef>
              <a:spcAft>
                <a:spcPts val="0"/>
              </a:spcAft>
              <a:buClr>
                <a:srgbClr val="900028"/>
              </a:buClr>
              <a:buSzPts val="1300"/>
              <a:buFont typeface="Open Sans"/>
              <a:buChar char="•"/>
            </a:pPr>
            <a:r>
              <a:rPr lang="en" sz="1300">
                <a:solidFill>
                  <a:srgbClr val="900028"/>
                </a:solidFill>
                <a:latin typeface="Open Sans"/>
                <a:ea typeface="Open Sans"/>
                <a:cs typeface="Open Sans"/>
                <a:sym typeface="Open Sans"/>
              </a:rPr>
              <a:t>Increased Allocation Tech 380 bps</a:t>
            </a:r>
            <a:endParaRPr sz="1300">
              <a:solidFill>
                <a:srgbClr val="900028"/>
              </a:solidFill>
              <a:latin typeface="Open Sans"/>
              <a:ea typeface="Open Sans"/>
              <a:cs typeface="Open Sans"/>
              <a:sym typeface="Open Sans"/>
            </a:endParaRPr>
          </a:p>
          <a:p>
            <a:pPr marL="215900" marR="0" lvl="0" indent="-222250" algn="l" rtl="0">
              <a:spcBef>
                <a:spcPts val="0"/>
              </a:spcBef>
              <a:spcAft>
                <a:spcPts val="0"/>
              </a:spcAft>
              <a:buClr>
                <a:srgbClr val="900028"/>
              </a:buClr>
              <a:buSzPts val="1300"/>
              <a:buFont typeface="Open Sans"/>
              <a:buChar char="•"/>
            </a:pPr>
            <a:r>
              <a:rPr lang="en" sz="1300">
                <a:solidFill>
                  <a:srgbClr val="900028"/>
                </a:solidFill>
                <a:latin typeface="Open Sans"/>
                <a:ea typeface="Open Sans"/>
                <a:cs typeface="Open Sans"/>
                <a:sym typeface="Open Sans"/>
              </a:rPr>
              <a:t>Decreased Financials 190 bps</a:t>
            </a:r>
            <a:endParaRPr sz="1300">
              <a:solidFill>
                <a:srgbClr val="900028"/>
              </a:solidFill>
              <a:latin typeface="Open Sans"/>
              <a:ea typeface="Open Sans"/>
              <a:cs typeface="Open Sans"/>
              <a:sym typeface="Open Sans"/>
            </a:endParaRPr>
          </a:p>
          <a:p>
            <a:pPr marL="0" marR="0" lvl="0" indent="0" algn="l" rtl="0">
              <a:spcBef>
                <a:spcPts val="0"/>
              </a:spcBef>
              <a:spcAft>
                <a:spcPts val="0"/>
              </a:spcAft>
              <a:buNone/>
            </a:pPr>
            <a:endParaRPr sz="1200">
              <a:solidFill>
                <a:srgbClr val="900028"/>
              </a:solidFill>
              <a:latin typeface="Open Sans"/>
              <a:ea typeface="Open Sans"/>
              <a:cs typeface="Open Sans"/>
              <a:sym typeface="Open Sans"/>
            </a:endParaRPr>
          </a:p>
          <a:p>
            <a:pPr marL="254000" marR="0" lvl="0" indent="-165100" algn="l" rtl="0">
              <a:spcBef>
                <a:spcPts val="0"/>
              </a:spcBef>
              <a:spcAft>
                <a:spcPts val="0"/>
              </a:spcAft>
              <a:buClr>
                <a:schemeClr val="dk1"/>
              </a:buClr>
              <a:buSzPts val="1400"/>
              <a:buFont typeface="Lustria"/>
              <a:buNone/>
            </a:pPr>
            <a:endParaRPr sz="1400" b="0" i="0" u="none" strike="noStrike" cap="none">
              <a:solidFill>
                <a:srgbClr val="900028"/>
              </a:solidFill>
              <a:latin typeface="Open Sans"/>
              <a:ea typeface="Open Sans"/>
              <a:cs typeface="Open Sans"/>
              <a:sym typeface="Open Sans"/>
            </a:endParaRPr>
          </a:p>
        </p:txBody>
      </p:sp>
      <p:pic>
        <p:nvPicPr>
          <p:cNvPr id="332" name="Google Shape;332;g2a5d75c074a_5_13"/>
          <p:cNvPicPr preferRelativeResize="0"/>
          <p:nvPr/>
        </p:nvPicPr>
        <p:blipFill rotWithShape="1">
          <a:blip r:embed="rId3">
            <a:alphaModFix/>
          </a:blip>
          <a:srcRect/>
          <a:stretch/>
        </p:blipFill>
        <p:spPr>
          <a:xfrm>
            <a:off x="7470001" y="220517"/>
            <a:ext cx="1438520" cy="367309"/>
          </a:xfrm>
          <a:prstGeom prst="rect">
            <a:avLst/>
          </a:prstGeom>
          <a:noFill/>
          <a:ln>
            <a:noFill/>
          </a:ln>
        </p:spPr>
      </p:pic>
      <p:pic>
        <p:nvPicPr>
          <p:cNvPr id="333" name="Google Shape;333;g2a5d75c074a_5_13"/>
          <p:cNvPicPr preferRelativeResize="0"/>
          <p:nvPr/>
        </p:nvPicPr>
        <p:blipFill>
          <a:blip r:embed="rId4">
            <a:alphaModFix/>
          </a:blip>
          <a:stretch>
            <a:fillRect/>
          </a:stretch>
        </p:blipFill>
        <p:spPr>
          <a:xfrm>
            <a:off x="3297626" y="685525"/>
            <a:ext cx="5695874" cy="1751925"/>
          </a:xfrm>
          <a:prstGeom prst="rect">
            <a:avLst/>
          </a:prstGeom>
          <a:noFill/>
          <a:ln>
            <a:noFill/>
          </a:ln>
        </p:spPr>
      </p:pic>
      <p:pic>
        <p:nvPicPr>
          <p:cNvPr id="334" name="Google Shape;334;g2a5d75c074a_5_13"/>
          <p:cNvPicPr preferRelativeResize="0"/>
          <p:nvPr/>
        </p:nvPicPr>
        <p:blipFill rotWithShape="1">
          <a:blip r:embed="rId5">
            <a:alphaModFix/>
          </a:blip>
          <a:srcRect/>
          <a:stretch/>
        </p:blipFill>
        <p:spPr>
          <a:xfrm>
            <a:off x="3435140" y="2514925"/>
            <a:ext cx="5558370" cy="2085650"/>
          </a:xfrm>
          <a:prstGeom prst="rect">
            <a:avLst/>
          </a:prstGeom>
          <a:noFill/>
          <a:ln>
            <a:noFill/>
          </a:ln>
        </p:spPr>
      </p:pic>
      <p:graphicFrame>
        <p:nvGraphicFramePr>
          <p:cNvPr id="335" name="Google Shape;335;g2a5d75c074a_5_13"/>
          <p:cNvGraphicFramePr/>
          <p:nvPr/>
        </p:nvGraphicFramePr>
        <p:xfrm>
          <a:off x="3435154" y="4678040"/>
          <a:ext cx="3000000" cy="3000000"/>
        </p:xfrm>
        <a:graphic>
          <a:graphicData uri="http://schemas.openxmlformats.org/drawingml/2006/table">
            <a:tbl>
              <a:tblPr>
                <a:noFill/>
                <a:tableStyleId>{A668AE4A-C710-459D-968F-CB59B9F09961}</a:tableStyleId>
              </a:tblPr>
              <a:tblGrid>
                <a:gridCol w="1523175">
                  <a:extLst>
                    <a:ext uri="{9D8B030D-6E8A-4147-A177-3AD203B41FA5}">
                      <a16:colId xmlns:a16="http://schemas.microsoft.com/office/drawing/2014/main" val="20000"/>
                    </a:ext>
                  </a:extLst>
                </a:gridCol>
              </a:tblGrid>
              <a:tr h="367300">
                <a:tc>
                  <a:txBody>
                    <a:bodyPr/>
                    <a:lstStyle/>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rgbClr val="000000"/>
                          </a:solidFill>
                          <a:latin typeface="Open Sans"/>
                          <a:ea typeface="Open Sans"/>
                          <a:cs typeface="Open Sans"/>
                          <a:sym typeface="Open Sans"/>
                        </a:rPr>
                        <a:t>*Benchmark allocates 2.1% to Real Estate (RE); SMIF reports RE holdings under Alternatives</a:t>
                      </a:r>
                      <a:endParaRPr sz="1100" u="none" strike="noStrike" cap="none"/>
                    </a:p>
                    <a:p>
                      <a:pPr marL="0" marR="0" lvl="0" indent="0" algn="l" rtl="0">
                        <a:lnSpc>
                          <a:spcPct val="100000"/>
                        </a:lnSpc>
                        <a:spcBef>
                          <a:spcPts val="0"/>
                        </a:spcBef>
                        <a:spcAft>
                          <a:spcPts val="0"/>
                        </a:spcAft>
                        <a:buClr>
                          <a:srgbClr val="000000"/>
                        </a:buClr>
                        <a:buSzPts val="500"/>
                        <a:buFont typeface="Arial"/>
                        <a:buNone/>
                      </a:pPr>
                      <a:r>
                        <a:rPr lang="en" sz="500" b="0" i="0" u="none" strike="noStrike" cap="none">
                          <a:solidFill>
                            <a:srgbClr val="000000"/>
                          </a:solidFill>
                          <a:latin typeface="Open Sans"/>
                          <a:ea typeface="Open Sans"/>
                          <a:cs typeface="Open Sans"/>
                          <a:sym typeface="Open Sans"/>
                        </a:rPr>
                        <a:t>**SMIF allocates 4.1% to Emerging Markets (EM); Benchmark has no EM classification</a:t>
                      </a:r>
                      <a:endParaRPr sz="1100" u="none" strike="noStrike" cap="none"/>
                    </a:p>
                  </a:txBody>
                  <a:tcPr marL="3575" marR="3575" marT="357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1ed461a1909_6_0"/>
          <p:cNvSpPr txBox="1">
            <a:spLocks noGrp="1"/>
          </p:cNvSpPr>
          <p:nvPr>
            <p:ph type="title"/>
          </p:nvPr>
        </p:nvSpPr>
        <p:spPr>
          <a:xfrm>
            <a:off x="522675" y="548874"/>
            <a:ext cx="3634800" cy="5370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900028"/>
              </a:buClr>
              <a:buSzPts val="1800"/>
              <a:buFont typeface="Open Sans"/>
              <a:buNone/>
            </a:pPr>
            <a:r>
              <a:rPr lang="en" sz="1800">
                <a:solidFill>
                  <a:srgbClr val="900028"/>
                </a:solidFill>
              </a:rPr>
              <a:t>Beginning of Semester Goals</a:t>
            </a:r>
            <a:endParaRPr sz="1800">
              <a:solidFill>
                <a:srgbClr val="900028"/>
              </a:solidFill>
            </a:endParaRPr>
          </a:p>
          <a:p>
            <a:pPr marL="0" lvl="0" indent="0" algn="l" rtl="0">
              <a:lnSpc>
                <a:spcPct val="100000"/>
              </a:lnSpc>
              <a:spcBef>
                <a:spcPts val="0"/>
              </a:spcBef>
              <a:spcAft>
                <a:spcPts val="0"/>
              </a:spcAft>
              <a:buClr>
                <a:srgbClr val="900028"/>
              </a:buClr>
              <a:buSzPts val="1800"/>
              <a:buFont typeface="Open Sans"/>
              <a:buNone/>
            </a:pPr>
            <a:endParaRPr sz="2700">
              <a:solidFill>
                <a:srgbClr val="900028"/>
              </a:solidFill>
            </a:endParaRPr>
          </a:p>
        </p:txBody>
      </p:sp>
      <p:sp>
        <p:nvSpPr>
          <p:cNvPr id="342" name="Google Shape;342;g1ed461a1909_6_0"/>
          <p:cNvSpPr txBox="1"/>
          <p:nvPr/>
        </p:nvSpPr>
        <p:spPr>
          <a:xfrm>
            <a:off x="3073269" y="958850"/>
            <a:ext cx="3109500" cy="284700"/>
          </a:xfrm>
          <a:prstGeom prst="rect">
            <a:avLst/>
          </a:prstGeom>
          <a:noFill/>
          <a:ln>
            <a:noFill/>
          </a:ln>
        </p:spPr>
        <p:txBody>
          <a:bodyPr spcFirstLastPara="1" wrap="square" lIns="68575" tIns="34275" rIns="68575" bIns="34275" anchor="t" anchorCtr="0">
            <a:spAutoFit/>
          </a:bodyPr>
          <a:lstStyle/>
          <a:p>
            <a:pPr marL="254000" marR="0" lvl="0" indent="-165100" algn="l" rtl="0">
              <a:spcBef>
                <a:spcPts val="0"/>
              </a:spcBef>
              <a:spcAft>
                <a:spcPts val="0"/>
              </a:spcAft>
              <a:buClr>
                <a:schemeClr val="dk1"/>
              </a:buClr>
              <a:buSzPts val="1400"/>
              <a:buFont typeface="Lustria"/>
              <a:buNone/>
            </a:pPr>
            <a:endParaRPr sz="1400" b="0" i="0" u="none" strike="noStrike" cap="none">
              <a:solidFill>
                <a:srgbClr val="900028"/>
              </a:solidFill>
              <a:latin typeface="Open Sans"/>
              <a:ea typeface="Open Sans"/>
              <a:cs typeface="Open Sans"/>
              <a:sym typeface="Open Sans"/>
            </a:endParaRPr>
          </a:p>
        </p:txBody>
      </p:sp>
      <p:pic>
        <p:nvPicPr>
          <p:cNvPr id="343" name="Google Shape;343;g1ed461a1909_6_0"/>
          <p:cNvPicPr preferRelativeResize="0"/>
          <p:nvPr/>
        </p:nvPicPr>
        <p:blipFill rotWithShape="1">
          <a:blip r:embed="rId3">
            <a:alphaModFix/>
          </a:blip>
          <a:srcRect/>
          <a:stretch/>
        </p:blipFill>
        <p:spPr>
          <a:xfrm>
            <a:off x="7470001" y="220517"/>
            <a:ext cx="1438520" cy="367309"/>
          </a:xfrm>
          <a:prstGeom prst="rect">
            <a:avLst/>
          </a:prstGeom>
          <a:noFill/>
          <a:ln>
            <a:noFill/>
          </a:ln>
        </p:spPr>
      </p:pic>
      <p:grpSp>
        <p:nvGrpSpPr>
          <p:cNvPr id="344" name="Google Shape;344;g1ed461a1909_6_0"/>
          <p:cNvGrpSpPr/>
          <p:nvPr/>
        </p:nvGrpSpPr>
        <p:grpSpPr>
          <a:xfrm>
            <a:off x="347513" y="1275940"/>
            <a:ext cx="8561013" cy="671700"/>
            <a:chOff x="347563" y="962500"/>
            <a:chExt cx="8561013" cy="671700"/>
          </a:xfrm>
        </p:grpSpPr>
        <p:sp>
          <p:nvSpPr>
            <p:cNvPr id="345" name="Google Shape;345;g1ed461a1909_6_0"/>
            <p:cNvSpPr/>
            <p:nvPr/>
          </p:nvSpPr>
          <p:spPr>
            <a:xfrm>
              <a:off x="684375" y="1005250"/>
              <a:ext cx="8224200" cy="586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Risk Management</a:t>
              </a:r>
              <a:endParaRPr/>
            </a:p>
          </p:txBody>
        </p:sp>
        <p:sp>
          <p:nvSpPr>
            <p:cNvPr id="346" name="Google Shape;346;g1ed461a1909_6_0"/>
            <p:cNvSpPr/>
            <p:nvPr/>
          </p:nvSpPr>
          <p:spPr>
            <a:xfrm>
              <a:off x="347563" y="962500"/>
              <a:ext cx="6843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47" name="Google Shape;347;g1ed461a1909_6_0"/>
          <p:cNvGrpSpPr/>
          <p:nvPr/>
        </p:nvGrpSpPr>
        <p:grpSpPr>
          <a:xfrm>
            <a:off x="347513" y="3388210"/>
            <a:ext cx="8561013" cy="671700"/>
            <a:chOff x="347563" y="962500"/>
            <a:chExt cx="8561013" cy="671700"/>
          </a:xfrm>
        </p:grpSpPr>
        <p:sp>
          <p:nvSpPr>
            <p:cNvPr id="348" name="Google Shape;348;g1ed461a1909_6_0"/>
            <p:cNvSpPr/>
            <p:nvPr/>
          </p:nvSpPr>
          <p:spPr>
            <a:xfrm>
              <a:off x="684375" y="1005250"/>
              <a:ext cx="8224200" cy="586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Alumni Event</a:t>
              </a:r>
              <a:endParaRPr/>
            </a:p>
          </p:txBody>
        </p:sp>
        <p:sp>
          <p:nvSpPr>
            <p:cNvPr id="349" name="Google Shape;349;g1ed461a1909_6_0"/>
            <p:cNvSpPr/>
            <p:nvPr/>
          </p:nvSpPr>
          <p:spPr>
            <a:xfrm>
              <a:off x="347563" y="962500"/>
              <a:ext cx="6843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50" name="Google Shape;350;g1ed461a1909_6_0"/>
          <p:cNvGrpSpPr/>
          <p:nvPr/>
        </p:nvGrpSpPr>
        <p:grpSpPr>
          <a:xfrm>
            <a:off x="347513" y="1980030"/>
            <a:ext cx="8561013" cy="671700"/>
            <a:chOff x="347563" y="962500"/>
            <a:chExt cx="8561013" cy="671700"/>
          </a:xfrm>
        </p:grpSpPr>
        <p:sp>
          <p:nvSpPr>
            <p:cNvPr id="351" name="Google Shape;351;g1ed461a1909_6_0"/>
            <p:cNvSpPr/>
            <p:nvPr/>
          </p:nvSpPr>
          <p:spPr>
            <a:xfrm>
              <a:off x="684375" y="1005250"/>
              <a:ext cx="8224200" cy="586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Improved Pitches</a:t>
              </a:r>
              <a:endParaRPr/>
            </a:p>
          </p:txBody>
        </p:sp>
        <p:sp>
          <p:nvSpPr>
            <p:cNvPr id="352" name="Google Shape;352;g1ed461a1909_6_0"/>
            <p:cNvSpPr/>
            <p:nvPr/>
          </p:nvSpPr>
          <p:spPr>
            <a:xfrm>
              <a:off x="347563" y="962500"/>
              <a:ext cx="6843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53" name="Google Shape;353;g1ed461a1909_6_0"/>
          <p:cNvGrpSpPr/>
          <p:nvPr/>
        </p:nvGrpSpPr>
        <p:grpSpPr>
          <a:xfrm>
            <a:off x="347513" y="2684120"/>
            <a:ext cx="8561013" cy="671700"/>
            <a:chOff x="347563" y="962500"/>
            <a:chExt cx="8561013" cy="671700"/>
          </a:xfrm>
        </p:grpSpPr>
        <p:sp>
          <p:nvSpPr>
            <p:cNvPr id="354" name="Google Shape;354;g1ed461a1909_6_0"/>
            <p:cNvSpPr/>
            <p:nvPr/>
          </p:nvSpPr>
          <p:spPr>
            <a:xfrm>
              <a:off x="684375" y="1005250"/>
              <a:ext cx="8224200" cy="586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Exotics Revamp</a:t>
              </a:r>
              <a:endParaRPr/>
            </a:p>
          </p:txBody>
        </p:sp>
        <p:sp>
          <p:nvSpPr>
            <p:cNvPr id="355" name="Google Shape;355;g1ed461a1909_6_0"/>
            <p:cNvSpPr/>
            <p:nvPr/>
          </p:nvSpPr>
          <p:spPr>
            <a:xfrm>
              <a:off x="347563" y="962500"/>
              <a:ext cx="6843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56" name="Google Shape;356;g1ed461a1909_6_0"/>
          <p:cNvGrpSpPr/>
          <p:nvPr/>
        </p:nvGrpSpPr>
        <p:grpSpPr>
          <a:xfrm>
            <a:off x="347513" y="4092300"/>
            <a:ext cx="8561013" cy="671700"/>
            <a:chOff x="347563" y="962500"/>
            <a:chExt cx="8561013" cy="671700"/>
          </a:xfrm>
        </p:grpSpPr>
        <p:sp>
          <p:nvSpPr>
            <p:cNvPr id="357" name="Google Shape;357;g1ed461a1909_6_0"/>
            <p:cNvSpPr/>
            <p:nvPr/>
          </p:nvSpPr>
          <p:spPr>
            <a:xfrm>
              <a:off x="684375" y="1005250"/>
              <a:ext cx="8224200" cy="586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Outperform Benchmark</a:t>
              </a:r>
              <a:endParaRPr/>
            </a:p>
          </p:txBody>
        </p:sp>
        <p:sp>
          <p:nvSpPr>
            <p:cNvPr id="358" name="Google Shape;358;g1ed461a1909_6_0"/>
            <p:cNvSpPr/>
            <p:nvPr/>
          </p:nvSpPr>
          <p:spPr>
            <a:xfrm>
              <a:off x="347563" y="962500"/>
              <a:ext cx="684300" cy="6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359" name="Google Shape;359;g1ed461a1909_6_0"/>
          <p:cNvPicPr preferRelativeResize="0"/>
          <p:nvPr/>
        </p:nvPicPr>
        <p:blipFill>
          <a:blip r:embed="rId4">
            <a:alphaModFix/>
          </a:blip>
          <a:stretch>
            <a:fillRect/>
          </a:stretch>
        </p:blipFill>
        <p:spPr>
          <a:xfrm>
            <a:off x="347525" y="1085875"/>
            <a:ext cx="861750" cy="861750"/>
          </a:xfrm>
          <a:prstGeom prst="rect">
            <a:avLst/>
          </a:prstGeom>
          <a:noFill/>
          <a:ln>
            <a:noFill/>
          </a:ln>
        </p:spPr>
      </p:pic>
      <p:pic>
        <p:nvPicPr>
          <p:cNvPr id="360" name="Google Shape;360;g1ed461a1909_6_0"/>
          <p:cNvPicPr preferRelativeResize="0"/>
          <p:nvPr/>
        </p:nvPicPr>
        <p:blipFill>
          <a:blip r:embed="rId4">
            <a:alphaModFix/>
          </a:blip>
          <a:stretch>
            <a:fillRect/>
          </a:stretch>
        </p:blipFill>
        <p:spPr>
          <a:xfrm>
            <a:off x="347525" y="2494063"/>
            <a:ext cx="861750" cy="861750"/>
          </a:xfrm>
          <a:prstGeom prst="rect">
            <a:avLst/>
          </a:prstGeom>
          <a:noFill/>
          <a:ln>
            <a:noFill/>
          </a:ln>
        </p:spPr>
      </p:pic>
      <p:pic>
        <p:nvPicPr>
          <p:cNvPr id="361" name="Google Shape;361;g1ed461a1909_6_0"/>
          <p:cNvPicPr preferRelativeResize="0"/>
          <p:nvPr/>
        </p:nvPicPr>
        <p:blipFill>
          <a:blip r:embed="rId4">
            <a:alphaModFix/>
          </a:blip>
          <a:stretch>
            <a:fillRect/>
          </a:stretch>
        </p:blipFill>
        <p:spPr>
          <a:xfrm>
            <a:off x="347525" y="3198150"/>
            <a:ext cx="861750" cy="861750"/>
          </a:xfrm>
          <a:prstGeom prst="rect">
            <a:avLst/>
          </a:prstGeom>
          <a:noFill/>
          <a:ln>
            <a:noFill/>
          </a:ln>
        </p:spPr>
      </p:pic>
      <p:pic>
        <p:nvPicPr>
          <p:cNvPr id="362" name="Google Shape;362;g1ed461a1909_6_0"/>
          <p:cNvPicPr preferRelativeResize="0"/>
          <p:nvPr/>
        </p:nvPicPr>
        <p:blipFill>
          <a:blip r:embed="rId4">
            <a:alphaModFix/>
          </a:blip>
          <a:stretch>
            <a:fillRect/>
          </a:stretch>
        </p:blipFill>
        <p:spPr>
          <a:xfrm>
            <a:off x="347525" y="3902250"/>
            <a:ext cx="861750" cy="861750"/>
          </a:xfrm>
          <a:prstGeom prst="rect">
            <a:avLst/>
          </a:prstGeom>
          <a:noFill/>
          <a:ln>
            <a:noFill/>
          </a:ln>
        </p:spPr>
      </p:pic>
      <p:pic>
        <p:nvPicPr>
          <p:cNvPr id="363" name="Google Shape;363;g1ed461a1909_6_0"/>
          <p:cNvPicPr preferRelativeResize="0"/>
          <p:nvPr/>
        </p:nvPicPr>
        <p:blipFill>
          <a:blip r:embed="rId4">
            <a:alphaModFix/>
          </a:blip>
          <a:stretch>
            <a:fillRect/>
          </a:stretch>
        </p:blipFill>
        <p:spPr>
          <a:xfrm>
            <a:off x="347525" y="1806150"/>
            <a:ext cx="861750" cy="861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6370d3550d_1_0"/>
          <p:cNvSpPr/>
          <p:nvPr/>
        </p:nvSpPr>
        <p:spPr>
          <a:xfrm>
            <a:off x="6048108" y="2393383"/>
            <a:ext cx="2365200" cy="446100"/>
          </a:xfrm>
          <a:prstGeom prst="rect">
            <a:avLst/>
          </a:prstGeom>
          <a:noFill/>
          <a:ln>
            <a:noFill/>
          </a:ln>
        </p:spPr>
        <p:txBody>
          <a:bodyPr spcFirstLastPara="1" wrap="square" lIns="68575" tIns="34275" rIns="68575" bIns="34275" anchor="t" anchorCtr="0">
            <a:noAutofit/>
          </a:bodyPr>
          <a:lstStyle/>
          <a:p>
            <a:pPr marL="292100" marR="0" lvl="0" indent="-27940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370" name="Google Shape;370;g26370d3550d_1_0"/>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1" name="Google Shape;371;g26370d3550d_1_0"/>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2" name="Google Shape;372;g26370d3550d_1_0"/>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3" name="Google Shape;373;g26370d3550d_1_0"/>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4" name="Google Shape;374;g26370d3550d_1_0"/>
          <p:cNvSpPr txBox="1"/>
          <p:nvPr/>
        </p:nvSpPr>
        <p:spPr>
          <a:xfrm>
            <a:off x="6159755" y="1071730"/>
            <a:ext cx="26622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RISK FACTORS</a:t>
            </a:r>
            <a:endParaRPr sz="1200" b="0" i="0" u="none" strike="noStrike" cap="none">
              <a:solidFill>
                <a:schemeClr val="dk1"/>
              </a:solidFill>
              <a:latin typeface="Times New Roman"/>
              <a:ea typeface="Times New Roman"/>
              <a:cs typeface="Times New Roman"/>
              <a:sym typeface="Times New Roman"/>
            </a:endParaRPr>
          </a:p>
        </p:txBody>
      </p:sp>
      <p:sp>
        <p:nvSpPr>
          <p:cNvPr id="375" name="Google Shape;375;g26370d3550d_1_0"/>
          <p:cNvSpPr txBox="1"/>
          <p:nvPr/>
        </p:nvSpPr>
        <p:spPr>
          <a:xfrm>
            <a:off x="912975" y="1071725"/>
            <a:ext cx="5129400" cy="274200"/>
          </a:xfrm>
          <a:prstGeom prst="rect">
            <a:avLst/>
          </a:prstGeom>
          <a:solidFill>
            <a:srgbClr val="9E0000"/>
          </a:solid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Times New Roman"/>
                <a:ea typeface="Times New Roman"/>
                <a:cs typeface="Times New Roman"/>
                <a:sym typeface="Times New Roman"/>
              </a:rPr>
              <a:t>INVESTMENT OUTLOOK / FACTORS</a:t>
            </a:r>
            <a:endParaRPr sz="1200" b="0" i="0" u="none" strike="noStrike" cap="none">
              <a:solidFill>
                <a:schemeClr val="dk1"/>
              </a:solidFill>
              <a:latin typeface="Times New Roman"/>
              <a:ea typeface="Times New Roman"/>
              <a:cs typeface="Times New Roman"/>
              <a:sym typeface="Times New Roman"/>
            </a:endParaRPr>
          </a:p>
        </p:txBody>
      </p:sp>
      <p:sp>
        <p:nvSpPr>
          <p:cNvPr id="376" name="Google Shape;376;g26370d3550d_1_0"/>
          <p:cNvSpPr txBox="1">
            <a:spLocks noGrp="1"/>
          </p:cNvSpPr>
          <p:nvPr>
            <p:ph type="title"/>
          </p:nvPr>
        </p:nvSpPr>
        <p:spPr>
          <a:xfrm>
            <a:off x="1049179" y="3505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Rates &amp; Spread Products</a:t>
            </a:r>
            <a:endParaRPr sz="1200"/>
          </a:p>
        </p:txBody>
      </p:sp>
      <p:sp>
        <p:nvSpPr>
          <p:cNvPr id="377" name="Google Shape;377;g26370d3550d_1_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8</a:t>
            </a:fld>
            <a:endParaRPr/>
          </a:p>
        </p:txBody>
      </p:sp>
      <p:sp>
        <p:nvSpPr>
          <p:cNvPr id="378" name="Google Shape;378;g26370d3550d_1_0"/>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Richard Fu &amp; Afwan Kibria</a:t>
            </a:r>
            <a:endParaRPr sz="1000" b="0" i="0" u="none" strike="noStrike" cap="none">
              <a:solidFill>
                <a:schemeClr val="dk1"/>
              </a:solidFill>
              <a:latin typeface="Times New Roman"/>
              <a:ea typeface="Times New Roman"/>
              <a:cs typeface="Times New Roman"/>
              <a:sym typeface="Times New Roman"/>
            </a:endParaRPr>
          </a:p>
        </p:txBody>
      </p:sp>
      <p:sp>
        <p:nvSpPr>
          <p:cNvPr id="379" name="Google Shape;379;g26370d3550d_1_0"/>
          <p:cNvSpPr txBox="1"/>
          <p:nvPr/>
        </p:nvSpPr>
        <p:spPr>
          <a:xfrm>
            <a:off x="912975" y="1164350"/>
            <a:ext cx="5129400" cy="2972700"/>
          </a:xfrm>
          <a:prstGeom prst="rect">
            <a:avLst/>
          </a:prstGeom>
          <a:noFill/>
          <a:ln>
            <a:noFill/>
          </a:ln>
        </p:spPr>
        <p:txBody>
          <a:bodyPr spcFirstLastPara="1" wrap="square" lIns="0" tIns="9525" rIns="0" bIns="0" anchor="t" anchorCtr="0">
            <a:noAutofit/>
          </a:bodyPr>
          <a:lstStyle/>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en" sz="1300" b="1">
                <a:solidFill>
                  <a:srgbClr val="800000"/>
                </a:solidFill>
                <a:latin typeface="Times New Roman"/>
                <a:ea typeface="Times New Roman"/>
                <a:cs typeface="Times New Roman"/>
                <a:sym typeface="Times New Roman"/>
              </a:rPr>
              <a:t>Rates Products</a:t>
            </a:r>
            <a:endParaRPr sz="1300" b="1">
              <a:solidFill>
                <a:srgbClr val="800000"/>
              </a:solidFill>
              <a:latin typeface="Times New Roman"/>
              <a:ea typeface="Times New Roman"/>
              <a:cs typeface="Times New Roman"/>
              <a:sym typeface="Times New Roman"/>
            </a:endParaRPr>
          </a:p>
          <a:p>
            <a:pPr marL="203200" marR="0" lvl="0" indent="-184150" algn="just" rtl="0">
              <a:lnSpc>
                <a:spcPct val="100000"/>
              </a:lnSpc>
              <a:spcBef>
                <a:spcPts val="0"/>
              </a:spcBef>
              <a:spcAft>
                <a:spcPts val="0"/>
              </a:spcAft>
              <a:buClr>
                <a:schemeClr val="dk1"/>
              </a:buClr>
              <a:buSzPts val="1100"/>
              <a:buFont typeface="Times New Roman"/>
              <a:buChar char="•"/>
            </a:pPr>
            <a:r>
              <a:rPr lang="en" sz="1300" b="1">
                <a:solidFill>
                  <a:schemeClr val="dk1"/>
                </a:solidFill>
                <a:latin typeface="Times New Roman"/>
                <a:ea typeface="Times New Roman"/>
                <a:cs typeface="Times New Roman"/>
                <a:sym typeface="Times New Roman"/>
              </a:rPr>
              <a:t>US Federal Reserve approaches end of rate hike cycle </a:t>
            </a:r>
            <a:endParaRPr sz="1300" b="1">
              <a:solidFill>
                <a:schemeClr val="dk1"/>
              </a:solidFill>
              <a:latin typeface="Times New Roman"/>
              <a:ea typeface="Times New Roman"/>
              <a:cs typeface="Times New Roman"/>
              <a:sym typeface="Times New Roman"/>
            </a:endParaRPr>
          </a:p>
          <a:p>
            <a:pPr marL="914400" marR="0" lvl="1" indent="-311150" algn="just" rtl="0">
              <a:lnSpc>
                <a:spcPct val="100000"/>
              </a:lnSpc>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Weakening economic fundamentals + better than expected CPI print =&gt; higher conviction on a potential Fed pivot</a:t>
            </a:r>
            <a:endParaRPr sz="1300">
              <a:solidFill>
                <a:schemeClr val="dk1"/>
              </a:solidFill>
              <a:latin typeface="Times New Roman"/>
              <a:ea typeface="Times New Roman"/>
              <a:cs typeface="Times New Roman"/>
              <a:sym typeface="Times New Roman"/>
            </a:endParaRPr>
          </a:p>
          <a:p>
            <a:pPr marL="203200" marR="0" lvl="0" indent="-184150" algn="just" rtl="0">
              <a:lnSpc>
                <a:spcPct val="100000"/>
              </a:lnSpc>
              <a:spcBef>
                <a:spcPts val="0"/>
              </a:spcBef>
              <a:spcAft>
                <a:spcPts val="0"/>
              </a:spcAft>
              <a:buClr>
                <a:schemeClr val="dk1"/>
              </a:buClr>
              <a:buSzPts val="1100"/>
              <a:buFont typeface="Times New Roman"/>
              <a:buChar char="•"/>
            </a:pPr>
            <a:r>
              <a:rPr lang="en" sz="1300" b="1">
                <a:solidFill>
                  <a:schemeClr val="dk1"/>
                </a:solidFill>
                <a:latin typeface="Times New Roman"/>
                <a:ea typeface="Times New Roman"/>
                <a:cs typeface="Times New Roman"/>
                <a:sym typeface="Times New Roman"/>
              </a:rPr>
              <a:t>Asymmetry in longer duration assets </a:t>
            </a:r>
            <a:endParaRPr sz="1300" b="1">
              <a:solidFill>
                <a:schemeClr val="dk1"/>
              </a:solidFill>
              <a:latin typeface="Times New Roman"/>
              <a:ea typeface="Times New Roman"/>
              <a:cs typeface="Times New Roman"/>
              <a:sym typeface="Times New Roman"/>
            </a:endParaRPr>
          </a:p>
          <a:p>
            <a:pPr marL="914400" marR="0" lvl="1" indent="-311150" algn="just" rtl="0">
              <a:lnSpc>
                <a:spcPct val="100000"/>
              </a:lnSpc>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Given peak rates and positive convexity, there is significant asymmetry in longer duration assets to take advantage of</a:t>
            </a:r>
            <a:endParaRPr sz="1300">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1200" b="1">
              <a:solidFill>
                <a:srgbClr val="80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en" sz="1300" b="1">
                <a:solidFill>
                  <a:srgbClr val="800000"/>
                </a:solidFill>
                <a:latin typeface="Times New Roman"/>
                <a:ea typeface="Times New Roman"/>
                <a:cs typeface="Times New Roman"/>
                <a:sym typeface="Times New Roman"/>
              </a:rPr>
              <a:t>Spread Products</a:t>
            </a:r>
            <a:endParaRPr sz="1300" b="1">
              <a:solidFill>
                <a:srgbClr val="800000"/>
              </a:solidFill>
              <a:latin typeface="Times New Roman"/>
              <a:ea typeface="Times New Roman"/>
              <a:cs typeface="Times New Roman"/>
              <a:sym typeface="Times New Roman"/>
            </a:endParaRPr>
          </a:p>
          <a:p>
            <a:pPr marL="203200" marR="0" lvl="0" indent="-196850" algn="just" rtl="0">
              <a:lnSpc>
                <a:spcPct val="100000"/>
              </a:lnSpc>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We maintain our thesis on bifurcation between high quality credit versus low quality despite outperformance by leveraged loans this semester</a:t>
            </a:r>
            <a:endParaRPr sz="1300">
              <a:solidFill>
                <a:schemeClr val="dk1"/>
              </a:solidFill>
              <a:latin typeface="Times New Roman"/>
              <a:ea typeface="Times New Roman"/>
              <a:cs typeface="Times New Roman"/>
              <a:sym typeface="Times New Roman"/>
            </a:endParaRPr>
          </a:p>
          <a:p>
            <a:pPr marL="203200" marR="0" lvl="0" indent="-196850" algn="just" rtl="0">
              <a:lnSpc>
                <a:spcPct val="100000"/>
              </a:lnSpc>
              <a:spcBef>
                <a:spcPts val="0"/>
              </a:spcBef>
              <a:spcAft>
                <a:spcPts val="0"/>
              </a:spcAft>
              <a:buClr>
                <a:schemeClr val="dk1"/>
              </a:buClr>
              <a:buSzPts val="1300"/>
              <a:buFont typeface="Times New Roman"/>
              <a:buChar char="•"/>
            </a:pPr>
            <a:r>
              <a:rPr lang="en" sz="1300">
                <a:solidFill>
                  <a:schemeClr val="dk1"/>
                </a:solidFill>
                <a:latin typeface="Times New Roman"/>
                <a:ea typeface="Times New Roman"/>
                <a:cs typeface="Times New Roman"/>
                <a:sym typeface="Times New Roman"/>
              </a:rPr>
              <a:t>We also believe there are relative value plays in the market, such as agency MBS that provide attractive spread over duration</a:t>
            </a:r>
            <a:endParaRPr sz="1300">
              <a:solidFill>
                <a:schemeClr val="dk1"/>
              </a:solidFill>
              <a:latin typeface="Times New Roman"/>
              <a:ea typeface="Times New Roman"/>
              <a:cs typeface="Times New Roman"/>
              <a:sym typeface="Times New Roman"/>
            </a:endParaRPr>
          </a:p>
          <a:p>
            <a:pPr marL="0" marR="190500" lvl="0" indent="0" algn="l" rtl="0">
              <a:lnSpc>
                <a:spcPct val="101600"/>
              </a:lnSpc>
              <a:spcBef>
                <a:spcPts val="0"/>
              </a:spcBef>
              <a:spcAft>
                <a:spcPts val="0"/>
              </a:spcAft>
              <a:buClr>
                <a:srgbClr val="000000"/>
              </a:buClr>
              <a:buSzPts val="1200"/>
              <a:buFont typeface="Arial"/>
              <a:buNone/>
            </a:pPr>
            <a:endParaRPr sz="1200" b="0" i="0" u="none" strike="noStrike" cap="none">
              <a:solidFill>
                <a:srgbClr val="333333"/>
              </a:solidFill>
              <a:highlight>
                <a:srgbClr val="FFFFFF"/>
              </a:highlight>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a:p>
            <a:pPr marL="203200" marR="190500" lvl="0" indent="0" algn="l" rtl="0">
              <a:lnSpc>
                <a:spcPct val="1016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pic>
        <p:nvPicPr>
          <p:cNvPr id="380" name="Google Shape;380;g26370d3550d_1_0"/>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381" name="Google Shape;381;g26370d3550d_1_0"/>
          <p:cNvSpPr txBox="1"/>
          <p:nvPr/>
        </p:nvSpPr>
        <p:spPr>
          <a:xfrm>
            <a:off x="6224250" y="1345925"/>
            <a:ext cx="2533200" cy="1835400"/>
          </a:xfrm>
          <a:prstGeom prst="rect">
            <a:avLst/>
          </a:prstGeom>
          <a:noFill/>
          <a:ln>
            <a:noFill/>
          </a:ln>
        </p:spPr>
        <p:txBody>
          <a:bodyPr spcFirstLastPara="1" wrap="square" lIns="0" tIns="6650" rIns="0" bIns="0" anchor="t" anchorCtr="0">
            <a:noAutofit/>
          </a:bodyPr>
          <a:lstStyle/>
          <a:p>
            <a:pPr marL="0" lvl="0" indent="0" algn="l" rtl="0">
              <a:lnSpc>
                <a:spcPct val="101600"/>
              </a:lnSpc>
              <a:spcBef>
                <a:spcPts val="0"/>
              </a:spcBef>
              <a:spcAft>
                <a:spcPts val="0"/>
              </a:spcAft>
              <a:buNone/>
            </a:pPr>
            <a:r>
              <a:rPr lang="en" sz="1200" b="1">
                <a:solidFill>
                  <a:srgbClr val="800000"/>
                </a:solidFill>
                <a:latin typeface="Times New Roman"/>
                <a:ea typeface="Times New Roman"/>
                <a:cs typeface="Times New Roman"/>
                <a:sym typeface="Times New Roman"/>
              </a:rPr>
              <a:t>Rates Products</a:t>
            </a:r>
            <a:endParaRPr sz="1200" b="1">
              <a:solidFill>
                <a:srgbClr val="800000"/>
              </a:solidFill>
              <a:latin typeface="Times New Roman"/>
              <a:ea typeface="Times New Roman"/>
              <a:cs typeface="Times New Roman"/>
              <a:sym typeface="Times New Roman"/>
            </a:endParaRPr>
          </a:p>
          <a:p>
            <a:pPr marL="457200" lvl="0" indent="-304800" algn="l" rtl="0">
              <a:lnSpc>
                <a:spcPct val="1016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Inflation reacceleration</a:t>
            </a:r>
            <a:endParaRPr sz="1200">
              <a:solidFill>
                <a:schemeClr val="dk1"/>
              </a:solidFill>
              <a:latin typeface="Times New Roman"/>
              <a:ea typeface="Times New Roman"/>
              <a:cs typeface="Times New Roman"/>
              <a:sym typeface="Times New Roman"/>
            </a:endParaRPr>
          </a:p>
          <a:p>
            <a:pPr marL="457200" lvl="0" indent="-304800" algn="l" rtl="0">
              <a:lnSpc>
                <a:spcPct val="1016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2024 US presidential election delaying Fed rate cycle </a:t>
            </a:r>
            <a:endParaRPr sz="1200">
              <a:solidFill>
                <a:schemeClr val="dk1"/>
              </a:solidFill>
              <a:latin typeface="Times New Roman"/>
              <a:ea typeface="Times New Roman"/>
              <a:cs typeface="Times New Roman"/>
              <a:sym typeface="Times New Roman"/>
            </a:endParaRPr>
          </a:p>
          <a:p>
            <a:pPr marL="457200" lvl="0" indent="-304800" algn="l" rtl="0">
              <a:lnSpc>
                <a:spcPct val="1016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Supply-side shocks</a:t>
            </a:r>
            <a:endParaRPr sz="1200">
              <a:solidFill>
                <a:schemeClr val="dk1"/>
              </a:solidFill>
              <a:latin typeface="Times New Roman"/>
              <a:ea typeface="Times New Roman"/>
              <a:cs typeface="Times New Roman"/>
              <a:sym typeface="Times New Roman"/>
            </a:endParaRPr>
          </a:p>
          <a:p>
            <a:pPr marL="0" lvl="0" indent="0" algn="l" rtl="0">
              <a:lnSpc>
                <a:spcPct val="1016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01600"/>
              </a:lnSpc>
              <a:spcBef>
                <a:spcPts val="0"/>
              </a:spcBef>
              <a:spcAft>
                <a:spcPts val="0"/>
              </a:spcAft>
              <a:buNone/>
            </a:pPr>
            <a:r>
              <a:rPr lang="en" sz="1200" b="1">
                <a:solidFill>
                  <a:srgbClr val="800000"/>
                </a:solidFill>
                <a:latin typeface="Times New Roman"/>
                <a:ea typeface="Times New Roman"/>
                <a:cs typeface="Times New Roman"/>
                <a:sym typeface="Times New Roman"/>
              </a:rPr>
              <a:t>Spread Products</a:t>
            </a:r>
            <a:endParaRPr sz="1200" b="1">
              <a:solidFill>
                <a:srgbClr val="800000"/>
              </a:solidFill>
              <a:latin typeface="Times New Roman"/>
              <a:ea typeface="Times New Roman"/>
              <a:cs typeface="Times New Roman"/>
              <a:sym typeface="Times New Roman"/>
            </a:endParaRPr>
          </a:p>
          <a:p>
            <a:pPr marL="457200" lvl="0" indent="-304800" algn="l" rtl="0">
              <a:lnSpc>
                <a:spcPct val="1016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Large supply of issuances</a:t>
            </a:r>
            <a:endParaRPr sz="1200">
              <a:solidFill>
                <a:schemeClr val="dk1"/>
              </a:solidFill>
              <a:latin typeface="Times New Roman"/>
              <a:ea typeface="Times New Roman"/>
              <a:cs typeface="Times New Roman"/>
              <a:sym typeface="Times New Roman"/>
            </a:endParaRPr>
          </a:p>
          <a:p>
            <a:pPr marL="457200" lvl="0" indent="-304800" algn="l" rtl="0">
              <a:lnSpc>
                <a:spcPct val="1016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Falling corporate profits</a:t>
            </a:r>
            <a:endParaRPr sz="1200">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800000"/>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1ed21f10a80_2_1"/>
          <p:cNvSpPr/>
          <p:nvPr/>
        </p:nvSpPr>
        <p:spPr>
          <a:xfrm>
            <a:off x="994411" y="4726627"/>
            <a:ext cx="7161371" cy="0"/>
          </a:xfrm>
          <a:custGeom>
            <a:avLst/>
            <a:gdLst/>
            <a:ahLst/>
            <a:cxnLst/>
            <a:rect l="l" t="t" r="r" b="b"/>
            <a:pathLst>
              <a:path w="9548495" h="120000" extrusionOk="0">
                <a:moveTo>
                  <a:pt x="0" y="0"/>
                </a:moveTo>
                <a:lnTo>
                  <a:pt x="9548241" y="0"/>
                </a:lnTo>
              </a:path>
            </a:pathLst>
          </a:custGeom>
          <a:noFill/>
          <a:ln w="45700" cap="flat" cmpd="sng">
            <a:solidFill>
              <a:srgbClr val="90343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8" name="Google Shape;388;g1ed21f10a80_2_1"/>
          <p:cNvSpPr/>
          <p:nvPr/>
        </p:nvSpPr>
        <p:spPr>
          <a:xfrm>
            <a:off x="1" y="4726627"/>
            <a:ext cx="912971" cy="0"/>
          </a:xfrm>
          <a:custGeom>
            <a:avLst/>
            <a:gdLst/>
            <a:ahLst/>
            <a:cxnLst/>
            <a:rect l="l" t="t" r="r" b="b"/>
            <a:pathLst>
              <a:path w="1217295" h="120000" extrusionOk="0">
                <a:moveTo>
                  <a:pt x="0" y="0"/>
                </a:moveTo>
                <a:lnTo>
                  <a:pt x="1216847" y="0"/>
                </a:lnTo>
              </a:path>
            </a:pathLst>
          </a:custGeom>
          <a:noFill/>
          <a:ln w="45700" cap="flat" cmpd="sng">
            <a:solidFill>
              <a:srgbClr val="7F7F7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9" name="Google Shape;389;g1ed21f10a80_2_1"/>
          <p:cNvSpPr/>
          <p:nvPr/>
        </p:nvSpPr>
        <p:spPr>
          <a:xfrm>
            <a:off x="994410" y="877656"/>
            <a:ext cx="8149590" cy="69056"/>
          </a:xfrm>
          <a:custGeom>
            <a:avLst/>
            <a:gdLst/>
            <a:ahLst/>
            <a:cxnLst/>
            <a:rect l="l" t="t" r="r" b="b"/>
            <a:pathLst>
              <a:path w="10866120" h="92075" extrusionOk="0">
                <a:moveTo>
                  <a:pt x="0" y="0"/>
                </a:moveTo>
                <a:lnTo>
                  <a:pt x="10866119" y="0"/>
                </a:lnTo>
                <a:lnTo>
                  <a:pt x="10866119" y="92016"/>
                </a:lnTo>
                <a:lnTo>
                  <a:pt x="0" y="92016"/>
                </a:lnTo>
                <a:lnTo>
                  <a:pt x="0" y="0"/>
                </a:lnTo>
                <a:close/>
              </a:path>
            </a:pathLst>
          </a:custGeom>
          <a:solidFill>
            <a:srgbClr val="90343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0" name="Google Shape;390;g1ed21f10a80_2_1"/>
          <p:cNvSpPr/>
          <p:nvPr/>
        </p:nvSpPr>
        <p:spPr>
          <a:xfrm>
            <a:off x="1" y="877654"/>
            <a:ext cx="912971" cy="69056"/>
          </a:xfrm>
          <a:custGeom>
            <a:avLst/>
            <a:gdLst/>
            <a:ahLst/>
            <a:cxnLst/>
            <a:rect l="l" t="t" r="r" b="b"/>
            <a:pathLst>
              <a:path w="1217295" h="92075" extrusionOk="0">
                <a:moveTo>
                  <a:pt x="0" y="0"/>
                </a:moveTo>
                <a:lnTo>
                  <a:pt x="1216847" y="0"/>
                </a:lnTo>
                <a:lnTo>
                  <a:pt x="1216847" y="92016"/>
                </a:lnTo>
                <a:lnTo>
                  <a:pt x="0" y="92016"/>
                </a:lnTo>
                <a:lnTo>
                  <a:pt x="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1" name="Google Shape;391;g1ed21f10a80_2_1"/>
          <p:cNvSpPr txBox="1">
            <a:spLocks noGrp="1"/>
          </p:cNvSpPr>
          <p:nvPr>
            <p:ph type="title"/>
          </p:nvPr>
        </p:nvSpPr>
        <p:spPr>
          <a:xfrm>
            <a:off x="1049179" y="345350"/>
            <a:ext cx="5762100" cy="476400"/>
          </a:xfrm>
          <a:prstGeom prst="rect">
            <a:avLst/>
          </a:prstGeom>
          <a:noFill/>
          <a:ln>
            <a:noFill/>
          </a:ln>
        </p:spPr>
        <p:txBody>
          <a:bodyPr spcFirstLastPara="1" wrap="square" lIns="0" tIns="9525" rIns="0" bIns="0" anchor="t" anchorCtr="0">
            <a:noAutofit/>
          </a:bodyPr>
          <a:lstStyle/>
          <a:p>
            <a:pPr marL="12700" lvl="0" indent="0" algn="l" rtl="0">
              <a:lnSpc>
                <a:spcPct val="100000"/>
              </a:lnSpc>
              <a:spcBef>
                <a:spcPts val="0"/>
              </a:spcBef>
              <a:spcAft>
                <a:spcPts val="0"/>
              </a:spcAft>
              <a:buClr>
                <a:srgbClr val="903434"/>
              </a:buClr>
              <a:buSzPts val="800"/>
              <a:buFont typeface="Times New Roman"/>
              <a:buNone/>
            </a:pPr>
            <a:r>
              <a:rPr lang="en" sz="1200"/>
              <a:t>Rates &amp; Spreads</a:t>
            </a:r>
            <a:endParaRPr sz="1200"/>
          </a:p>
        </p:txBody>
      </p:sp>
      <p:sp>
        <p:nvSpPr>
          <p:cNvPr id="392" name="Google Shape;392;g1ed21f10a80_2_1"/>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888888"/>
              </a:buClr>
              <a:buSzPts val="1100"/>
              <a:buFont typeface="Calibri"/>
              <a:buNone/>
            </a:pPr>
            <a:fld id="{00000000-1234-1234-1234-123412341234}" type="slidenum">
              <a:rPr lang="en"/>
              <a:t>9</a:t>
            </a:fld>
            <a:endParaRPr/>
          </a:p>
        </p:txBody>
      </p:sp>
      <p:sp>
        <p:nvSpPr>
          <p:cNvPr id="393" name="Google Shape;393;g1ed21f10a80_2_1"/>
          <p:cNvSpPr txBox="1"/>
          <p:nvPr/>
        </p:nvSpPr>
        <p:spPr>
          <a:xfrm>
            <a:off x="1049176" y="4801575"/>
            <a:ext cx="2839200" cy="201900"/>
          </a:xfrm>
          <a:prstGeom prst="rect">
            <a:avLst/>
          </a:prstGeom>
          <a:noFill/>
          <a:ln>
            <a:noFill/>
          </a:ln>
        </p:spPr>
        <p:txBody>
          <a:bodyPr spcFirstLastPara="1" wrap="square" lIns="0" tIns="9525" rIns="0" bIns="0" anchor="t" anchorCtr="0">
            <a:noAutofit/>
          </a:bodyPr>
          <a:lstStyle/>
          <a:p>
            <a:pPr marL="12700" marR="0" lvl="0" indent="0" algn="l" rtl="0">
              <a:lnSpc>
                <a:spcPct val="100000"/>
              </a:lnSpc>
              <a:spcBef>
                <a:spcPts val="0"/>
              </a:spcBef>
              <a:spcAft>
                <a:spcPts val="0"/>
              </a:spcAft>
              <a:buClr>
                <a:srgbClr val="000000"/>
              </a:buClr>
              <a:buSzPts val="1000"/>
              <a:buFont typeface="Arial"/>
              <a:buNone/>
            </a:pPr>
            <a:r>
              <a:rPr lang="en" sz="1000">
                <a:solidFill>
                  <a:schemeClr val="dk1"/>
                </a:solidFill>
                <a:latin typeface="Times New Roman"/>
                <a:ea typeface="Times New Roman"/>
                <a:cs typeface="Times New Roman"/>
                <a:sym typeface="Times New Roman"/>
              </a:rPr>
              <a:t>Richard Fu &amp; Afwan Kibria</a:t>
            </a:r>
            <a:endParaRPr sz="1000" b="0" i="0" u="none" strike="noStrike" cap="none">
              <a:solidFill>
                <a:schemeClr val="dk1"/>
              </a:solidFill>
              <a:latin typeface="Times New Roman"/>
              <a:ea typeface="Times New Roman"/>
              <a:cs typeface="Times New Roman"/>
              <a:sym typeface="Times New Roman"/>
            </a:endParaRPr>
          </a:p>
        </p:txBody>
      </p:sp>
      <p:pic>
        <p:nvPicPr>
          <p:cNvPr id="394" name="Google Shape;394;g1ed21f10a80_2_1"/>
          <p:cNvPicPr preferRelativeResize="0"/>
          <p:nvPr/>
        </p:nvPicPr>
        <p:blipFill rotWithShape="1">
          <a:blip r:embed="rId3">
            <a:alphaModFix/>
          </a:blip>
          <a:srcRect/>
          <a:stretch/>
        </p:blipFill>
        <p:spPr>
          <a:xfrm>
            <a:off x="8418550" y="71400"/>
            <a:ext cx="535925" cy="674250"/>
          </a:xfrm>
          <a:prstGeom prst="rect">
            <a:avLst/>
          </a:prstGeom>
          <a:noFill/>
          <a:ln>
            <a:noFill/>
          </a:ln>
        </p:spPr>
      </p:pic>
      <p:sp>
        <p:nvSpPr>
          <p:cNvPr id="395" name="Google Shape;395;g1ed21f10a80_2_1"/>
          <p:cNvSpPr/>
          <p:nvPr/>
        </p:nvSpPr>
        <p:spPr>
          <a:xfrm>
            <a:off x="6224650" y="1189848"/>
            <a:ext cx="2718300" cy="3258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Performance Attribution</a:t>
            </a:r>
            <a:endParaRPr sz="1400" b="0" i="0" u="none" strike="noStrike" cap="none">
              <a:solidFill>
                <a:srgbClr val="FFFFFF"/>
              </a:solidFill>
              <a:latin typeface="Times New Roman"/>
              <a:ea typeface="Times New Roman"/>
              <a:cs typeface="Times New Roman"/>
              <a:sym typeface="Times New Roman"/>
            </a:endParaRPr>
          </a:p>
        </p:txBody>
      </p:sp>
      <p:sp>
        <p:nvSpPr>
          <p:cNvPr id="396" name="Google Shape;396;g1ed21f10a80_2_1"/>
          <p:cNvSpPr/>
          <p:nvPr/>
        </p:nvSpPr>
        <p:spPr>
          <a:xfrm>
            <a:off x="1026000" y="1202975"/>
            <a:ext cx="2103000" cy="285300"/>
          </a:xfrm>
          <a:prstGeom prst="rect">
            <a:avLst/>
          </a:prstGeom>
          <a:solidFill>
            <a:srgbClr val="9E0000"/>
          </a:solid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254000" marR="0" lvl="0" indent="-254000" algn="ctr" rtl="0">
              <a:lnSpc>
                <a:spcPct val="80000"/>
              </a:lnSpc>
              <a:spcBef>
                <a:spcPts val="0"/>
              </a:spcBef>
              <a:spcAft>
                <a:spcPts val="0"/>
              </a:spcAft>
              <a:buClr>
                <a:srgbClr val="000000"/>
              </a:buClr>
              <a:buSzPts val="1400"/>
              <a:buFont typeface="Arial"/>
              <a:buNone/>
            </a:pPr>
            <a:r>
              <a:rPr lang="en" sz="1400" b="1" i="0" u="none" strike="noStrike" cap="none">
                <a:solidFill>
                  <a:srgbClr val="FFFFFF"/>
                </a:solidFill>
                <a:latin typeface="Times New Roman"/>
                <a:ea typeface="Times New Roman"/>
                <a:cs typeface="Times New Roman"/>
                <a:sym typeface="Times New Roman"/>
              </a:rPr>
              <a:t>Semester Actions</a:t>
            </a:r>
            <a:endParaRPr sz="1400" b="0" i="0" u="none" strike="noStrike" cap="none">
              <a:solidFill>
                <a:srgbClr val="FFFFFF"/>
              </a:solidFill>
              <a:latin typeface="Times New Roman"/>
              <a:ea typeface="Times New Roman"/>
              <a:cs typeface="Times New Roman"/>
              <a:sym typeface="Times New Roman"/>
            </a:endParaRPr>
          </a:p>
        </p:txBody>
      </p:sp>
      <p:sp>
        <p:nvSpPr>
          <p:cNvPr id="397" name="Google Shape;397;g1ed21f10a80_2_1"/>
          <p:cNvSpPr txBox="1"/>
          <p:nvPr/>
        </p:nvSpPr>
        <p:spPr>
          <a:xfrm>
            <a:off x="994400" y="1487275"/>
            <a:ext cx="2490600" cy="2445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200" b="1">
                <a:solidFill>
                  <a:srgbClr val="000000"/>
                </a:solidFill>
                <a:latin typeface="Times New Roman"/>
                <a:ea typeface="Times New Roman"/>
                <a:cs typeface="Times New Roman"/>
                <a:sym typeface="Times New Roman"/>
              </a:rPr>
              <a:t>9/</a:t>
            </a:r>
            <a:r>
              <a:rPr lang="en" sz="1200" b="1">
                <a:latin typeface="Times New Roman"/>
                <a:ea typeface="Times New Roman"/>
                <a:cs typeface="Times New Roman"/>
                <a:sym typeface="Times New Roman"/>
              </a:rPr>
              <a:t>14: Rates </a:t>
            </a:r>
            <a:endParaRPr sz="1200" b="1">
              <a:latin typeface="Times New Roman"/>
              <a:ea typeface="Times New Roman"/>
              <a:cs typeface="Times New Roman"/>
              <a:sym typeface="Times New Roman"/>
            </a:endParaRPr>
          </a:p>
          <a:p>
            <a:pPr marL="457200" marR="0" lvl="0" indent="-304800" algn="l" rtl="0">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Sold UDN, FXY, &amp; FXB</a:t>
            </a:r>
            <a:endParaRPr sz="1200">
              <a:latin typeface="Times New Roman"/>
              <a:ea typeface="Times New Roman"/>
              <a:cs typeface="Times New Roman"/>
              <a:sym typeface="Times New Roman"/>
            </a:endParaRPr>
          </a:p>
          <a:p>
            <a:pPr marL="457200" marR="0" lvl="0" indent="-304800" algn="l" rtl="0">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Bought UUP</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b="1">
                <a:latin typeface="Times New Roman"/>
                <a:ea typeface="Times New Roman"/>
                <a:cs typeface="Times New Roman"/>
                <a:sym typeface="Times New Roman"/>
              </a:rPr>
              <a:t>9/14: Spreads</a:t>
            </a:r>
            <a:endParaRPr sz="1200" b="1">
              <a:latin typeface="Times New Roman"/>
              <a:ea typeface="Times New Roman"/>
              <a:cs typeface="Times New Roman"/>
              <a:sym typeface="Times New Roman"/>
            </a:endParaRPr>
          </a:p>
          <a:p>
            <a:pPr marL="457200" marR="0" lvl="0" indent="-304800" algn="l" rtl="0">
              <a:lnSpc>
                <a:spcPct val="100000"/>
              </a:lnSpc>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Bought MBB</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b="1">
                <a:latin typeface="Times New Roman"/>
                <a:ea typeface="Times New Roman"/>
                <a:cs typeface="Times New Roman"/>
                <a:sym typeface="Times New Roman"/>
              </a:rPr>
              <a:t>11/9: Rates</a:t>
            </a:r>
            <a:endParaRPr sz="1200" b="1">
              <a:latin typeface="Times New Roman"/>
              <a:ea typeface="Times New Roman"/>
              <a:cs typeface="Times New Roman"/>
              <a:sym typeface="Times New Roman"/>
            </a:endParaRPr>
          </a:p>
          <a:p>
            <a:pPr marL="457200" marR="0" lvl="0" indent="-304800" algn="l" rtl="0">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Sold STIP, TLT, &amp; UUP</a:t>
            </a:r>
            <a:endParaRPr sz="1200">
              <a:latin typeface="Times New Roman"/>
              <a:ea typeface="Times New Roman"/>
              <a:cs typeface="Times New Roman"/>
              <a:sym typeface="Times New Roman"/>
            </a:endParaRPr>
          </a:p>
          <a:p>
            <a:pPr marL="457200" marR="0" lvl="0" indent="-304800" algn="l" rtl="0">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Bought IEF, IEI, &amp; SHY</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 sz="1200" b="1">
                <a:latin typeface="Times New Roman"/>
                <a:ea typeface="Times New Roman"/>
                <a:cs typeface="Times New Roman"/>
                <a:sym typeface="Times New Roman"/>
              </a:rPr>
              <a:t>11/9: Spreads</a:t>
            </a:r>
            <a:endParaRPr sz="1200" b="1">
              <a:latin typeface="Times New Roman"/>
              <a:ea typeface="Times New Roman"/>
              <a:cs typeface="Times New Roman"/>
              <a:sym typeface="Times New Roman"/>
            </a:endParaRPr>
          </a:p>
          <a:p>
            <a:pPr marL="457200" marR="0" lvl="0" indent="-304800" algn="l" rtl="0">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Sold SRLN</a:t>
            </a:r>
            <a:endParaRPr sz="1200">
              <a:latin typeface="Times New Roman"/>
              <a:ea typeface="Times New Roman"/>
              <a:cs typeface="Times New Roman"/>
              <a:sym typeface="Times New Roman"/>
            </a:endParaRPr>
          </a:p>
          <a:p>
            <a:pPr marL="457200" marR="0" lvl="0" indent="-304800" algn="l" rtl="0">
              <a:lnSpc>
                <a:spcPct val="100000"/>
              </a:lnSpc>
              <a:spcBef>
                <a:spcPts val="0"/>
              </a:spcBef>
              <a:spcAft>
                <a:spcPts val="0"/>
              </a:spcAft>
              <a:buSzPts val="1200"/>
              <a:buFont typeface="Times New Roman"/>
              <a:buChar char="-"/>
            </a:pPr>
            <a:r>
              <a:rPr lang="en" sz="1200">
                <a:latin typeface="Times New Roman"/>
                <a:ea typeface="Times New Roman"/>
                <a:cs typeface="Times New Roman"/>
                <a:sym typeface="Times New Roman"/>
              </a:rPr>
              <a:t>Bought VCIT</a:t>
            </a:r>
            <a:endParaRPr sz="1200">
              <a:latin typeface="Times New Roman"/>
              <a:ea typeface="Times New Roman"/>
              <a:cs typeface="Times New Roman"/>
              <a:sym typeface="Times New Roman"/>
            </a:endParaRPr>
          </a:p>
        </p:txBody>
      </p:sp>
      <p:sp>
        <p:nvSpPr>
          <p:cNvPr id="398" name="Google Shape;398;g1ed21f10a80_2_1"/>
          <p:cNvSpPr txBox="1"/>
          <p:nvPr/>
        </p:nvSpPr>
        <p:spPr>
          <a:xfrm>
            <a:off x="6224650" y="1515600"/>
            <a:ext cx="2718300" cy="1272000"/>
          </a:xfrm>
          <a:prstGeom prst="rect">
            <a:avLst/>
          </a:prstGeom>
          <a:noFill/>
          <a:ln>
            <a:noFill/>
          </a:ln>
        </p:spPr>
        <p:txBody>
          <a:bodyPr spcFirstLastPara="1" wrap="square" lIns="68575" tIns="34275" rIns="68575" bIns="34275" anchor="t" anchorCtr="0">
            <a:noAutofit/>
          </a:bodyPr>
          <a:lstStyle/>
          <a:p>
            <a:pPr marL="0" marR="0" lvl="0" indent="0" algn="l" rtl="0">
              <a:lnSpc>
                <a:spcPct val="125000"/>
              </a:lnSpc>
              <a:spcBef>
                <a:spcPts val="0"/>
              </a:spcBef>
              <a:spcAft>
                <a:spcPts val="0"/>
              </a:spcAft>
              <a:buNone/>
            </a:pPr>
            <a:r>
              <a:rPr lang="en" sz="1200" b="1">
                <a:latin typeface="Times New Roman"/>
                <a:ea typeface="Times New Roman"/>
                <a:cs typeface="Times New Roman"/>
                <a:sym typeface="Times New Roman"/>
              </a:rPr>
              <a:t>FI Benchmark Return:</a:t>
            </a:r>
            <a:r>
              <a:rPr lang="en" sz="1200">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0.40%</a:t>
            </a:r>
            <a:endParaRPr sz="1200" b="1">
              <a:solidFill>
                <a:srgbClr val="00B050"/>
              </a:solidFill>
              <a:latin typeface="Times New Roman"/>
              <a:ea typeface="Times New Roman"/>
              <a:cs typeface="Times New Roman"/>
              <a:sym typeface="Times New Roman"/>
            </a:endParaRPr>
          </a:p>
          <a:p>
            <a:pPr marL="0" marR="0" lvl="0" indent="0" algn="l" rtl="0">
              <a:lnSpc>
                <a:spcPct val="125000"/>
              </a:lnSpc>
              <a:spcBef>
                <a:spcPts val="0"/>
              </a:spcBef>
              <a:spcAft>
                <a:spcPts val="0"/>
              </a:spcAft>
              <a:buNone/>
            </a:pPr>
            <a:r>
              <a:rPr lang="en" sz="1200" b="1">
                <a:solidFill>
                  <a:srgbClr val="000000"/>
                </a:solidFill>
                <a:latin typeface="Times New Roman"/>
                <a:ea typeface="Times New Roman"/>
                <a:cs typeface="Times New Roman"/>
                <a:sym typeface="Times New Roman"/>
              </a:rPr>
              <a:t>Fall </a:t>
            </a:r>
            <a:r>
              <a:rPr lang="en" sz="1200" b="1" i="0" u="none" strike="noStrike" cap="none">
                <a:solidFill>
                  <a:srgbClr val="000000"/>
                </a:solidFill>
                <a:latin typeface="Times New Roman"/>
                <a:ea typeface="Times New Roman"/>
                <a:cs typeface="Times New Roman"/>
                <a:sym typeface="Times New Roman"/>
              </a:rPr>
              <a:t>202</a:t>
            </a:r>
            <a:r>
              <a:rPr lang="en" sz="1200" b="1">
                <a:latin typeface="Times New Roman"/>
                <a:ea typeface="Times New Roman"/>
                <a:cs typeface="Times New Roman"/>
                <a:sym typeface="Times New Roman"/>
              </a:rPr>
              <a:t>3</a:t>
            </a:r>
            <a:r>
              <a:rPr lang="en" sz="1200" b="1" i="0" u="none" strike="noStrike" cap="none">
                <a:solidFill>
                  <a:srgbClr val="000000"/>
                </a:solidFill>
                <a:latin typeface="Times New Roman"/>
                <a:ea typeface="Times New Roman"/>
                <a:cs typeface="Times New Roman"/>
                <a:sym typeface="Times New Roman"/>
              </a:rPr>
              <a:t> Return:</a:t>
            </a:r>
            <a:r>
              <a:rPr lang="en" sz="1200" b="1">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0.76%</a:t>
            </a:r>
            <a:endParaRPr sz="1200" b="1"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Allocation Effect:  </a:t>
            </a:r>
            <a:r>
              <a:rPr lang="en" sz="1200" b="1" i="0" u="none" strike="noStrike" cap="none">
                <a:solidFill>
                  <a:srgbClr val="00B050"/>
                </a:solidFill>
                <a:latin typeface="Times New Roman"/>
                <a:ea typeface="Times New Roman"/>
                <a:cs typeface="Times New Roman"/>
                <a:sym typeface="Times New Roman"/>
              </a:rPr>
              <a:t>0.07</a:t>
            </a:r>
            <a:endParaRPr sz="1200" b="1"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Selection Effect:</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0.07</a:t>
            </a:r>
            <a:endParaRPr sz="1200" b="1" i="0" u="none" strike="noStrike" cap="none">
              <a:solidFill>
                <a:srgbClr val="00B050"/>
              </a:solidFill>
              <a:latin typeface="Times New Roman"/>
              <a:ea typeface="Times New Roman"/>
              <a:cs typeface="Times New Roman"/>
              <a:sym typeface="Times New Roman"/>
            </a:endParaRPr>
          </a:p>
          <a:p>
            <a:pPr marL="457200" marR="0" lvl="0" indent="-304800" algn="l" rtl="0">
              <a:lnSpc>
                <a:spcPct val="125000"/>
              </a:lnSpc>
              <a:spcBef>
                <a:spcPts val="0"/>
              </a:spcBef>
              <a:spcAft>
                <a:spcPts val="0"/>
              </a:spcAft>
              <a:buSzPts val="1200"/>
              <a:buFont typeface="Times New Roman"/>
              <a:buChar char="-"/>
            </a:pPr>
            <a:r>
              <a:rPr lang="en" sz="1200" b="0" i="0" u="none" strike="noStrike" cap="none">
                <a:solidFill>
                  <a:srgbClr val="000000"/>
                </a:solidFill>
                <a:latin typeface="Times New Roman"/>
                <a:ea typeface="Times New Roman"/>
                <a:cs typeface="Times New Roman"/>
                <a:sym typeface="Times New Roman"/>
              </a:rPr>
              <a:t>Total Attribution:</a:t>
            </a:r>
            <a:r>
              <a:rPr lang="en" sz="1200">
                <a:solidFill>
                  <a:srgbClr val="000000"/>
                </a:solidFill>
                <a:latin typeface="Times New Roman"/>
                <a:ea typeface="Times New Roman"/>
                <a:cs typeface="Times New Roman"/>
                <a:sym typeface="Times New Roman"/>
              </a:rPr>
              <a:t> </a:t>
            </a:r>
            <a:r>
              <a:rPr lang="en" sz="1200" b="1">
                <a:solidFill>
                  <a:srgbClr val="00B050"/>
                </a:solidFill>
                <a:latin typeface="Times New Roman"/>
                <a:ea typeface="Times New Roman"/>
                <a:cs typeface="Times New Roman"/>
                <a:sym typeface="Times New Roman"/>
              </a:rPr>
              <a:t>0.14</a:t>
            </a:r>
            <a:endParaRPr sz="1200" b="1">
              <a:solidFill>
                <a:srgbClr val="00B050"/>
              </a:solidFill>
              <a:latin typeface="Times New Roman"/>
              <a:ea typeface="Times New Roman"/>
              <a:cs typeface="Times New Roman"/>
              <a:sym typeface="Times New Roman"/>
            </a:endParaRPr>
          </a:p>
          <a:p>
            <a:pPr marL="165100" marR="0" lvl="0"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a:p>
            <a:pPr marL="508000" marR="0" lvl="1" indent="-88900" algn="l" rtl="0">
              <a:lnSpc>
                <a:spcPct val="150000"/>
              </a:lnSpc>
              <a:spcBef>
                <a:spcPts val="0"/>
              </a:spcBef>
              <a:spcAft>
                <a:spcPts val="0"/>
              </a:spcAft>
              <a:buClr>
                <a:srgbClr val="000000"/>
              </a:buClr>
              <a:buSzPts val="1200"/>
              <a:buFont typeface="Arial"/>
              <a:buNone/>
            </a:pPr>
            <a:endParaRPr sz="1200" b="0" i="0" u="none" strike="noStrike" cap="none">
              <a:solidFill>
                <a:srgbClr val="000000"/>
              </a:solidFill>
              <a:latin typeface="Times"/>
              <a:ea typeface="Times"/>
              <a:cs typeface="Times"/>
              <a:sym typeface="Times"/>
            </a:endParaRPr>
          </a:p>
        </p:txBody>
      </p:sp>
      <p:sp>
        <p:nvSpPr>
          <p:cNvPr id="399" name="Google Shape;399;g1ed21f10a80_2_1"/>
          <p:cNvSpPr txBox="1"/>
          <p:nvPr/>
        </p:nvSpPr>
        <p:spPr>
          <a:xfrm>
            <a:off x="3356368" y="1208352"/>
            <a:ext cx="2640900" cy="285300"/>
          </a:xfrm>
          <a:prstGeom prst="rect">
            <a:avLst/>
          </a:prstGeom>
          <a:solidFill>
            <a:srgbClr val="9E0000"/>
          </a:solidFill>
          <a:ln>
            <a:noFill/>
          </a:ln>
        </p:spPr>
        <p:txBody>
          <a:bodyPr spcFirstLastPara="1" wrap="square" lIns="0" tIns="43325"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 sz="1200" b="1" i="0" u="none" strike="noStrike" cap="none">
                <a:solidFill>
                  <a:schemeClr val="lt1"/>
                </a:solidFill>
                <a:latin typeface="Times New Roman"/>
                <a:ea typeface="Times New Roman"/>
                <a:cs typeface="Times New Roman"/>
                <a:sym typeface="Times New Roman"/>
              </a:rPr>
              <a:t>OPPORTUNITIES</a:t>
            </a:r>
            <a:endParaRPr sz="1200" b="0" i="0" u="none" strike="noStrike" cap="none">
              <a:solidFill>
                <a:schemeClr val="dk1"/>
              </a:solidFill>
              <a:latin typeface="Times New Roman"/>
              <a:ea typeface="Times New Roman"/>
              <a:cs typeface="Times New Roman"/>
              <a:sym typeface="Times New Roman"/>
            </a:endParaRPr>
          </a:p>
        </p:txBody>
      </p:sp>
      <p:sp>
        <p:nvSpPr>
          <p:cNvPr id="400" name="Google Shape;400;g1ed21f10a80_2_1"/>
          <p:cNvSpPr txBox="1"/>
          <p:nvPr/>
        </p:nvSpPr>
        <p:spPr>
          <a:xfrm>
            <a:off x="3410225" y="1487275"/>
            <a:ext cx="2640900" cy="1997400"/>
          </a:xfrm>
          <a:prstGeom prst="rect">
            <a:avLst/>
          </a:prstGeom>
          <a:noFill/>
          <a:ln>
            <a:noFill/>
          </a:ln>
        </p:spPr>
        <p:txBody>
          <a:bodyPr spcFirstLastPara="1" wrap="square" lIns="0" tIns="6650" rIns="0" bIns="0" anchor="t" anchorCtr="0">
            <a:noAutofit/>
          </a:bodyPr>
          <a:lstStyle/>
          <a:p>
            <a:pPr marL="12700" marR="0" lvl="0" indent="0" algn="l" rtl="0">
              <a:lnSpc>
                <a:spcPct val="101600"/>
              </a:lnSpc>
              <a:spcBef>
                <a:spcPts val="0"/>
              </a:spcBef>
              <a:spcAft>
                <a:spcPts val="0"/>
              </a:spcAft>
              <a:buClr>
                <a:srgbClr val="000000"/>
              </a:buClr>
              <a:buSzPts val="1200"/>
              <a:buFont typeface="Arial"/>
              <a:buNone/>
            </a:pPr>
            <a:r>
              <a:rPr lang="en" sz="1200" b="1">
                <a:latin typeface="Times New Roman"/>
                <a:ea typeface="Times New Roman"/>
                <a:cs typeface="Times New Roman"/>
                <a:sym typeface="Times New Roman"/>
              </a:rPr>
              <a:t>September - November</a:t>
            </a:r>
            <a:endParaRPr sz="1200" b="1" i="0" u="none" strike="noStrike" cap="none">
              <a:solidFill>
                <a:srgbClr val="000000"/>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Char char="●"/>
            </a:pPr>
            <a:r>
              <a:rPr lang="en" sz="1200">
                <a:solidFill>
                  <a:schemeClr val="dk1"/>
                </a:solidFill>
                <a:latin typeface="Times New Roman"/>
                <a:ea typeface="Times New Roman"/>
                <a:cs typeface="Times New Roman"/>
                <a:sym typeface="Times New Roman"/>
              </a:rPr>
              <a:t>Stronger than expected US growth</a:t>
            </a:r>
            <a:endParaRPr sz="1200" i="0" u="none" strike="noStrike" cap="none">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Higher rates for longer</a:t>
            </a: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Persistent 3% inflation</a:t>
            </a:r>
            <a:endParaRPr sz="1200">
              <a:solidFill>
                <a:schemeClr val="dk1"/>
              </a:solidFill>
              <a:latin typeface="Times New Roman"/>
              <a:ea typeface="Times New Roman"/>
              <a:cs typeface="Times New Roman"/>
              <a:sym typeface="Times New Roman"/>
            </a:endParaRPr>
          </a:p>
          <a:p>
            <a:pPr marL="279400" marR="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Yield dislocation in MBS products</a:t>
            </a:r>
            <a:endParaRPr sz="1200">
              <a:solidFill>
                <a:schemeClr val="dk1"/>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 sz="1200" b="1">
                <a:solidFill>
                  <a:schemeClr val="dk1"/>
                </a:solidFill>
                <a:latin typeface="Times New Roman"/>
                <a:ea typeface="Times New Roman"/>
                <a:cs typeface="Times New Roman"/>
                <a:sym typeface="Times New Roman"/>
              </a:rPr>
              <a:t>November - Present</a:t>
            </a:r>
            <a:endParaRPr sz="1200" b="1">
              <a:solidFill>
                <a:schemeClr val="dk1"/>
              </a:solidFill>
              <a:latin typeface="Times New Roman"/>
              <a:ea typeface="Times New Roman"/>
              <a:cs typeface="Times New Roman"/>
              <a:sym typeface="Times New Roman"/>
            </a:endParaRPr>
          </a:p>
          <a:p>
            <a:pPr marL="27940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Potential Fed pivot </a:t>
            </a:r>
            <a:endParaRPr sz="1200">
              <a:solidFill>
                <a:schemeClr val="dk1"/>
              </a:solidFill>
              <a:latin typeface="Times New Roman"/>
              <a:ea typeface="Times New Roman"/>
              <a:cs typeface="Times New Roman"/>
              <a:sym typeface="Times New Roman"/>
            </a:endParaRPr>
          </a:p>
          <a:p>
            <a:pPr marL="27940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Asymmetry in longer duration assets</a:t>
            </a:r>
            <a:endParaRPr sz="1200">
              <a:solidFill>
                <a:schemeClr val="dk1"/>
              </a:solidFill>
              <a:latin typeface="Times New Roman"/>
              <a:ea typeface="Times New Roman"/>
              <a:cs typeface="Times New Roman"/>
              <a:sym typeface="Times New Roman"/>
            </a:endParaRPr>
          </a:p>
          <a:p>
            <a:pPr marL="279400" lvl="0" indent="-2667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Tighter spreads in quality assets</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5383</Words>
  <Application>Microsoft Office PowerPoint</Application>
  <PresentationFormat>On-screen Show (16:9)</PresentationFormat>
  <Paragraphs>1468</Paragraphs>
  <Slides>41</Slides>
  <Notes>41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Open Sans</vt:lpstr>
      <vt:lpstr>Times New Roman</vt:lpstr>
      <vt:lpstr>Lustria</vt:lpstr>
      <vt:lpstr>Times</vt:lpstr>
      <vt:lpstr>Noto Sans Symbols</vt:lpstr>
      <vt:lpstr>Arial</vt:lpstr>
      <vt:lpstr>Calibri</vt:lpstr>
      <vt:lpstr>Garamond</vt:lpstr>
      <vt:lpstr>ChronicleVTI</vt:lpstr>
      <vt:lpstr>Office Theme</vt:lpstr>
      <vt:lpstr>Office Theme</vt:lpstr>
      <vt:lpstr>Fall 2023  Spring Performance Review</vt:lpstr>
      <vt:lpstr>PowerPoint Presentation</vt:lpstr>
      <vt:lpstr>PERFORMANCE (AS OF 11/30/2023)</vt:lpstr>
      <vt:lpstr>PORTFOLIO CHARACTERISTICS (AS OF 11/30/2023)</vt:lpstr>
      <vt:lpstr>PORTFOLIO CHARACTERISTICS (AS OF 11/30/2023)</vt:lpstr>
      <vt:lpstr>Rebalancing Reflection </vt:lpstr>
      <vt:lpstr>Beginning of Semester Goals </vt:lpstr>
      <vt:lpstr>Rates &amp; Spread Products</vt:lpstr>
      <vt:lpstr>Rates &amp; Spreads</vt:lpstr>
      <vt:lpstr>Rates + Spreads </vt:lpstr>
      <vt:lpstr>Real Estate</vt:lpstr>
      <vt:lpstr>Real Estate</vt:lpstr>
      <vt:lpstr>Commodities</vt:lpstr>
      <vt:lpstr>Commodities </vt:lpstr>
      <vt:lpstr>Basic Materials</vt:lpstr>
      <vt:lpstr>Basic Materials</vt:lpstr>
      <vt:lpstr>Emerging Markets</vt:lpstr>
      <vt:lpstr>Emerging Markets</vt:lpstr>
      <vt:lpstr>Consumer Staples </vt:lpstr>
      <vt:lpstr>Consumer Staples</vt:lpstr>
      <vt:lpstr>Consumer Discretionary</vt:lpstr>
      <vt:lpstr>Consumer Discretionary</vt:lpstr>
      <vt:lpstr>Financials</vt:lpstr>
      <vt:lpstr>Financials</vt:lpstr>
      <vt:lpstr>Communication Services</vt:lpstr>
      <vt:lpstr>Communication Services</vt:lpstr>
      <vt:lpstr>Energy</vt:lpstr>
      <vt:lpstr>Energy</vt:lpstr>
      <vt:lpstr>Healthcare</vt:lpstr>
      <vt:lpstr>Healthcare</vt:lpstr>
      <vt:lpstr>Industrials</vt:lpstr>
      <vt:lpstr>Industrials</vt:lpstr>
      <vt:lpstr>Information Technology </vt:lpstr>
      <vt:lpstr>Information Technology </vt:lpstr>
      <vt:lpstr>Utilities</vt:lpstr>
      <vt:lpstr>Utilities </vt:lpstr>
      <vt:lpstr>PowerPoint Presentation</vt:lpstr>
      <vt:lpstr>PowerPoint Presentation</vt:lpstr>
      <vt:lpstr>Spring 2024 Initiatives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2023  Spring Performance Review</dc:title>
  <dc:creator>Joe Andrews</dc:creator>
  <cp:lastModifiedBy>Kylie M. McNeill</cp:lastModifiedBy>
  <cp:revision>1</cp:revision>
  <dcterms:modified xsi:type="dcterms:W3CDTF">2023-12-13T19:34:55Z</dcterms:modified>
</cp:coreProperties>
</file>